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03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6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1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0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5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3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6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9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1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4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3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3327D-39B3-4D11-A479-F8613EDD0D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62" r="1915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0F8CE-1FE1-9D47-AB13-138B1D802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FR" sz="4100" b="0" dirty="0">
                <a:latin typeface="Century Schoolbook" panose="02040604050505020304" pitchFamily="18" charset="0"/>
                <a:cs typeface="Bangla MN" pitchFamily="2" charset="0"/>
              </a:rPr>
              <a:t>Reinforcement Learning, Flappy Bird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C1CE4-0499-B544-86BB-7CE522190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FR" sz="2000" dirty="0">
                <a:latin typeface="Century Schoolbook" panose="02040604050505020304" pitchFamily="18" charset="0"/>
              </a:rPr>
              <a:t>Guruprerana Shabadi and Luca Bonengel</a:t>
            </a:r>
          </a:p>
          <a:p>
            <a:r>
              <a:rPr lang="en-FR" sz="2000" dirty="0">
                <a:latin typeface="Century Schoolbook" panose="02040604050505020304" pitchFamily="18" charset="0"/>
              </a:rPr>
              <a:t>CSE204 Project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040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D2573B-C011-354C-A78B-14B20481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FR" sz="5200" dirty="0">
                <a:latin typeface="Century Schoolbook" panose="02040604050505020304" pitchFamily="18" charset="0"/>
              </a:rPr>
              <a:t>Outline of the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AF885-8A52-814E-B7A6-0F0DDA2CE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18" r="31731" b="2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E1AC5-E5A1-3243-AEA9-0AA888254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 fontScale="92500" lnSpcReduction="10000"/>
          </a:bodyPr>
          <a:lstStyle/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en-FR" sz="1700" dirty="0">
                <a:latin typeface="Century Schoolbook" panose="02040604050505020304" pitchFamily="18" charset="0"/>
              </a:rPr>
              <a:t>The game, Flappy Bird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en-FR" sz="1700" dirty="0">
                <a:latin typeface="Century Schoolbook" panose="02040604050505020304" pitchFamily="18" charset="0"/>
              </a:rPr>
              <a:t>Algorithm 1: </a:t>
            </a:r>
            <a:r>
              <a:rPr lang="en-FR" sz="1700" dirty="0">
                <a:solidFill>
                  <a:srgbClr val="C00000"/>
                </a:solidFill>
                <a:latin typeface="Century Schoolbook" panose="02040604050505020304" pitchFamily="18" charset="0"/>
              </a:rPr>
              <a:t>Neuroevolution algorithm</a:t>
            </a:r>
          </a:p>
          <a:p>
            <a:pPr lvl="1">
              <a:lnSpc>
                <a:spcPct val="100000"/>
              </a:lnSpc>
            </a:pPr>
            <a:r>
              <a:rPr lang="en-FR" sz="1700" dirty="0">
                <a:latin typeface="Century Schoolbook" panose="02040604050505020304" pitchFamily="18" charset="0"/>
              </a:rPr>
              <a:t>Description of the algorithm</a:t>
            </a:r>
          </a:p>
          <a:p>
            <a:pPr lvl="1">
              <a:lnSpc>
                <a:spcPct val="100000"/>
              </a:lnSpc>
            </a:pPr>
            <a:r>
              <a:rPr lang="en-FR" sz="1700" dirty="0">
                <a:latin typeface="Century Schoolbook" panose="02040604050505020304" pitchFamily="18" charset="0"/>
              </a:rPr>
              <a:t>Results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en-FR" sz="1700" dirty="0">
                <a:latin typeface="Century Schoolbook" panose="02040604050505020304" pitchFamily="18" charset="0"/>
              </a:rPr>
              <a:t>Algorithm 2: </a:t>
            </a:r>
            <a:r>
              <a:rPr lang="en-FR" sz="1700" dirty="0">
                <a:solidFill>
                  <a:srgbClr val="0070C0"/>
                </a:solidFill>
                <a:latin typeface="Century Schoolbook" panose="02040604050505020304" pitchFamily="18" charset="0"/>
              </a:rPr>
              <a:t>Q-learning algorithm</a:t>
            </a:r>
          </a:p>
          <a:p>
            <a:pPr lvl="1">
              <a:lnSpc>
                <a:spcPct val="100000"/>
              </a:lnSpc>
            </a:pPr>
            <a:r>
              <a:rPr lang="en-FR" sz="1700" dirty="0">
                <a:latin typeface="Century Schoolbook" panose="02040604050505020304" pitchFamily="18" charset="0"/>
              </a:rPr>
              <a:t>Description of the algorithm</a:t>
            </a:r>
          </a:p>
          <a:p>
            <a:pPr lvl="1">
              <a:lnSpc>
                <a:spcPct val="100000"/>
              </a:lnSpc>
            </a:pPr>
            <a:r>
              <a:rPr lang="en-FR" sz="1700" dirty="0">
                <a:latin typeface="Century Schoolbook" panose="02040604050505020304" pitchFamily="18" charset="0"/>
              </a:rPr>
              <a:t>Results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en-FR" sz="1700" dirty="0">
                <a:latin typeface="Century Schoolbook" panose="02040604050505020304" pitchFamily="18" charset="0"/>
              </a:rPr>
              <a:t>Comparison of the two algorithms</a:t>
            </a:r>
          </a:p>
          <a:p>
            <a:pPr lvl="1">
              <a:lnSpc>
                <a:spcPct val="100000"/>
              </a:lnSpc>
            </a:pPr>
            <a:r>
              <a:rPr lang="en-FR" sz="1700" dirty="0">
                <a:latin typeface="Century Schoolbook" panose="02040604050505020304" pitchFamily="18" charset="0"/>
              </a:rPr>
              <a:t>Interpretation of the differences in the results</a:t>
            </a:r>
          </a:p>
        </p:txBody>
      </p:sp>
    </p:spTree>
    <p:extLst>
      <p:ext uri="{BB962C8B-B14F-4D97-AF65-F5344CB8AC3E}">
        <p14:creationId xmlns:p14="http://schemas.microsoft.com/office/powerpoint/2010/main" val="107973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87BBE-CCEE-B64C-B8B5-981272AD3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r>
              <a:rPr lang="en-FR" sz="3600">
                <a:latin typeface="Century Schoolbook" panose="02040604050505020304" pitchFamily="18" charset="0"/>
              </a:rPr>
              <a:t>The game, Flappy Bird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17C96-0C06-E145-AB03-613F61C48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327"/>
            <a:ext cx="4571999" cy="3776975"/>
          </a:xfrm>
        </p:spPr>
        <p:txBody>
          <a:bodyPr>
            <a:normAutofit/>
          </a:bodyPr>
          <a:lstStyle/>
          <a:p>
            <a:r>
              <a:rPr lang="en-FR" sz="1800">
                <a:latin typeface="Century Schoolbook" panose="02040604050505020304" pitchFamily="18" charset="0"/>
              </a:rPr>
              <a:t>An (in)famous game consisting in </a:t>
            </a:r>
            <a:r>
              <a:rPr lang="en-GB" sz="1800">
                <a:latin typeface="Century Schoolbook" panose="02040604050505020304" pitchFamily="18" charset="0"/>
              </a:rPr>
              <a:t>controlling a bird, attempting to fly between columns of green pipes without hitting them</a:t>
            </a:r>
          </a:p>
          <a:p>
            <a:r>
              <a:rPr lang="en-GB" sz="1800">
                <a:latin typeface="Century Schoolbook" panose="02040604050505020304" pitchFamily="18" charset="0"/>
              </a:rPr>
              <a:t>Game project in CSE104</a:t>
            </a:r>
            <a:endParaRPr lang="en-FR" sz="1800">
              <a:latin typeface="Century Schoolbook" panose="02040604050505020304" pitchFamily="18" charset="0"/>
            </a:endParaRPr>
          </a:p>
        </p:txBody>
      </p:sp>
      <p:pic>
        <p:nvPicPr>
          <p:cNvPr id="7" name="Picture 6" descr="A picture containing text, stationary, writing implement, bedroom&#10;&#10;Description automatically generated">
            <a:extLst>
              <a:ext uri="{FF2B5EF4-FFF2-40B4-BE49-F238E27FC236}">
                <a16:creationId xmlns:a16="http://schemas.microsoft.com/office/drawing/2014/main" id="{6BE5A801-25C2-6F49-86A4-688970106B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1" b="-4"/>
          <a:stretch/>
        </p:blipFill>
        <p:spPr>
          <a:xfrm>
            <a:off x="6190488" y="566928"/>
            <a:ext cx="5157216" cy="528619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662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B6A8-D8D3-B74E-9EC4-227C3F7F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FR" dirty="0">
                <a:latin typeface="Century Schoolbook" panose="02040604050505020304" pitchFamily="18" charset="0"/>
              </a:rPr>
              <a:t>Algorithm 1: </a:t>
            </a:r>
            <a:r>
              <a:rPr lang="en-FR" dirty="0">
                <a:solidFill>
                  <a:srgbClr val="C00000"/>
                </a:solidFill>
                <a:latin typeface="Century Schoolbook" panose="02040604050505020304" pitchFamily="18" charset="0"/>
              </a:rPr>
              <a:t>Neuroevolution algorithm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F4C18-1C9F-7043-A224-754C8BD3B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C00000"/>
                </a:solidFill>
                <a:latin typeface="Century Schoolbook" panose="02040604050505020304" pitchFamily="18" charset="0"/>
              </a:rPr>
              <a:t>Neuroevolution</a:t>
            </a:r>
            <a:r>
              <a:rPr lang="en-GB" dirty="0">
                <a:latin typeface="Century Schoolbook" panose="02040604050505020304" pitchFamily="18" charset="0"/>
              </a:rPr>
              <a:t> is a machine learning technique that applies evolutionary algorithms to construct neural networks.</a:t>
            </a:r>
          </a:p>
          <a:p>
            <a:r>
              <a:rPr lang="en-GB" dirty="0">
                <a:latin typeface="Century Schoolbook" panose="02040604050505020304" pitchFamily="18" charset="0"/>
              </a:rPr>
              <a:t>Population of neural networks evolves in order to find a network that solves the given task</a:t>
            </a:r>
          </a:p>
          <a:p>
            <a:r>
              <a:rPr lang="en-GB" dirty="0">
                <a:latin typeface="Century Schoolbook" panose="02040604050505020304" pitchFamily="18" charset="0"/>
              </a:rPr>
              <a:t>1 neural network for 1 bird</a:t>
            </a:r>
          </a:p>
          <a:p>
            <a:r>
              <a:rPr lang="en-GB" dirty="0">
                <a:latin typeface="Century Schoolbook" panose="02040604050505020304" pitchFamily="18" charset="0"/>
              </a:rPr>
              <a:t>First generation: weights initialised with random values</a:t>
            </a:r>
          </a:p>
          <a:p>
            <a:endParaRPr lang="en-FR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81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EC713-901B-BF44-8018-5B8D7DCA2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 fontScale="90000"/>
          </a:bodyPr>
          <a:lstStyle/>
          <a:p>
            <a:r>
              <a:rPr lang="en-FR" sz="2800" dirty="0">
                <a:latin typeface="Century Schoolbook" panose="02040604050505020304" pitchFamily="18" charset="0"/>
              </a:rPr>
              <a:t>Generation of the next populations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A21705F-24E0-4139-A325-EE3E333D4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 fontScale="25000" lnSpcReduction="20000"/>
          </a:bodyPr>
          <a:lstStyle/>
          <a:p>
            <a:r>
              <a:rPr lang="en-GB" sz="6400" b="1" dirty="0">
                <a:latin typeface="Century Schoolbook" panose="02040604050505020304" pitchFamily="18" charset="0"/>
              </a:rPr>
              <a:t>Selections</a:t>
            </a:r>
            <a:r>
              <a:rPr lang="en-GB" sz="6400" dirty="0">
                <a:latin typeface="Century Schoolbook" panose="02040604050505020304" pitchFamily="18" charset="0"/>
              </a:rPr>
              <a:t> are the birds in the current generation that have the best scores. These birds automatically survive to the next generation.</a:t>
            </a:r>
          </a:p>
          <a:p>
            <a:r>
              <a:rPr lang="en-GB" sz="6400" b="1" dirty="0">
                <a:latin typeface="Century Schoolbook" panose="02040604050505020304" pitchFamily="18" charset="0"/>
              </a:rPr>
              <a:t>Crossovers</a:t>
            </a:r>
            <a:r>
              <a:rPr lang="en-GB" sz="6400" i="1" dirty="0">
                <a:latin typeface="Century Schoolbook" panose="02040604050505020304" pitchFamily="18" charset="0"/>
              </a:rPr>
              <a:t> </a:t>
            </a:r>
            <a:r>
              <a:rPr lang="en-GB" sz="6400" dirty="0">
                <a:latin typeface="Century Schoolbook" panose="02040604050505020304" pitchFamily="18" charset="0"/>
              </a:rPr>
              <a:t>are created by mixing the neural networks of a pair of parents (and adding mutations).</a:t>
            </a:r>
          </a:p>
          <a:p>
            <a:r>
              <a:rPr lang="en-GB" sz="6400" b="1" dirty="0">
                <a:latin typeface="Century Schoolbook" panose="02040604050505020304" pitchFamily="18" charset="0"/>
              </a:rPr>
              <a:t>Mutation children </a:t>
            </a:r>
            <a:r>
              <a:rPr lang="en-GB" sz="6400" dirty="0">
                <a:latin typeface="Century Schoolbook" panose="02040604050505020304" pitchFamily="18" charset="0"/>
              </a:rPr>
              <a:t>are created by introducing random changes (mutations) to the weights of a neural network of a single parent.</a:t>
            </a:r>
          </a:p>
          <a:p>
            <a:r>
              <a:rPr lang="en-GB" sz="6400" dirty="0">
                <a:latin typeface="Century Schoolbook" panose="02040604050505020304" pitchFamily="18" charset="0"/>
              </a:rPr>
              <a:t>New random neural networks</a:t>
            </a: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B1972D-853A-E648-B111-7BBC853BC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614648"/>
            <a:ext cx="6656832" cy="35281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C8136A-A47A-E149-A798-2ADFDCC41D9E}"/>
              </a:ext>
            </a:extLst>
          </p:cNvPr>
          <p:cNvSpPr txBox="1"/>
          <p:nvPr/>
        </p:nvSpPr>
        <p:spPr>
          <a:xfrm>
            <a:off x="4902230" y="4958101"/>
            <a:ext cx="709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latin typeface="Century Schoolbook" panose="02040604050505020304" pitchFamily="18" charset="0"/>
              </a:rPr>
              <a:t>Methods for creating the neural networks of the next generations </a:t>
            </a:r>
            <a:endParaRPr lang="en-FR" u="sng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02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3A8F-512B-8A40-93C7-49747ECA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E668A-D5D9-084B-A2D1-A229404B5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1138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CBE7F-ABDF-5340-8EFE-472A072C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FR" dirty="0">
                <a:latin typeface="Century Schoolbook" panose="02040604050505020304" pitchFamily="18" charset="0"/>
              </a:rPr>
              <a:t>Algorithm 2: </a:t>
            </a:r>
            <a:r>
              <a:rPr lang="en-FR" dirty="0">
                <a:solidFill>
                  <a:srgbClr val="0070C0"/>
                </a:solidFill>
                <a:latin typeface="Century Schoolbook" panose="02040604050505020304" pitchFamily="18" charset="0"/>
              </a:rPr>
              <a:t>Q-learning algorithm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AD91-C24E-2B4C-801A-EF356C3F3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90352759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CA93A7"/>
      </a:accent1>
      <a:accent2>
        <a:srgbClr val="BE7E7B"/>
      </a:accent2>
      <a:accent3>
        <a:srgbClr val="C09E7F"/>
      </a:accent3>
      <a:accent4>
        <a:srgbClr val="ACA56F"/>
      </a:accent4>
      <a:accent5>
        <a:srgbClr val="9BA97B"/>
      </a:accent5>
      <a:accent6>
        <a:srgbClr val="82AE70"/>
      </a:accent6>
      <a:hlink>
        <a:srgbClr val="568F7A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223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Neue Haas Grotesk Text Pro</vt:lpstr>
      <vt:lpstr>AccentBoxVTI</vt:lpstr>
      <vt:lpstr>Reinforcement Learning, Flappy Bird</vt:lpstr>
      <vt:lpstr>Outline of the presentation</vt:lpstr>
      <vt:lpstr>The game, Flappy Bird</vt:lpstr>
      <vt:lpstr>Algorithm 1: Neuroevolution algorithm</vt:lpstr>
      <vt:lpstr>Generation of the next populations</vt:lpstr>
      <vt:lpstr>PowerPoint Presentation</vt:lpstr>
      <vt:lpstr>Algorithm 2: Q-learning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Learning, Flappy Bird</dc:title>
  <dc:creator>Luca Bonengel BC2020</dc:creator>
  <cp:lastModifiedBy>Luca Bonengel BC2020</cp:lastModifiedBy>
  <cp:revision>11</cp:revision>
  <dcterms:created xsi:type="dcterms:W3CDTF">2021-05-25T09:17:56Z</dcterms:created>
  <dcterms:modified xsi:type="dcterms:W3CDTF">2021-05-25T21:56:36Z</dcterms:modified>
</cp:coreProperties>
</file>