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7" r:id="rId9"/>
    <p:sldId id="268" r:id="rId10"/>
    <p:sldId id="260" r:id="rId11"/>
    <p:sldId id="261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PANA LUCA" initials="CL" lastIdx="1" clrIdx="0">
    <p:extLst>
      <p:ext uri="{19B8F6BF-5375-455C-9EA6-DF929625EA0E}">
        <p15:presenceInfo xmlns:p15="http://schemas.microsoft.com/office/powerpoint/2012/main" userId="CAMPANA LU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a920d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a920d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a920da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a920da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9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a920da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a920da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9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a920da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a920da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a920da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a920da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a920d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a920d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a920da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a920da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a920da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a920da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9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a920da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a920da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8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a920da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a920da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81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a920da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a920da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17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121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cap="small" dirty="0">
                <a:latin typeface="Avenir"/>
                <a:ea typeface="Avenir"/>
                <a:cs typeface="Avenir"/>
                <a:sym typeface="Avenir"/>
              </a:rPr>
              <a:t>Music Genre Classification</a:t>
            </a:r>
            <a:endParaRPr b="1" cap="small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1500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it" dirty="0">
                <a:latin typeface="Avenir"/>
                <a:ea typeface="Avenir"/>
                <a:cs typeface="Avenir"/>
                <a:sym typeface="Avenir"/>
              </a:rPr>
              <a:t>ith Convolutional Recurrent Neural Network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9999" y="4202125"/>
            <a:ext cx="603254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Avenir"/>
                <a:ea typeface="Avenir"/>
                <a:cs typeface="Avenir"/>
                <a:sym typeface="Avenir"/>
              </a:rPr>
              <a:t>Campana Luca	Liturri Gianvito	Padovano Dario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9999" y="4411125"/>
            <a:ext cx="544087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it" dirty="0">
                <a:latin typeface="Avenir"/>
                <a:ea typeface="Avenir"/>
                <a:cs typeface="Avenir"/>
                <a:sym typeface="Avenir"/>
              </a:rPr>
              <a:t>290085		s290464		s291475	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5" y="41775"/>
            <a:ext cx="2042530" cy="11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549201" y="4195725"/>
            <a:ext cx="14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Avenir"/>
                <a:ea typeface="Avenir"/>
                <a:cs typeface="Avenir"/>
                <a:sym typeface="Avenir"/>
              </a:rPr>
              <a:t>MLDL </a:t>
            </a:r>
            <a:br>
              <a:rPr lang="it" dirty="0">
                <a:latin typeface="Avenir"/>
                <a:ea typeface="Avenir"/>
                <a:cs typeface="Avenir"/>
                <a:sym typeface="Avenir"/>
              </a:rPr>
            </a:br>
            <a:r>
              <a:rPr lang="it" dirty="0">
                <a:latin typeface="Avenir"/>
                <a:ea typeface="Avenir"/>
                <a:cs typeface="Avenir"/>
                <a:sym typeface="Avenir"/>
              </a:rPr>
              <a:t>A.A 2020/2021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Results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(2/5) – Grid Search on Slice Lengths</a:t>
            </a:r>
            <a:endParaRPr sz="3100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70560" y="1112067"/>
            <a:ext cx="8161740" cy="3174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Chosen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metric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it-IT" sz="1800" b="1" i="0" dirty="0">
                <a:solidFill>
                  <a:srgbClr val="202122"/>
                </a:solidFill>
                <a:effectLst/>
                <a:latin typeface="Avenir"/>
              </a:rPr>
              <a:t>F</a:t>
            </a:r>
            <a:r>
              <a:rPr lang="it-IT" sz="1800" b="1" i="0" baseline="-25000" dirty="0">
                <a:solidFill>
                  <a:srgbClr val="202122"/>
                </a:solidFill>
                <a:effectLst/>
                <a:latin typeface="Avenir"/>
              </a:rPr>
              <a:t>1</a:t>
            </a: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Score</a:t>
            </a:r>
          </a:p>
          <a:p>
            <a:pPr marL="285750" indent="-285750">
              <a:spcAft>
                <a:spcPts val="1200"/>
              </a:spcAft>
            </a:pPr>
            <a:endParaRPr lang="it-IT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lang="it-IT" sz="3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Frame-</a:t>
            </a:r>
            <a:r>
              <a:rPr lang="it-IT" b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level</a:t>
            </a: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evaluation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</a:p>
          <a:p>
            <a:pPr marL="285750" indent="-285750">
              <a:spcAft>
                <a:spcPts val="1200"/>
              </a:spcAft>
            </a:pPr>
            <a:endParaRPr lang="it-IT" sz="40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Song-</a:t>
            </a:r>
            <a:r>
              <a:rPr lang="it-IT" b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level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evaluation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784519-DD40-4B18-A67E-D06EAFB6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20" y="2292188"/>
            <a:ext cx="4973614" cy="9781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0A5BAB3-3C50-44D8-B9BA-6311B123E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3647084"/>
            <a:ext cx="4973614" cy="960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4F80F7C-CD0F-4D16-8E92-4463B61BBB2E}"/>
                  </a:ext>
                </a:extLst>
              </p:cNvPr>
              <p:cNvSpPr txBox="1"/>
              <p:nvPr/>
            </p:nvSpPr>
            <p:spPr>
              <a:xfrm>
                <a:off x="3641640" y="1181341"/>
                <a:ext cx="3184783" cy="7341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4F80F7C-CD0F-4D16-8E92-4463B61B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640" y="1181341"/>
                <a:ext cx="3184783" cy="734112"/>
              </a:xfrm>
              <a:prstGeom prst="rect">
                <a:avLst/>
              </a:prstGeom>
              <a:blipFill>
                <a:blip r:embed="rId5"/>
                <a:stretch>
                  <a:fillRect b="-162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Results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(3/5) – Final run &amp; Quality Visualization</a:t>
            </a:r>
            <a:endParaRPr sz="3100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099560" y="1017725"/>
            <a:ext cx="4732740" cy="3279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100%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accuracy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for 5 classes out of 10</a:t>
            </a:r>
          </a:p>
          <a:p>
            <a:pPr marL="285750" indent="-285750">
              <a:spcAft>
                <a:spcPts val="1200"/>
              </a:spcAft>
            </a:pP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90% overall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accuracy</a:t>
            </a:r>
            <a:endParaRPr lang="it-IT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Extra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 Top-2 and Top-3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evaluation</a:t>
            </a:r>
            <a:endParaRPr lang="it-IT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lang="it-IT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lang="it-IT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FF8D3A5-8FB3-4367-8691-9F9E245C3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599" r="16405"/>
          <a:stretch/>
        </p:blipFill>
        <p:spPr>
          <a:xfrm>
            <a:off x="342900" y="1017725"/>
            <a:ext cx="3756660" cy="3807605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35B8D1C-783A-4125-A800-FCEFFAB3326E}"/>
              </a:ext>
            </a:extLst>
          </p:cNvPr>
          <p:cNvCxnSpPr>
            <a:cxnSpLocks/>
          </p:cNvCxnSpPr>
          <p:nvPr/>
        </p:nvCxnSpPr>
        <p:spPr>
          <a:xfrm>
            <a:off x="5422106" y="2436019"/>
            <a:ext cx="0" cy="635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99401E3-70B7-4765-8099-93ED73AC590C}"/>
              </a:ext>
            </a:extLst>
          </p:cNvPr>
          <p:cNvCxnSpPr>
            <a:cxnSpLocks/>
          </p:cNvCxnSpPr>
          <p:nvPr/>
        </p:nvCxnSpPr>
        <p:spPr>
          <a:xfrm>
            <a:off x="6460330" y="2436019"/>
            <a:ext cx="1" cy="1421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7D1D6-EA37-4FEE-89CC-E380E513D41C}"/>
              </a:ext>
            </a:extLst>
          </p:cNvPr>
          <p:cNvSpPr txBox="1"/>
          <p:nvPr/>
        </p:nvSpPr>
        <p:spPr>
          <a:xfrm>
            <a:off x="4805591" y="3069916"/>
            <a:ext cx="123303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1800" b="1" i="0" dirty="0">
                <a:solidFill>
                  <a:schemeClr val="bg1"/>
                </a:solidFill>
                <a:effectLst/>
                <a:latin typeface="Avenir"/>
              </a:rPr>
              <a:t>F</a:t>
            </a:r>
            <a:r>
              <a:rPr lang="it-IT" sz="1800" b="1" i="0" baseline="-25000" dirty="0">
                <a:solidFill>
                  <a:schemeClr val="bg1"/>
                </a:solidFill>
                <a:effectLst/>
                <a:latin typeface="Avenir"/>
              </a:rPr>
              <a:t>1</a:t>
            </a:r>
            <a:r>
              <a:rPr lang="it-IT" sz="1800" b="1" dirty="0">
                <a:solidFill>
                  <a:schemeClr val="bg1"/>
                </a:solidFill>
                <a:latin typeface="Avenir"/>
              </a:rPr>
              <a:t> = 0,9562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339763-5510-4C1A-8068-DD68BFDB78BF}"/>
              </a:ext>
            </a:extLst>
          </p:cNvPr>
          <p:cNvSpPr txBox="1"/>
          <p:nvPr/>
        </p:nvSpPr>
        <p:spPr>
          <a:xfrm>
            <a:off x="5823778" y="3855728"/>
            <a:ext cx="127310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bg1"/>
                </a:solidFill>
                <a:effectLst/>
                <a:latin typeface="Avenir"/>
              </a:defRPr>
            </a:lvl1pPr>
          </a:lstStyle>
          <a:p>
            <a:r>
              <a:rPr lang="it-IT" sz="1800" b="1" i="0" dirty="0">
                <a:solidFill>
                  <a:schemeClr val="bg1"/>
                </a:solidFill>
                <a:effectLst/>
                <a:latin typeface="Avenir"/>
              </a:rPr>
              <a:t>F</a:t>
            </a:r>
            <a:r>
              <a:rPr lang="it-IT" sz="1800" b="1" i="0" baseline="-25000" dirty="0">
                <a:solidFill>
                  <a:schemeClr val="bg1"/>
                </a:solidFill>
                <a:effectLst/>
                <a:latin typeface="Avenir"/>
              </a:rPr>
              <a:t>1</a:t>
            </a:r>
            <a:r>
              <a:rPr lang="it-IT" dirty="0"/>
              <a:t> = 0,9888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Results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(4/5) – </a:t>
            </a:r>
            <a:r>
              <a:rPr lang="it-IT" sz="3100" cap="small" dirty="0">
                <a:latin typeface="Avenir"/>
                <a:ea typeface="Avenir"/>
                <a:cs typeface="Avenir"/>
                <a:sym typeface="Avenir"/>
              </a:rPr>
              <a:t>Baseline &amp; State-of-Art </a:t>
            </a:r>
            <a:r>
              <a:rPr lang="it-IT" sz="3100" cap="small" dirty="0" err="1">
                <a:latin typeface="Avenir"/>
                <a:ea typeface="Avenir"/>
                <a:cs typeface="Avenir"/>
                <a:sym typeface="Avenir"/>
              </a:rPr>
              <a:t>Comparison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A034FA3-2AB0-41D9-AF16-07346CF7C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1"/>
          <a:stretch/>
        </p:blipFill>
        <p:spPr>
          <a:xfrm>
            <a:off x="111675" y="1281456"/>
            <a:ext cx="4401961" cy="3287419"/>
          </a:xfrm>
          <a:prstGeom prst="rect">
            <a:avLst/>
          </a:prstGeom>
        </p:spPr>
      </p:pic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229100" y="1281456"/>
            <a:ext cx="4664869" cy="3609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[1]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Tzanetakis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G. and Cook, P. “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Musical genre classification of         audio signals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”</a:t>
            </a: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[2] 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Holzapfel, A. and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Stylianou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Y. “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Musical genre classification using nonnegative matrix factorization-based features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”</a:t>
            </a: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[3]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Benetos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E. and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Kotropoulos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C. “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A tensor-based approach for automatic music genre classification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”</a:t>
            </a: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[4]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Lidy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T.,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Rauber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A.,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Pertusa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A. and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Inesta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J. “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Combining audio and symbolic descriptors for music classification from audio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”</a:t>
            </a: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[5]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Bergstra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J., Casagrande, N., Erhan, D., Eck, D. and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Kegl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 B. “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Aggregate features and AdaBoost for music classification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”</a:t>
            </a: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>
                <a:latin typeface="Avenir"/>
                <a:ea typeface="Avenir"/>
                <a:cs typeface="Avenir"/>
                <a:sym typeface="Avenir"/>
              </a:rPr>
              <a:t>[6] </a:t>
            </a:r>
            <a:r>
              <a:rPr lang="en-US" dirty="0" err="1">
                <a:latin typeface="Avenir"/>
                <a:ea typeface="Avenir"/>
                <a:cs typeface="Avenir"/>
                <a:sym typeface="Avenir"/>
              </a:rPr>
              <a:t>Elbir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, A. and Aydin, N. "</a:t>
            </a: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Music genre classification and music recommendation by using deep learning</a:t>
            </a: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"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D5725-DDB8-4CA9-8304-1FAFC7071AE5}"/>
              </a:ext>
            </a:extLst>
          </p:cNvPr>
          <p:cNvSpPr/>
          <p:nvPr/>
        </p:nvSpPr>
        <p:spPr>
          <a:xfrm>
            <a:off x="785813" y="4072675"/>
            <a:ext cx="835818" cy="20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3CC14-F8E2-4E1A-94FC-68F60703A332}"/>
              </a:ext>
            </a:extLst>
          </p:cNvPr>
          <p:cNvSpPr txBox="1"/>
          <p:nvPr/>
        </p:nvSpPr>
        <p:spPr>
          <a:xfrm>
            <a:off x="1078707" y="396318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Elbir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EE127F9-FA8D-499C-BFA7-C615882FC1DC}"/>
              </a:ext>
            </a:extLst>
          </p:cNvPr>
          <p:cNvSpPr/>
          <p:nvPr/>
        </p:nvSpPr>
        <p:spPr>
          <a:xfrm>
            <a:off x="3102769" y="4074151"/>
            <a:ext cx="835818" cy="20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236371-B11F-40B0-8F7D-AB74E5190363}"/>
              </a:ext>
            </a:extLst>
          </p:cNvPr>
          <p:cNvSpPr txBox="1"/>
          <p:nvPr/>
        </p:nvSpPr>
        <p:spPr>
          <a:xfrm>
            <a:off x="3097544" y="3997552"/>
            <a:ext cx="9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97.60%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7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Results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(5/5) – Model application to YouTube extracts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703784" y="3394495"/>
            <a:ext cx="5736431" cy="1597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Simulated deployment: YouTube as </a:t>
            </a: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real-case scenario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Algorithm applied on 2 unseen songs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Successful results </a:t>
            </a:r>
          </a:p>
          <a:p>
            <a:pPr marL="285750" indent="-285750">
              <a:spcAft>
                <a:spcPts val="1200"/>
              </a:spcAft>
            </a:pPr>
            <a:endParaRPr lang="it-IT" dirty="0"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026BF7-6071-42F6-834B-A3C070AD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3" y="1249945"/>
            <a:ext cx="8163232" cy="17384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C96A33-0F93-41AE-BB52-46C57910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028" y="3072374"/>
            <a:ext cx="527758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Conclusions</a:t>
            </a:r>
            <a:r>
              <a:rPr lang="it-IT" sz="3100" b="1" cap="small" dirty="0">
                <a:latin typeface="Avenir"/>
                <a:ea typeface="Avenir"/>
                <a:cs typeface="Avenir"/>
                <a:sym typeface="Avenir"/>
              </a:rPr>
              <a:t> &amp; </a:t>
            </a: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Contributions</a:t>
            </a:r>
            <a:endParaRPr lang="en-GB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905943" y="1244178"/>
            <a:ext cx="7332113" cy="265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CRNN understands its application domain better than feature-based models, basing on the same data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→ </a:t>
            </a: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rial" panose="020B0604020202020204" pitchFamily="34" charset="0"/>
                <a:sym typeface="Avenir"/>
              </a:rPr>
              <a:t>Temporal structure matters!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Adequate behavior in real-case scenarios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Future directions</a:t>
            </a: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i="1" dirty="0">
                <a:solidFill>
                  <a:schemeClr val="tx1"/>
                </a:solidFill>
                <a:latin typeface="Avenir"/>
              </a:rPr>
              <a:t>augmentation through masking frequencies, overlapping time slices, extension of already implemented augmentations</a:t>
            </a:r>
            <a:endParaRPr lang="en-US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Possible source of inspiration for further researches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cap="small" dirty="0">
                <a:latin typeface="Avenir"/>
                <a:ea typeface="Avenir"/>
                <a:cs typeface="Avenir"/>
                <a:sym typeface="Avenir"/>
              </a:rPr>
              <a:t>Introduction </a:t>
            </a:r>
            <a:r>
              <a:rPr lang="it" cap="small" dirty="0">
                <a:latin typeface="Avenir"/>
                <a:ea typeface="Avenir"/>
                <a:cs typeface="Avenir"/>
                <a:sym typeface="Avenir"/>
              </a:rPr>
              <a:t>– Problem overview</a:t>
            </a:r>
            <a:endParaRPr cap="small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803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Task: Music Genre Classification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Challenging data representations (handling high-dimensional data)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Possible advantages for music industry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4A1811-D3F5-4B6E-8B90-12685E88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"/>
          <a:stretch/>
        </p:blipFill>
        <p:spPr>
          <a:xfrm>
            <a:off x="4390467" y="1037815"/>
            <a:ext cx="4232267" cy="3903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sz="3100" b="1" cap="small" dirty="0">
                <a:latin typeface="Avenir"/>
                <a:ea typeface="Avenir"/>
                <a:cs typeface="Avenir"/>
                <a:sym typeface="Avenir"/>
              </a:rPr>
              <a:t>Related Work </a:t>
            </a:r>
            <a:r>
              <a:rPr lang="it" sz="3100" cap="small" dirty="0">
                <a:latin typeface="Avenir"/>
                <a:ea typeface="Avenir"/>
                <a:cs typeface="Avenir"/>
                <a:sym typeface="Avenir"/>
              </a:rPr>
              <a:t>(1/2)</a:t>
            </a:r>
            <a:endParaRPr sz="3100" b="1" cap="small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14338" y="2073099"/>
            <a:ext cx="8417962" cy="2762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GTZAN</a:t>
            </a: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– a dataset for our task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Features based </a:t>
            </a: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Simple model approaches  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Starting baseline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 dirty="0"/>
          </a:p>
        </p:txBody>
      </p:sp>
      <p:pic>
        <p:nvPicPr>
          <p:cNvPr id="5" name="Immagine 4" descr="Immagine che contiene testo, ricevuta&#10;&#10;Descrizione generata automaticamente">
            <a:extLst>
              <a:ext uri="{FF2B5EF4-FFF2-40B4-BE49-F238E27FC236}">
                <a16:creationId xmlns:a16="http://schemas.microsoft.com/office/drawing/2014/main" id="{89B95261-2FF1-491F-9A6A-1AFE9B522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" t="6656" r="-573" b="-1603"/>
          <a:stretch/>
        </p:blipFill>
        <p:spPr>
          <a:xfrm>
            <a:off x="4630021" y="2292724"/>
            <a:ext cx="3997077" cy="232297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984444-5D08-481D-9166-CE0C77108C67}"/>
              </a:ext>
            </a:extLst>
          </p:cNvPr>
          <p:cNvSpPr txBox="1"/>
          <p:nvPr/>
        </p:nvSpPr>
        <p:spPr>
          <a:xfrm>
            <a:off x="226208" y="1215491"/>
            <a:ext cx="85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GB" sz="3200" b="0" strike="noStrike" baseline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G. </a:t>
            </a:r>
            <a:r>
              <a:rPr lang="en-GB" sz="3200" b="0" strike="noStrike" baseline="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Tzanetakis</a:t>
            </a:r>
            <a:r>
              <a:rPr lang="en-GB" sz="3200" b="0" strike="noStrike" baseline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and P. Cook, “</a:t>
            </a:r>
            <a:r>
              <a:rPr lang="en-GB" sz="3200" b="1" i="1" strike="noStrike" baseline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Musical genre classification of audio signals</a:t>
            </a:r>
            <a:r>
              <a:rPr lang="en-GB" sz="3200" b="0" strike="noStrike" baseline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9513B-749B-41A3-93F2-1F27D21F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cap="small" dirty="0">
                <a:latin typeface="Avenir"/>
              </a:rPr>
              <a:t>Related Work </a:t>
            </a:r>
            <a:r>
              <a:rPr lang="en-US" cap="small" dirty="0">
                <a:latin typeface="Avenir"/>
              </a:rPr>
              <a:t>(2/2)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D71741-8E17-458A-BE58-2A1997F89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5" name="Google Shape;73;p15">
            <a:extLst>
              <a:ext uri="{FF2B5EF4-FFF2-40B4-BE49-F238E27FC236}">
                <a16:creationId xmlns:a16="http://schemas.microsoft.com/office/drawing/2014/main" id="{957170EE-A5FC-4837-A748-DA3C2149A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7192" y="2736056"/>
            <a:ext cx="8435108" cy="208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Similar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approach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task</a:t>
            </a:r>
          </a:p>
          <a:p>
            <a:pPr marL="285750" indent="-285750">
              <a:spcAft>
                <a:spcPts val="1200"/>
              </a:spcAft>
            </a:pPr>
            <a:r>
              <a:rPr lang="it-IT" b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Spectrogram</a:t>
            </a: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based</a:t>
            </a: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</a:p>
          <a:p>
            <a:pPr marL="285750" indent="-285750">
              <a:spcAft>
                <a:spcPts val="1200"/>
              </a:spcAft>
            </a:pP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Slice </a:t>
            </a:r>
            <a:r>
              <a:rPr lang="it-IT" b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based</a:t>
            </a:r>
            <a:r>
              <a:rPr lang="it-IT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evaluation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it-IT" i="1" dirty="0" err="1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majority</a:t>
            </a:r>
            <a:r>
              <a:rPr lang="it-IT" i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vote</a:t>
            </a:r>
            <a:r>
              <a:rPr lang="it-IT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A1FD5E-07A3-423E-99ED-B2B2155A7459}"/>
              </a:ext>
            </a:extLst>
          </p:cNvPr>
          <p:cNvSpPr txBox="1"/>
          <p:nvPr/>
        </p:nvSpPr>
        <p:spPr>
          <a:xfrm>
            <a:off x="354446" y="1237103"/>
            <a:ext cx="8435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0" i="0" u="none" strike="noStrike" baseline="0" dirty="0">
                <a:latin typeface="Angsana New" panose="02020603050405020304" pitchFamily="18" charset="-34"/>
                <a:cs typeface="Angsana New" panose="02020603050405020304" pitchFamily="18" charset="-34"/>
              </a:rPr>
              <a:t>Z. Nasrullah and Y. Zhao, “</a:t>
            </a:r>
            <a:r>
              <a:rPr lang="en-GB" sz="3200" b="1" i="1" u="none" strike="noStrike" baseline="0" dirty="0">
                <a:latin typeface="Angsana New" panose="02020603050405020304" pitchFamily="18" charset="-34"/>
                <a:cs typeface="Angsana New" panose="02020603050405020304" pitchFamily="18" charset="-34"/>
              </a:rPr>
              <a:t>Music artist classification with convolutional recurrent neural networks</a:t>
            </a:r>
            <a:r>
              <a:rPr lang="en-GB" sz="3200" b="0" u="none" strike="noStrike" baseline="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FAE836-DA0A-4B22-AB29-16370589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43" y="1929348"/>
            <a:ext cx="3881257" cy="27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Method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(1/4) – Dataset &amp; Pre-processing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GTZAN: 1000 songs, 10 distinct genres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Data augmentation</a:t>
            </a: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: pitch shift and noise addiction 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Accurate split over training, validation and test sets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58F579-B9AF-4B39-9EDE-6E3D84A9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648711"/>
            <a:ext cx="8375101" cy="22261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Method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(2/4) – Dataset &amp; Pre-processing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Mel-Spectrogram</a:t>
            </a: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computation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Slice into time intervals (six fixed lengths)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996185-CB91-4EEF-9B50-F1371AB5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32574"/>
            <a:ext cx="8424746" cy="21832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828BB6-96A4-4EC0-9091-6C8C1F237426}"/>
              </a:ext>
            </a:extLst>
          </p:cNvPr>
          <p:cNvSpPr txBox="1"/>
          <p:nvPr/>
        </p:nvSpPr>
        <p:spPr>
          <a:xfrm>
            <a:off x="5816396" y="1948401"/>
            <a:ext cx="27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1800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1800" dirty="0">
                <a:solidFill>
                  <a:srgbClr val="FF0000"/>
                </a:solidFill>
              </a:rPr>
              <a:t>5</a:t>
            </a:r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1800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   </a:t>
            </a:r>
            <a:endParaRPr lang="it-IT" sz="24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7645660-667E-4897-8AC1-1FC2F727FA73}"/>
              </a:ext>
            </a:extLst>
          </p:cNvPr>
          <p:cNvSpPr/>
          <p:nvPr/>
        </p:nvSpPr>
        <p:spPr>
          <a:xfrm>
            <a:off x="311700" y="3986213"/>
            <a:ext cx="981319" cy="58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C25C60-05CB-4BAD-AE08-F9069962D000}"/>
              </a:ext>
            </a:extLst>
          </p:cNvPr>
          <p:cNvSpPr/>
          <p:nvPr/>
        </p:nvSpPr>
        <p:spPr>
          <a:xfrm>
            <a:off x="5325736" y="3975974"/>
            <a:ext cx="981319" cy="58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C18C7D-ECB6-453E-8401-BF927BFEB0BE}"/>
              </a:ext>
            </a:extLst>
          </p:cNvPr>
          <p:cNvSpPr/>
          <p:nvPr/>
        </p:nvSpPr>
        <p:spPr>
          <a:xfrm>
            <a:off x="7621333" y="3927470"/>
            <a:ext cx="1187716" cy="58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210C88-E056-4CED-B9F7-794F4256C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173" y="4049706"/>
            <a:ext cx="2354160" cy="25223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14CCB0-0C7F-4BF6-A539-5B195840CEDC}"/>
              </a:ext>
            </a:extLst>
          </p:cNvPr>
          <p:cNvSpPr txBox="1"/>
          <p:nvPr/>
        </p:nvSpPr>
        <p:spPr>
          <a:xfrm>
            <a:off x="7819538" y="399115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venir"/>
              </a:rPr>
              <a:t>and</a:t>
            </a:r>
            <a:r>
              <a:rPr lang="en-GB" sz="1800" dirty="0">
                <a:latin typeface="Avenir"/>
              </a:rPr>
              <a:t> </a:t>
            </a:r>
            <a:r>
              <a:rPr lang="en-GB" sz="1600" dirty="0">
                <a:latin typeface="Avenir"/>
              </a:rPr>
              <a:t>slicing</a:t>
            </a:r>
            <a:r>
              <a:rPr lang="en-GB" sz="1800" dirty="0">
                <a:latin typeface="Avenir"/>
              </a:rPr>
              <a:t> </a:t>
            </a:r>
            <a:endParaRPr lang="it-IT" sz="18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1196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Method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(3/4) – Architecture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14B8B0-08B1-43FA-8659-CE0069E93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80"/>
          <a:stretch/>
        </p:blipFill>
        <p:spPr>
          <a:xfrm>
            <a:off x="1023624" y="952502"/>
            <a:ext cx="7096751" cy="41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Method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(4/4) – Regularization &amp; Backpropagation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47700" y="1152474"/>
            <a:ext cx="8184600" cy="366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Regularization techniques: Dropout + 2D Batch normalization</a:t>
            </a:r>
          </a:p>
          <a:p>
            <a:pPr marL="285750" indent="-285750">
              <a:spcAft>
                <a:spcPts val="1200"/>
              </a:spcAft>
            </a:pPr>
            <a:endParaRPr lang="en-GB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lang="en-GB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en-GB" b="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Loss: Categorical Cross-Entropy</a:t>
            </a:r>
          </a:p>
          <a:p>
            <a:pPr marL="285750" indent="-285750">
              <a:spcAft>
                <a:spcPts val="1200"/>
              </a:spcAft>
            </a:pPr>
            <a:endParaRPr lang="en-GB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endParaRPr lang="en-GB" b="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Optimizer: ADAM </a:t>
            </a:r>
            <a:endParaRPr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9F98B8C-3442-47F2-BDAD-AA82E5ECE5FE}"/>
                  </a:ext>
                </a:extLst>
              </p:cNvPr>
              <p:cNvSpPr txBox="1"/>
              <p:nvPr/>
            </p:nvSpPr>
            <p:spPr>
              <a:xfrm>
                <a:off x="3181350" y="3119762"/>
                <a:ext cx="2781300" cy="8712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𝐶𝐶𝐸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=−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9F98B8C-3442-47F2-BDAD-AA82E5EC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3119762"/>
                <a:ext cx="2781300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ED05D6-8BD3-4482-9832-F8AA9D94DB21}"/>
                  </a:ext>
                </a:extLst>
              </p:cNvPr>
              <p:cNvSpPr txBox="1"/>
              <p:nvPr/>
            </p:nvSpPr>
            <p:spPr>
              <a:xfrm>
                <a:off x="3181350" y="1767780"/>
                <a:ext cx="2781300" cy="7366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ED05D6-8BD3-4482-9832-F8AA9D94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1767780"/>
                <a:ext cx="2781300" cy="736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9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cap="small" dirty="0">
                <a:latin typeface="Avenir"/>
                <a:ea typeface="Avenir"/>
                <a:cs typeface="Avenir"/>
                <a:sym typeface="Avenir"/>
              </a:rPr>
              <a:t>Results </a:t>
            </a:r>
            <a:r>
              <a:rPr lang="en-GB" sz="3100" cap="small" dirty="0">
                <a:latin typeface="Avenir"/>
                <a:ea typeface="Avenir"/>
                <a:cs typeface="Avenir"/>
                <a:sym typeface="Avenir"/>
              </a:rPr>
              <a:t>(1/5) – Curse of Dimensionality on Slice Lengths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424940" y="3536056"/>
            <a:ext cx="7757880" cy="182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Longer slice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↔ </a:t>
            </a: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larger input dimensions, smaller training dataset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Issues for all slices ≥ 3 sec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Is the shortest always the better? </a:t>
            </a:r>
            <a:r>
              <a:rPr lang="en-GB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Trade-off</a:t>
            </a: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required?</a:t>
            </a:r>
            <a:endParaRPr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DFBC0D-A22B-479F-BCCC-A7DB8E17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535906"/>
            <a:ext cx="4484590" cy="17118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E68AE6-FBC8-459D-90F3-68E94073B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10" y="1090927"/>
            <a:ext cx="3798350" cy="24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90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582</Words>
  <Application>Microsoft Office PowerPoint</Application>
  <PresentationFormat>Presentazione su schermo (16:9)</PresentationFormat>
  <Paragraphs>104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Avenir</vt:lpstr>
      <vt:lpstr>Cambria Math</vt:lpstr>
      <vt:lpstr>Times New Roman</vt:lpstr>
      <vt:lpstr>Wingdings</vt:lpstr>
      <vt:lpstr>Simple Light</vt:lpstr>
      <vt:lpstr>Music Genre Classification</vt:lpstr>
      <vt:lpstr>Introduction – Problem overview</vt:lpstr>
      <vt:lpstr>Related Work (1/2)  </vt:lpstr>
      <vt:lpstr>Related Work (2/2)</vt:lpstr>
      <vt:lpstr>Method (1/4) – Dataset &amp; Pre-processing    </vt:lpstr>
      <vt:lpstr>Method (2/4) – Dataset &amp; Pre-processing    </vt:lpstr>
      <vt:lpstr>Method (3/4) – Architecture     </vt:lpstr>
      <vt:lpstr>Method (4/4) – Regularization &amp; Backpropagation    </vt:lpstr>
      <vt:lpstr>Results (1/5) – Curse of Dimensionality on Slice Lengths    </vt:lpstr>
      <vt:lpstr>Results (2/5) – Grid Search on Slice Lengths  </vt:lpstr>
      <vt:lpstr>Results (3/5) – Final run &amp; Quality Visualization  </vt:lpstr>
      <vt:lpstr>Results (4/5) – Baseline &amp; State-of-Art Comparison   </vt:lpstr>
      <vt:lpstr>Results (5/5) – Model application to YouTube extracts   </vt:lpstr>
      <vt:lpstr>Conclusions &amp; Contributions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Dario Padovano</dc:creator>
  <cp:lastModifiedBy>CAMPANA LUCA</cp:lastModifiedBy>
  <cp:revision>40</cp:revision>
  <dcterms:modified xsi:type="dcterms:W3CDTF">2021-07-22T07:18:33Z</dcterms:modified>
</cp:coreProperties>
</file>