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1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000000"/>
    <a:srgbClr val="969F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37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2922BF-03A7-4155-9C64-EAEFB99D668C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1A2E3D-568C-45C7-A092-5A51662F8E0F}" type="datetime1">
              <a:rPr lang="it-IT" smtClean="0"/>
              <a:t>12/09/2022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01A2E3D-568C-45C7-A092-5A51662F8E0F}" type="datetime1">
              <a:rPr lang="it-IT" smtClean="0"/>
              <a:t>12/09/2022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01A2E3D-568C-45C7-A092-5A51662F8E0F}" type="datetime1">
              <a:rPr lang="it-IT" smtClean="0"/>
              <a:t>12/09/2022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01A2E3D-568C-45C7-A092-5A51662F8E0F}" type="datetime1">
              <a:rPr lang="it-IT" smtClean="0"/>
              <a:t>12/09/2022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01A2E3D-568C-45C7-A092-5A51662F8E0F}" type="datetime1">
              <a:rPr lang="it-IT" smtClean="0"/>
              <a:t>12/09/2022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DB283D-9450-4DC4-B9A5-67A2070946B1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54735-7CDA-4134-8773-0DFB4CA08DF9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30C87-62B1-4094-AD93-A58C12C318D3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51BCE-4520-401A-9433-DA1CF0A68848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01911-1A9E-416C-B420-DBD59C6475A2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1524A-866F-4C8B-9198-338D8655078F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73350F-3CCB-4660-AA5E-94627F72941C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B2845-5AAE-430E-B5AD-634B4064AB78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810AC-089E-4C87-838C-17DB0F12AEF8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605A251-81D9-4E3F-94C2-DE665CCFA679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8582C-D5A2-4914-8754-8D41DC848328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59F3DA8-DDFD-4326-8007-75CBD1FB589D}" type="datetime1">
              <a:rPr lang="it-IT" smtClean="0"/>
              <a:t>12/09/2022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1827260"/>
            <a:ext cx="10993549" cy="1119960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CREDIT CARD DEFAULTERS CLASSIFICATION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F139109A-5C16-2FE2-5EC9-EA6BBB822F6B}"/>
              </a:ext>
            </a:extLst>
          </p:cNvPr>
          <p:cNvSpPr txBox="1">
            <a:spLocks/>
          </p:cNvSpPr>
          <p:nvPr/>
        </p:nvSpPr>
        <p:spPr>
          <a:xfrm>
            <a:off x="715854" y="622402"/>
            <a:ext cx="10993546" cy="826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lang="it" dirty="0">
                <a:latin typeface="+mj-lt"/>
              </a:rPr>
              <a:t>MATHEMATICS IN MACHINE LEARNING</a:t>
            </a:r>
          </a:p>
          <a:p>
            <a:pPr algn="r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lang="it" dirty="0">
                <a:latin typeface="+mj-lt"/>
              </a:rPr>
              <a:t>LUCA CAMPANA</a:t>
            </a:r>
          </a:p>
          <a:p>
            <a:pPr algn="r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lang="it" dirty="0">
                <a:latin typeface="+mj-lt"/>
              </a:rPr>
              <a:t>A.A. 2021-22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A743952F-0BC7-1275-0780-E789D77CF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68D2BB-23B7-CCCC-CBB6-9C8E60DAC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4" y="623361"/>
            <a:ext cx="1794515" cy="8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/>
              <a:t>DATA PREPROCESSING – </a:t>
            </a:r>
            <a:r>
              <a:rPr lang="it-IT" dirty="0" err="1"/>
              <a:t>smote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6EB63C-5759-F23D-1D00-B50A3688C413}"/>
              </a:ext>
            </a:extLst>
          </p:cNvPr>
          <p:cNvSpPr txBox="1"/>
          <p:nvPr/>
        </p:nvSpPr>
        <p:spPr>
          <a:xfrm>
            <a:off x="417951" y="1536631"/>
            <a:ext cx="5532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1CADE4"/>
                </a:solidFill>
              </a:rPr>
              <a:t>Oversampling technique</a:t>
            </a:r>
            <a:r>
              <a:rPr lang="it-IT" dirty="0"/>
              <a:t>, to </a:t>
            </a:r>
            <a:r>
              <a:rPr lang="it-IT" dirty="0" err="1"/>
              <a:t>overcome</a:t>
            </a:r>
            <a:r>
              <a:rPr lang="it-IT" dirty="0"/>
              <a:t> dataset </a:t>
            </a:r>
            <a:r>
              <a:rPr lang="it-IT" b="1" dirty="0" err="1"/>
              <a:t>unbalancing</a:t>
            </a:r>
            <a:endParaRPr lang="it-IT" b="1" dirty="0"/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Fairly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undersampling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/>
              <a:t>and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b="1" dirty="0" err="1">
                <a:solidFill>
                  <a:srgbClr val="1CADE4"/>
                </a:solidFill>
              </a:rPr>
              <a:t>oversampling</a:t>
            </a:r>
            <a:r>
              <a:rPr lang="it-IT" b="1" dirty="0">
                <a:solidFill>
                  <a:srgbClr val="1CADE4"/>
                </a:solidFill>
              </a:rPr>
              <a:t> with </a:t>
            </a:r>
            <a:r>
              <a:rPr lang="it-IT" b="1" dirty="0" err="1">
                <a:solidFill>
                  <a:srgbClr val="1CADE4"/>
                </a:solidFill>
              </a:rPr>
              <a:t>replacement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0000"/>
                </a:solidFill>
              </a:rPr>
              <a:t>Rationale</a:t>
            </a:r>
            <a:r>
              <a:rPr lang="it-IT" dirty="0">
                <a:solidFill>
                  <a:srgbClr val="000000"/>
                </a:solidFill>
              </a:rPr>
              <a:t>: generate </a:t>
            </a:r>
            <a:r>
              <a:rPr lang="it-IT" b="1" dirty="0" err="1">
                <a:solidFill>
                  <a:srgbClr val="1CADE4"/>
                </a:solidFill>
              </a:rPr>
              <a:t>synthetic</a:t>
            </a:r>
            <a:r>
              <a:rPr lang="it-IT" b="1" dirty="0">
                <a:solidFill>
                  <a:srgbClr val="1CADE4"/>
                </a:solidFill>
              </a:rPr>
              <a:t> samples </a:t>
            </a:r>
            <a:r>
              <a:rPr lang="it-IT" dirty="0">
                <a:solidFill>
                  <a:srgbClr val="000000"/>
                </a:solidFill>
              </a:rPr>
              <a:t>for </a:t>
            </a:r>
            <a:r>
              <a:rPr lang="it-IT" b="1" dirty="0" err="1">
                <a:solidFill>
                  <a:srgbClr val="000000"/>
                </a:solidFill>
              </a:rPr>
              <a:t>minority</a:t>
            </a:r>
            <a:r>
              <a:rPr lang="it-IT" b="1" dirty="0">
                <a:solidFill>
                  <a:srgbClr val="000000"/>
                </a:solidFill>
              </a:rPr>
              <a:t> class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along</a:t>
            </a:r>
            <a:r>
              <a:rPr lang="it-IT" dirty="0">
                <a:solidFill>
                  <a:srgbClr val="000000"/>
                </a:solidFill>
              </a:rPr>
              <a:t> the lines </a:t>
            </a:r>
            <a:r>
              <a:rPr lang="it-IT" dirty="0" err="1">
                <a:solidFill>
                  <a:srgbClr val="000000"/>
                </a:solidFill>
              </a:rPr>
              <a:t>that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connect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existing</a:t>
            </a:r>
            <a:r>
              <a:rPr lang="it-IT" dirty="0">
                <a:solidFill>
                  <a:srgbClr val="000000"/>
                </a:solidFill>
              </a:rPr>
              <a:t>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</a:rPr>
              <a:t>For </a:t>
            </a:r>
            <a:r>
              <a:rPr lang="it-IT" b="1" dirty="0" err="1">
                <a:solidFill>
                  <a:srgbClr val="000000"/>
                </a:solidFill>
              </a:rPr>
              <a:t>categorical</a:t>
            </a:r>
            <a:r>
              <a:rPr lang="it-IT" b="1" dirty="0">
                <a:solidFill>
                  <a:srgbClr val="000000"/>
                </a:solidFill>
              </a:rPr>
              <a:t> fields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we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need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not</a:t>
            </a:r>
            <a:r>
              <a:rPr lang="it-IT" dirty="0">
                <a:solidFill>
                  <a:srgbClr val="000000"/>
                </a:solidFill>
              </a:rPr>
              <a:t> to </a:t>
            </a:r>
            <a:r>
              <a:rPr lang="it-IT" dirty="0" err="1">
                <a:solidFill>
                  <a:srgbClr val="000000"/>
                </a:solidFill>
              </a:rPr>
              <a:t>lose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semantics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b="1" dirty="0">
                <a:solidFill>
                  <a:srgbClr val="1CADE4"/>
                </a:solidFill>
              </a:rPr>
              <a:t>SMOTE-NC</a:t>
            </a:r>
            <a:r>
              <a:rPr lang="it-IT" b="1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allows</a:t>
            </a:r>
            <a:r>
              <a:rPr lang="it-IT" dirty="0">
                <a:solidFill>
                  <a:srgbClr val="000000"/>
                </a:solidFill>
              </a:rPr>
              <a:t> to </a:t>
            </a:r>
            <a:r>
              <a:rPr lang="it-IT" dirty="0" err="1">
                <a:solidFill>
                  <a:srgbClr val="000000"/>
                </a:solidFill>
              </a:rPr>
              <a:t>treat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properly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both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nominal</a:t>
            </a:r>
            <a:r>
              <a:rPr lang="it-IT" dirty="0">
                <a:solidFill>
                  <a:srgbClr val="000000"/>
                </a:solidFill>
              </a:rPr>
              <a:t> and </a:t>
            </a:r>
            <a:r>
              <a:rPr lang="it-IT" dirty="0" err="1">
                <a:solidFill>
                  <a:srgbClr val="000000"/>
                </a:solidFill>
              </a:rPr>
              <a:t>continuous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categories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0000"/>
                </a:solidFill>
              </a:rPr>
              <a:t>Result</a:t>
            </a:r>
            <a:r>
              <a:rPr lang="it-IT" dirty="0">
                <a:solidFill>
                  <a:srgbClr val="000000"/>
                </a:solidFill>
              </a:rPr>
              <a:t>: c</a:t>
            </a:r>
            <a:r>
              <a:rPr lang="en-US" dirty="0" err="1">
                <a:solidFill>
                  <a:srgbClr val="000000"/>
                </a:solidFill>
              </a:rPr>
              <a:t>reating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>
                <a:solidFill>
                  <a:srgbClr val="1CADE4"/>
                </a:solidFill>
              </a:rPr>
              <a:t>larger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1CADE4"/>
                </a:solidFill>
              </a:rPr>
              <a:t>less specific </a:t>
            </a:r>
            <a:r>
              <a:rPr lang="en-US" dirty="0">
                <a:solidFill>
                  <a:srgbClr val="000000"/>
                </a:solidFill>
              </a:rPr>
              <a:t>decision region for the minority class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9C6598-F202-D265-0303-54944511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54" y="1475210"/>
            <a:ext cx="5532755" cy="1696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6F26B90-E213-3F66-776B-DC5CCA108B2E}"/>
                  </a:ext>
                </a:extLst>
              </p:cNvPr>
              <p:cNvSpPr txBox="1"/>
              <p:nvPr/>
            </p:nvSpPr>
            <p:spPr>
              <a:xfrm>
                <a:off x="6497210" y="4025157"/>
                <a:ext cx="4694442" cy="17543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rgbClr val="000000"/>
                    </a:solidFill>
                  </a:rPr>
                  <a:t>Take one random </a:t>
                </a:r>
                <a:r>
                  <a:rPr lang="it-IT" dirty="0" err="1">
                    <a:solidFill>
                      <a:srgbClr val="000000"/>
                    </a:solidFill>
                  </a:rPr>
                  <a:t>minority</a:t>
                </a:r>
                <a:r>
                  <a:rPr lang="it-IT" dirty="0">
                    <a:solidFill>
                      <a:srgbClr val="000000"/>
                    </a:solidFill>
                  </a:rPr>
                  <a:t> sample,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it-IT" b="1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 err="1">
                    <a:solidFill>
                      <a:srgbClr val="000000"/>
                    </a:solidFill>
                  </a:rPr>
                  <a:t>Choose</a:t>
                </a:r>
                <a:r>
                  <a:rPr lang="it-IT" dirty="0">
                    <a:solidFill>
                      <a:srgbClr val="000000"/>
                    </a:solidFill>
                  </a:rPr>
                  <a:t> one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its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nearest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neighbors</a:t>
                </a:r>
                <a:r>
                  <a:rPr lang="it-IT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b="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 err="1">
                    <a:solidFill>
                      <a:srgbClr val="000000"/>
                    </a:solidFill>
                  </a:rPr>
                  <a:t>Choose</a:t>
                </a:r>
                <a:r>
                  <a:rPr lang="it-IT" dirty="0">
                    <a:solidFill>
                      <a:srgbClr val="000000"/>
                    </a:solidFill>
                  </a:rPr>
                  <a:t> the </a:t>
                </a:r>
                <a:r>
                  <a:rPr lang="it-IT" dirty="0" err="1">
                    <a:solidFill>
                      <a:srgbClr val="000000"/>
                    </a:solidFill>
                  </a:rPr>
                  <a:t>value</a:t>
                </a:r>
                <a:r>
                  <a:rPr lang="it-IT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it-IT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rgbClr val="000000"/>
                    </a:solidFill>
                  </a:rPr>
                  <a:t>For </a:t>
                </a:r>
                <a:r>
                  <a:rPr lang="it-IT" b="1" dirty="0" err="1">
                    <a:solidFill>
                      <a:srgbClr val="000000"/>
                    </a:solidFill>
                  </a:rPr>
                  <a:t>numerical</a:t>
                </a:r>
                <a:r>
                  <a:rPr lang="it-IT" dirty="0">
                    <a:solidFill>
                      <a:srgbClr val="000000"/>
                    </a:solidFill>
                  </a:rPr>
                  <a:t> fields,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b="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rgbClr val="000000"/>
                    </a:solidFill>
                  </a:rPr>
                  <a:t>For </a:t>
                </a:r>
                <a:r>
                  <a:rPr lang="it-IT" b="1" dirty="0" err="1">
                    <a:solidFill>
                      <a:srgbClr val="000000"/>
                    </a:solidFill>
                  </a:rPr>
                  <a:t>categorical</a:t>
                </a:r>
                <a:r>
                  <a:rPr lang="it-IT" dirty="0">
                    <a:solidFill>
                      <a:srgbClr val="000000"/>
                    </a:solidFill>
                  </a:rPr>
                  <a:t> fields,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>
                    <a:solidFill>
                      <a:srgbClr val="000000"/>
                    </a:solidFill>
                  </a:rPr>
                  <a:t>equal</a:t>
                </a:r>
                <a:r>
                  <a:rPr lang="it-IT" dirty="0">
                    <a:solidFill>
                      <a:srgbClr val="000000"/>
                    </a:solidFill>
                  </a:rPr>
                  <a:t> to the</a:t>
                </a:r>
                <a:r>
                  <a:rPr lang="it-IT" b="1" dirty="0">
                    <a:solidFill>
                      <a:srgbClr val="000000"/>
                    </a:solidFill>
                  </a:rPr>
                  <a:t> </a:t>
                </a:r>
                <a:r>
                  <a:rPr lang="it-IT" b="1" dirty="0" err="1">
                    <a:solidFill>
                      <a:srgbClr val="000000"/>
                    </a:solidFill>
                  </a:rPr>
                  <a:t>most</a:t>
                </a:r>
                <a:r>
                  <a:rPr lang="it-IT" b="1" dirty="0">
                    <a:solidFill>
                      <a:srgbClr val="000000"/>
                    </a:solidFill>
                  </a:rPr>
                  <a:t> common </a:t>
                </a:r>
                <a:r>
                  <a:rPr lang="it-IT" b="1" dirty="0" err="1">
                    <a:solidFill>
                      <a:srgbClr val="000000"/>
                    </a:solidFill>
                  </a:rPr>
                  <a:t>value</a:t>
                </a:r>
                <a:r>
                  <a:rPr lang="it-IT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neighborhood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6F26B90-E213-3F66-776B-DC5CCA108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10" y="4025157"/>
                <a:ext cx="4694442" cy="1754326"/>
              </a:xfrm>
              <a:prstGeom prst="rect">
                <a:avLst/>
              </a:prstGeom>
              <a:blipFill>
                <a:blip r:embed="rId3"/>
                <a:stretch>
                  <a:fillRect l="-909" t="-1736" b="-451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202A156-0CB4-C921-F38B-C701637AC242}"/>
              </a:ext>
            </a:extLst>
          </p:cNvPr>
          <p:cNvSpPr txBox="1"/>
          <p:nvPr/>
        </p:nvSpPr>
        <p:spPr>
          <a:xfrm>
            <a:off x="6179740" y="3655825"/>
            <a:ext cx="53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04040"/>
                </a:solidFill>
                <a:latin typeface="+mj-lt"/>
              </a:rPr>
              <a:t>SMOTE-NC PSEUDOALGORITHM</a:t>
            </a:r>
          </a:p>
        </p:txBody>
      </p:sp>
    </p:spTree>
    <p:extLst>
      <p:ext uri="{BB962C8B-B14F-4D97-AF65-F5344CB8AC3E}">
        <p14:creationId xmlns:p14="http://schemas.microsoft.com/office/powerpoint/2010/main" val="405619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 err="1"/>
              <a:t>methodology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5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Methodology</a:t>
            </a:r>
            <a:r>
              <a:rPr lang="it-IT" dirty="0"/>
              <a:t> – </a:t>
            </a:r>
            <a:r>
              <a:rPr lang="it-IT" dirty="0" err="1"/>
              <a:t>assessed</a:t>
            </a:r>
            <a:r>
              <a:rPr lang="it-IT" dirty="0"/>
              <a:t> </a:t>
            </a:r>
            <a:r>
              <a:rPr lang="it-IT" dirty="0" err="1"/>
              <a:t>metrics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3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806FCD-E4A3-5B65-CAB1-D1951BD05165}"/>
                  </a:ext>
                </a:extLst>
              </p:cNvPr>
              <p:cNvSpPr txBox="1"/>
              <p:nvPr/>
            </p:nvSpPr>
            <p:spPr>
              <a:xfrm>
                <a:off x="710359" y="1624499"/>
                <a:ext cx="1077448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Useful to </a:t>
                </a:r>
                <a:r>
                  <a:rPr lang="it-IT" dirty="0" err="1"/>
                  <a:t>evaluate</a:t>
                </a:r>
                <a:r>
                  <a:rPr lang="it-IT" dirty="0"/>
                  <a:t> the </a:t>
                </a:r>
                <a:r>
                  <a:rPr lang="it-IT" b="1" dirty="0">
                    <a:solidFill>
                      <a:srgbClr val="1CADE4"/>
                    </a:solidFill>
                  </a:rPr>
                  <a:t>overall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quality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of </a:t>
                </a:r>
                <a:r>
                  <a:rPr lang="it-IT" dirty="0" err="1"/>
                  <a:t>trained</a:t>
                </a:r>
                <a:r>
                  <a:rPr lang="it-IT" dirty="0"/>
                  <a:t> models, so </a:t>
                </a:r>
                <a:r>
                  <a:rPr lang="it-IT" dirty="0" err="1"/>
                  <a:t>measured</a:t>
                </a:r>
                <a:r>
                  <a:rPr lang="it-IT" dirty="0"/>
                  <a:t> over the </a:t>
                </a:r>
                <a:r>
                  <a:rPr lang="it-IT" b="1" dirty="0">
                    <a:solidFill>
                      <a:srgbClr val="1CADE4"/>
                    </a:solidFill>
                  </a:rPr>
                  <a:t>test 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Based</a:t>
                </a:r>
                <a:r>
                  <a:rPr lang="it-IT" dirty="0"/>
                  <a:t> on the concept of </a:t>
                </a:r>
                <a:r>
                  <a:rPr lang="it-IT" b="1" dirty="0"/>
                  <a:t>True </a:t>
                </a:r>
                <a:r>
                  <a:rPr lang="it-IT" b="1" dirty="0" err="1"/>
                  <a:t>Positives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b="1" dirty="0">
                    <a:solidFill>
                      <a:srgbClr val="1CADE4"/>
                    </a:solidFill>
                  </a:rPr>
                  <a:t>TP</a:t>
                </a:r>
                <a:r>
                  <a:rPr lang="it-IT" dirty="0"/>
                  <a:t>),</a:t>
                </a:r>
                <a:r>
                  <a:rPr lang="it-IT" b="1" dirty="0"/>
                  <a:t> True </a:t>
                </a:r>
                <a:r>
                  <a:rPr lang="it-IT" b="1" dirty="0" err="1"/>
                  <a:t>Negatives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b="1" dirty="0">
                    <a:solidFill>
                      <a:srgbClr val="1CADE4"/>
                    </a:solidFill>
                  </a:rPr>
                  <a:t>TN</a:t>
                </a:r>
                <a:r>
                  <a:rPr lang="it-IT" dirty="0"/>
                  <a:t>), </a:t>
                </a:r>
                <a:r>
                  <a:rPr lang="it-IT" b="1" dirty="0"/>
                  <a:t>False </a:t>
                </a:r>
                <a:r>
                  <a:rPr lang="it-IT" b="1" dirty="0" err="1"/>
                  <a:t>Positives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b="1" dirty="0">
                    <a:solidFill>
                      <a:srgbClr val="1CADE4"/>
                    </a:solidFill>
                  </a:rPr>
                  <a:t>FP</a:t>
                </a:r>
                <a:r>
                  <a:rPr lang="it-IT" dirty="0"/>
                  <a:t>), </a:t>
                </a:r>
                <a:r>
                  <a:rPr lang="it-IT" b="1" dirty="0"/>
                  <a:t>False </a:t>
                </a:r>
                <a:r>
                  <a:rPr lang="it-IT" b="1" dirty="0" err="1"/>
                  <a:t>Negatives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b="1" dirty="0">
                    <a:solidFill>
                      <a:srgbClr val="1CADE4"/>
                    </a:solidFill>
                  </a:rPr>
                  <a:t>FN</a:t>
                </a:r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Values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b="1" dirty="0"/>
                  <a:t>: </a:t>
                </a:r>
                <a:r>
                  <a:rPr lang="it-IT" dirty="0"/>
                  <a:t>the </a:t>
                </a:r>
                <a:r>
                  <a:rPr lang="it-IT" dirty="0" err="1"/>
                  <a:t>closest</a:t>
                </a:r>
                <a:r>
                  <a:rPr lang="it-IT" dirty="0"/>
                  <a:t> to 1, the </a:t>
                </a:r>
                <a:r>
                  <a:rPr lang="it-IT" dirty="0" err="1"/>
                  <a:t>better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806FCD-E4A3-5B65-CAB1-D1951BD0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59" y="1624499"/>
                <a:ext cx="10774488" cy="1477328"/>
              </a:xfrm>
              <a:prstGeom prst="rect">
                <a:avLst/>
              </a:prstGeom>
              <a:blipFill>
                <a:blip r:embed="rId2"/>
                <a:stretch>
                  <a:fillRect l="-396" t="-2058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74864B95-BD22-89F5-C44E-62597255775D}"/>
              </a:ext>
            </a:extLst>
          </p:cNvPr>
          <p:cNvSpPr/>
          <p:nvPr/>
        </p:nvSpPr>
        <p:spPr>
          <a:xfrm>
            <a:off x="1614791" y="3429000"/>
            <a:ext cx="3871609" cy="666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1BDCF01-8BD7-FC38-3979-5833BF2C2230}"/>
                  </a:ext>
                </a:extLst>
              </p:cNvPr>
              <p:cNvSpPr txBox="1"/>
              <p:nvPr/>
            </p:nvSpPr>
            <p:spPr>
              <a:xfrm>
                <a:off x="1794753" y="3475467"/>
                <a:ext cx="3338350" cy="52315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1BDCF01-8BD7-FC38-3979-5833BF2C2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53" y="3475467"/>
                <a:ext cx="3338350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9D192CFC-85F3-D494-80C2-6F0D61698D45}"/>
              </a:ext>
            </a:extLst>
          </p:cNvPr>
          <p:cNvSpPr/>
          <p:nvPr/>
        </p:nvSpPr>
        <p:spPr>
          <a:xfrm>
            <a:off x="6705602" y="3407557"/>
            <a:ext cx="3603169" cy="666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DCD3C0E-7413-1336-360B-CFEFB334B619}"/>
                  </a:ext>
                </a:extLst>
              </p:cNvPr>
              <p:cNvSpPr txBox="1"/>
              <p:nvPr/>
            </p:nvSpPr>
            <p:spPr>
              <a:xfrm>
                <a:off x="7058899" y="3451610"/>
                <a:ext cx="279999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DCD3C0E-7413-1336-360B-CFEFB33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899" y="3451610"/>
                <a:ext cx="2799997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6576FA-A691-632C-59A3-1C949E529CF2}"/>
              </a:ext>
            </a:extLst>
          </p:cNvPr>
          <p:cNvSpPr txBox="1"/>
          <p:nvPr/>
        </p:nvSpPr>
        <p:spPr>
          <a:xfrm>
            <a:off x="2376808" y="4633336"/>
            <a:ext cx="7438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b="1" dirty="0" err="1">
                <a:solidFill>
                  <a:srgbClr val="1CADE4"/>
                </a:solidFill>
              </a:rPr>
              <a:t>precision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/>
              <a:t>and </a:t>
            </a:r>
            <a:r>
              <a:rPr lang="it-IT" b="1" dirty="0">
                <a:solidFill>
                  <a:srgbClr val="1CADE4"/>
                </a:solidFill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of </a:t>
            </a:r>
            <a:r>
              <a:rPr lang="it-IT" b="1" dirty="0" err="1">
                <a:solidFill>
                  <a:srgbClr val="1CADE4"/>
                </a:solidFill>
              </a:rPr>
              <a:t>interpretability</a:t>
            </a:r>
            <a:r>
              <a:rPr lang="it-IT" dirty="0"/>
              <a:t> and </a:t>
            </a:r>
            <a:r>
              <a:rPr lang="it-IT" b="1" dirty="0" err="1">
                <a:solidFill>
                  <a:srgbClr val="1CADE4"/>
                </a:solidFill>
              </a:rPr>
              <a:t>influence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from </a:t>
            </a:r>
            <a:r>
              <a:rPr lang="it-IT" b="1" dirty="0">
                <a:solidFill>
                  <a:srgbClr val="000000"/>
                </a:solidFill>
              </a:rPr>
              <a:t>dataset </a:t>
            </a:r>
            <a:r>
              <a:rPr lang="it-IT" b="1" dirty="0" err="1">
                <a:solidFill>
                  <a:srgbClr val="000000"/>
                </a:solidFill>
              </a:rPr>
              <a:t>unbalancing</a:t>
            </a:r>
            <a:endParaRPr lang="it-IT" b="1" dirty="0">
              <a:solidFill>
                <a:srgbClr val="0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583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Methodology</a:t>
            </a:r>
            <a:r>
              <a:rPr lang="it-IT" dirty="0"/>
              <a:t> – k-</a:t>
            </a:r>
            <a:r>
              <a:rPr lang="it-IT" dirty="0" err="1"/>
              <a:t>fold</a:t>
            </a:r>
            <a:r>
              <a:rPr lang="it-IT" dirty="0"/>
              <a:t> cross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3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8D6F792-194E-46B3-2BA2-D9E6869F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43" y="1257069"/>
            <a:ext cx="6454714" cy="35614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F9A461-C47C-8733-45E7-3FAE04A1F359}"/>
              </a:ext>
            </a:extLst>
          </p:cNvPr>
          <p:cNvSpPr txBox="1"/>
          <p:nvPr/>
        </p:nvSpPr>
        <p:spPr>
          <a:xfrm>
            <a:off x="432711" y="4750576"/>
            <a:ext cx="866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Rationale</a:t>
            </a:r>
            <a:r>
              <a:rPr lang="it-IT" dirty="0"/>
              <a:t>: </a:t>
            </a:r>
            <a:r>
              <a:rPr lang="it-IT" dirty="0" err="1"/>
              <a:t>evaluate</a:t>
            </a:r>
            <a:r>
              <a:rPr lang="it-IT" dirty="0"/>
              <a:t> performances in a </a:t>
            </a:r>
            <a:r>
              <a:rPr lang="it-IT" b="1" dirty="0" err="1">
                <a:solidFill>
                  <a:srgbClr val="1CADE4"/>
                </a:solidFill>
              </a:rPr>
              <a:t>consistent</a:t>
            </a:r>
            <a:r>
              <a:rPr lang="it-IT" b="1" dirty="0">
                <a:solidFill>
                  <a:srgbClr val="1CADE4"/>
                </a:solidFill>
              </a:rPr>
              <a:t> way</a:t>
            </a:r>
            <a:r>
              <a:rPr lang="it-IT" dirty="0"/>
              <a:t>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wasting</a:t>
            </a:r>
            <a:r>
              <a:rPr lang="it-IT" dirty="0"/>
              <a:t> </a:t>
            </a:r>
            <a:r>
              <a:rPr lang="it-IT" b="1" dirty="0">
                <a:solidFill>
                  <a:srgbClr val="1CADE4"/>
                </a:solidFill>
              </a:rPr>
              <a:t>training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B140F27-347B-0AF2-C36A-0B47883DF49F}"/>
                  </a:ext>
                </a:extLst>
              </p:cNvPr>
              <p:cNvSpPr txBox="1"/>
              <p:nvPr/>
            </p:nvSpPr>
            <p:spPr>
              <a:xfrm>
                <a:off x="432711" y="5119908"/>
                <a:ext cx="11588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/>
                  <a:t>How </a:t>
                </a:r>
                <a:r>
                  <a:rPr lang="it-IT" b="1" dirty="0" err="1"/>
                  <a:t>it</a:t>
                </a:r>
                <a:r>
                  <a:rPr lang="it-IT" b="1" dirty="0"/>
                  <a:t> works</a:t>
                </a:r>
                <a:r>
                  <a:rPr lang="it-IT" dirty="0"/>
                  <a:t>: split dataset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1CADE4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 err="1">
                    <a:solidFill>
                      <a:srgbClr val="1CADE4"/>
                    </a:solidFill>
                  </a:rPr>
                  <a:t>folds</a:t>
                </a:r>
                <a:r>
                  <a:rPr lang="it-IT" dirty="0"/>
                  <a:t>, </a:t>
                </a:r>
                <a:r>
                  <a:rPr lang="it-IT" dirty="0" err="1"/>
                  <a:t>then</a:t>
                </a:r>
                <a:r>
                  <a:rPr lang="it-IT" dirty="0"/>
                  <a:t> do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 err="1"/>
                  <a:t>independent</a:t>
                </a:r>
                <a:r>
                  <a:rPr lang="it-IT" b="1" dirty="0"/>
                  <a:t> trainings </a:t>
                </a:r>
                <a:r>
                  <a:rPr lang="it-IT" dirty="0"/>
                  <a:t>(1 </a:t>
                </a:r>
                <a:r>
                  <a:rPr lang="it-IT" dirty="0" err="1"/>
                  <a:t>fold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test set, the </a:t>
                </a:r>
                <a:r>
                  <a:rPr lang="it-IT" dirty="0" err="1"/>
                  <a:t>others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training set)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B140F27-347B-0AF2-C36A-0B47883DF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5119908"/>
                <a:ext cx="11588622" cy="369332"/>
              </a:xfrm>
              <a:prstGeom prst="rect">
                <a:avLst/>
              </a:prstGeom>
              <a:blipFill>
                <a:blip r:embed="rId3"/>
                <a:stretch>
                  <a:fillRect l="-473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23F45D9-EE83-039D-9A02-AD643A6112BA}"/>
                  </a:ext>
                </a:extLst>
              </p:cNvPr>
              <p:cNvSpPr txBox="1"/>
              <p:nvPr/>
            </p:nvSpPr>
            <p:spPr>
              <a:xfrm>
                <a:off x="432711" y="5489240"/>
                <a:ext cx="10127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Each sample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treated</a:t>
                </a:r>
                <a:r>
                  <a:rPr lang="it-IT" dirty="0"/>
                  <a:t> once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b="1" dirty="0">
                    <a:solidFill>
                      <a:srgbClr val="1CADE4"/>
                    </a:solidFill>
                  </a:rPr>
                  <a:t>test sample</a:t>
                </a:r>
                <a:r>
                  <a:rPr lang="it-IT" dirty="0"/>
                  <a:t>,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it-IT" dirty="0"/>
                  <a:t> times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1CADE4"/>
                    </a:solidFill>
                  </a:rPr>
                  <a:t>training sample</a:t>
                </a:r>
                <a:r>
                  <a:rPr lang="it-IT" dirty="0"/>
                  <a:t>. No data </a:t>
                </a:r>
                <a:r>
                  <a:rPr lang="it-IT" dirty="0" err="1"/>
                  <a:t>wasting</a:t>
                </a:r>
                <a:r>
                  <a:rPr lang="it-IT" dirty="0"/>
                  <a:t>!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23F45D9-EE83-039D-9A02-AD643A611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5489240"/>
                <a:ext cx="10127773" cy="369332"/>
              </a:xfrm>
              <a:prstGeom prst="rect">
                <a:avLst/>
              </a:prstGeom>
              <a:blipFill>
                <a:blip r:embed="rId4"/>
                <a:stretch>
                  <a:fillRect l="-54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9D6974D-1E8D-B4D2-B254-7EF4156B64AA}"/>
              </a:ext>
            </a:extLst>
          </p:cNvPr>
          <p:cNvSpPr txBox="1"/>
          <p:nvPr/>
        </p:nvSpPr>
        <p:spPr>
          <a:xfrm>
            <a:off x="432711" y="5854106"/>
            <a:ext cx="1012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are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b="1" dirty="0" err="1"/>
              <a:t>average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fold</a:t>
            </a:r>
            <a:r>
              <a:rPr lang="it-IT" dirty="0"/>
              <a:t>. Best </a:t>
            </a:r>
            <a:r>
              <a:rPr lang="it-IT" dirty="0" err="1"/>
              <a:t>tradeoff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model </a:t>
            </a:r>
            <a:r>
              <a:rPr lang="it-IT" b="1" dirty="0" err="1">
                <a:solidFill>
                  <a:srgbClr val="1CADE4"/>
                </a:solidFill>
              </a:rPr>
              <a:t>variance</a:t>
            </a:r>
            <a:r>
              <a:rPr lang="it-IT" dirty="0"/>
              <a:t> and </a:t>
            </a:r>
            <a:r>
              <a:rPr lang="it-IT" b="1" dirty="0" err="1">
                <a:solidFill>
                  <a:srgbClr val="1CADE4"/>
                </a:solidFill>
              </a:rPr>
              <a:t>bias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269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 err="1"/>
              <a:t>Classification</a:t>
            </a:r>
            <a:r>
              <a:rPr lang="it-IT" dirty="0"/>
              <a:t> models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Classification</a:t>
            </a:r>
            <a:r>
              <a:rPr lang="it-IT" dirty="0"/>
              <a:t> models –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4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7924AE-08DC-2E4C-3776-39BF52678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89" y="2816338"/>
            <a:ext cx="6012627" cy="360757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18D5B7-B9F9-CBE1-B732-FD397D1388F8}"/>
              </a:ext>
            </a:extLst>
          </p:cNvPr>
          <p:cNvSpPr txBox="1"/>
          <p:nvPr/>
        </p:nvSpPr>
        <p:spPr>
          <a:xfrm>
            <a:off x="432711" y="1482705"/>
            <a:ext cx="11567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Rationale</a:t>
            </a:r>
            <a:r>
              <a:rPr lang="it-IT" dirty="0"/>
              <a:t>: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b="1" dirty="0">
                <a:solidFill>
                  <a:srgbClr val="1CADE4"/>
                </a:solidFill>
              </a:rPr>
              <a:t>splitting rules </a:t>
            </a:r>
            <a:r>
              <a:rPr lang="it-IT" dirty="0"/>
              <a:t>(</a:t>
            </a:r>
            <a:r>
              <a:rPr lang="it-IT" dirty="0" err="1"/>
              <a:t>based</a:t>
            </a:r>
            <a:r>
              <a:rPr lang="it-IT" dirty="0"/>
              <a:t> on features </a:t>
            </a:r>
            <a:r>
              <a:rPr lang="it-IT" dirty="0" err="1"/>
              <a:t>values</a:t>
            </a:r>
            <a:r>
              <a:rPr lang="it-IT" dirty="0"/>
              <a:t>) to </a:t>
            </a:r>
            <a:r>
              <a:rPr lang="it-IT" b="1" dirty="0"/>
              <a:t>separate target classes</a:t>
            </a:r>
          </a:p>
          <a:p>
            <a:endParaRPr lang="it-IT" dirty="0"/>
          </a:p>
          <a:p>
            <a:r>
              <a:rPr lang="it-IT" dirty="0" err="1"/>
              <a:t>Concretely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in a </a:t>
            </a:r>
            <a:r>
              <a:rPr lang="it-IT" b="1" dirty="0" err="1">
                <a:solidFill>
                  <a:srgbClr val="1CADE4"/>
                </a:solidFill>
              </a:rPr>
              <a:t>greedy</a:t>
            </a:r>
            <a:r>
              <a:rPr lang="it-IT" dirty="0"/>
              <a:t> fashion, </a:t>
            </a:r>
            <a:r>
              <a:rPr lang="it-IT" dirty="0" err="1"/>
              <a:t>evaluating</a:t>
            </a:r>
            <a:r>
              <a:rPr lang="it-IT" dirty="0"/>
              <a:t> the </a:t>
            </a:r>
            <a:r>
              <a:rPr lang="it-IT" b="1" dirty="0" err="1">
                <a:solidFill>
                  <a:srgbClr val="1CADE4"/>
                </a:solidFill>
              </a:rPr>
              <a:t>quality</a:t>
            </a:r>
            <a:r>
              <a:rPr lang="it-IT" b="1" dirty="0">
                <a:solidFill>
                  <a:srgbClr val="1CADE4"/>
                </a:solidFill>
              </a:rPr>
              <a:t> of the </a:t>
            </a:r>
            <a:r>
              <a:rPr lang="it-IT" b="1" dirty="0" err="1">
                <a:solidFill>
                  <a:srgbClr val="1CADE4"/>
                </a:solidFill>
              </a:rPr>
              <a:t>local</a:t>
            </a:r>
            <a:r>
              <a:rPr lang="it-IT" b="1" dirty="0">
                <a:solidFill>
                  <a:srgbClr val="1CADE4"/>
                </a:solidFill>
              </a:rPr>
              <a:t> split</a:t>
            </a:r>
            <a:r>
              <a:rPr lang="it-IT" dirty="0"/>
              <a:t> (i.e. </a:t>
            </a:r>
            <a:r>
              <a:rPr lang="it-IT" dirty="0" err="1"/>
              <a:t>comparing</a:t>
            </a:r>
            <a:r>
              <a:rPr lang="it-IT" dirty="0"/>
              <a:t> </a:t>
            </a:r>
            <a:r>
              <a:rPr lang="en-US" dirty="0"/>
              <a:t>the father node and the potential children in terms of their </a:t>
            </a:r>
            <a:r>
              <a:rPr lang="en-US" b="1" dirty="0"/>
              <a:t>impurity</a:t>
            </a:r>
            <a:r>
              <a:rPr lang="en-US" dirty="0"/>
              <a:t>, measured with indices like </a:t>
            </a:r>
            <a:r>
              <a:rPr lang="en-US" b="1" dirty="0">
                <a:solidFill>
                  <a:srgbClr val="1CADE4"/>
                </a:solidFill>
              </a:rPr>
              <a:t>GINI</a:t>
            </a:r>
            <a:r>
              <a:rPr lang="en-US" dirty="0"/>
              <a:t> or </a:t>
            </a:r>
            <a:r>
              <a:rPr lang="en-US" b="1" dirty="0">
                <a:solidFill>
                  <a:srgbClr val="1CADE4"/>
                </a:solidFill>
              </a:rPr>
              <a:t>entropy</a:t>
            </a:r>
            <a:r>
              <a:rPr lang="en-US" dirty="0"/>
              <a:t>)</a:t>
            </a:r>
          </a:p>
          <a:p>
            <a:endParaRPr lang="en-US" b="1" dirty="0"/>
          </a:p>
          <a:p>
            <a:endParaRPr lang="it-IT" b="1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383E0C3-62A2-4B59-020C-FD877263994C}"/>
              </a:ext>
            </a:extLst>
          </p:cNvPr>
          <p:cNvSpPr/>
          <p:nvPr/>
        </p:nvSpPr>
        <p:spPr>
          <a:xfrm>
            <a:off x="1162384" y="2816338"/>
            <a:ext cx="5218961" cy="1240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A201CA1-3EB7-233A-23B6-4BE901278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55" y="2949997"/>
            <a:ext cx="3283255" cy="47375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7B78CE8-EC27-C961-2926-A4B0B5FB7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55" y="3423755"/>
            <a:ext cx="4518034" cy="47375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C838A7-8B8F-5A39-F16D-77DD9E99D93E}"/>
              </a:ext>
            </a:extLst>
          </p:cNvPr>
          <p:cNvSpPr txBox="1"/>
          <p:nvPr/>
        </p:nvSpPr>
        <p:spPr>
          <a:xfrm>
            <a:off x="622949" y="4938420"/>
            <a:ext cx="2788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Traits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excellent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interpretability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slow </a:t>
            </a:r>
            <a:r>
              <a:rPr lang="it-IT" b="1" dirty="0">
                <a:solidFill>
                  <a:srgbClr val="1CADE4"/>
                </a:solidFill>
              </a:rPr>
              <a:t>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fast </a:t>
            </a:r>
            <a:r>
              <a:rPr lang="it-IT" b="1" dirty="0" err="1">
                <a:solidFill>
                  <a:srgbClr val="1CADE4"/>
                </a:solidFill>
              </a:rPr>
              <a:t>inference</a:t>
            </a:r>
            <a:endParaRPr lang="it-IT" b="1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Classification</a:t>
            </a:r>
            <a:r>
              <a:rPr lang="it-IT" dirty="0"/>
              <a:t> models – 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4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18D5B7-B9F9-CBE1-B732-FD397D1388F8}"/>
              </a:ext>
            </a:extLst>
          </p:cNvPr>
          <p:cNvSpPr txBox="1"/>
          <p:nvPr/>
        </p:nvSpPr>
        <p:spPr>
          <a:xfrm>
            <a:off x="432711" y="1482705"/>
            <a:ext cx="11567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Rationale</a:t>
            </a:r>
            <a:r>
              <a:rPr lang="it-IT" dirty="0"/>
              <a:t>: </a:t>
            </a:r>
            <a:r>
              <a:rPr lang="it-IT" dirty="0" err="1"/>
              <a:t>overcome</a:t>
            </a:r>
            <a:r>
              <a:rPr lang="it-IT" dirty="0"/>
              <a:t> </a:t>
            </a:r>
            <a:r>
              <a:rPr lang="it-IT" b="1" dirty="0"/>
              <a:t>DT </a:t>
            </a:r>
            <a:r>
              <a:rPr lang="it-IT" b="1" dirty="0" err="1"/>
              <a:t>drawbacks</a:t>
            </a:r>
            <a:r>
              <a:rPr lang="it-IT" b="1" dirty="0"/>
              <a:t> </a:t>
            </a:r>
            <a:r>
              <a:rPr lang="it-IT" dirty="0"/>
              <a:t>by </a:t>
            </a:r>
            <a:r>
              <a:rPr lang="it-IT" b="1" dirty="0" err="1">
                <a:solidFill>
                  <a:srgbClr val="1CADE4"/>
                </a:solidFill>
              </a:rPr>
              <a:t>ensembling</a:t>
            </a:r>
            <a:r>
              <a:rPr lang="it-IT" dirty="0"/>
              <a:t> (</a:t>
            </a:r>
            <a:r>
              <a:rPr lang="it-IT" i="1" dirty="0"/>
              <a:t>a class </a:t>
            </a:r>
            <a:r>
              <a:rPr lang="it-IT" i="1" dirty="0" err="1"/>
              <a:t>is</a:t>
            </a:r>
            <a:r>
              <a:rPr lang="it-IT" i="1" dirty="0"/>
              <a:t> </a:t>
            </a:r>
            <a:r>
              <a:rPr lang="it-IT" i="1" dirty="0" err="1"/>
              <a:t>always</a:t>
            </a:r>
            <a:r>
              <a:rPr lang="it-IT" i="1" dirty="0"/>
              <a:t> </a:t>
            </a:r>
            <a:r>
              <a:rPr lang="it-IT" i="1" dirty="0" err="1"/>
              <a:t>smarter</a:t>
            </a:r>
            <a:r>
              <a:rPr lang="it-IT" i="1" dirty="0"/>
              <a:t> </a:t>
            </a:r>
            <a:r>
              <a:rPr lang="it-IT" i="1" dirty="0" err="1"/>
              <a:t>than</a:t>
            </a:r>
            <a:r>
              <a:rPr lang="it-IT" i="1" dirty="0"/>
              <a:t> </a:t>
            </a:r>
            <a:r>
              <a:rPr lang="it-IT" i="1" dirty="0" err="1"/>
              <a:t>its</a:t>
            </a:r>
            <a:r>
              <a:rPr lang="it-IT" i="1" dirty="0"/>
              <a:t> </a:t>
            </a:r>
            <a:r>
              <a:rPr lang="it-IT" i="1" dirty="0" err="1"/>
              <a:t>smartest</a:t>
            </a:r>
            <a:r>
              <a:rPr lang="it-IT" i="1" dirty="0"/>
              <a:t> </a:t>
            </a:r>
            <a:r>
              <a:rPr lang="it-IT" i="1" dirty="0" err="1"/>
              <a:t>student</a:t>
            </a:r>
            <a:r>
              <a:rPr lang="it-IT" dirty="0"/>
              <a:t>)</a:t>
            </a:r>
            <a:endParaRPr lang="it-IT" b="1" dirty="0"/>
          </a:p>
          <a:p>
            <a:endParaRPr lang="it-IT" dirty="0"/>
          </a:p>
          <a:p>
            <a:r>
              <a:rPr lang="it-IT" dirty="0" err="1"/>
              <a:t>Grow</a:t>
            </a:r>
            <a:r>
              <a:rPr lang="it-IT" dirty="0"/>
              <a:t> a </a:t>
            </a:r>
            <a:r>
              <a:rPr lang="it-IT" b="1" dirty="0"/>
              <a:t>set</a:t>
            </a:r>
            <a:r>
              <a:rPr lang="it-IT" dirty="0"/>
              <a:t> of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;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b="1" dirty="0" err="1"/>
              <a:t>separately</a:t>
            </a:r>
            <a:r>
              <a:rPr lang="it-IT" dirty="0"/>
              <a:t>; produce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a </a:t>
            </a:r>
            <a:r>
              <a:rPr lang="it-IT" b="1" dirty="0" err="1">
                <a:solidFill>
                  <a:srgbClr val="1CADE4"/>
                </a:solidFill>
              </a:rPr>
              <a:t>majority</a:t>
            </a:r>
            <a:r>
              <a:rPr lang="it-IT" b="1" dirty="0">
                <a:solidFill>
                  <a:srgbClr val="1CADE4"/>
                </a:solidFill>
              </a:rPr>
              <a:t> vote </a:t>
            </a:r>
            <a:r>
              <a:rPr lang="it-IT" dirty="0"/>
              <a:t>from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trees</a:t>
            </a:r>
            <a:endParaRPr lang="it-IT" dirty="0"/>
          </a:p>
          <a:p>
            <a:endParaRPr lang="it-IT" dirty="0"/>
          </a:p>
          <a:p>
            <a:r>
              <a:rPr lang="it-IT" dirty="0"/>
              <a:t>Reduce the </a:t>
            </a:r>
            <a:r>
              <a:rPr lang="it-IT" b="1" dirty="0" err="1"/>
              <a:t>variance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bagging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with a </a:t>
            </a:r>
            <a:r>
              <a:rPr lang="it-IT" b="1" dirty="0"/>
              <a:t>random subset </a:t>
            </a:r>
            <a:r>
              <a:rPr lang="it-IT" dirty="0"/>
              <a:t>of the samples, over a </a:t>
            </a:r>
            <a:r>
              <a:rPr lang="it-IT" b="1" dirty="0"/>
              <a:t>random subset </a:t>
            </a:r>
            <a:r>
              <a:rPr lang="it-IT" dirty="0"/>
              <a:t>of features</a:t>
            </a:r>
          </a:p>
          <a:p>
            <a:endParaRPr lang="it-IT" dirty="0"/>
          </a:p>
          <a:p>
            <a:r>
              <a:rPr lang="it-IT" dirty="0"/>
              <a:t>Produce a set of </a:t>
            </a:r>
            <a:r>
              <a:rPr lang="it-IT" b="1" dirty="0" err="1">
                <a:solidFill>
                  <a:srgbClr val="1CADE4"/>
                </a:solidFill>
              </a:rPr>
              <a:t>decorrelate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, and </a:t>
            </a:r>
            <a:r>
              <a:rPr lang="it-IT" dirty="0" err="1"/>
              <a:t>consequently</a:t>
            </a:r>
            <a:r>
              <a:rPr lang="it-IT" dirty="0"/>
              <a:t> a more </a:t>
            </a:r>
            <a:r>
              <a:rPr lang="it-IT" b="1" dirty="0" err="1"/>
              <a:t>robust</a:t>
            </a:r>
            <a:r>
              <a:rPr lang="it-IT" dirty="0"/>
              <a:t> model</a:t>
            </a:r>
          </a:p>
          <a:p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C838A7-8B8F-5A39-F16D-77DD9E99D93E}"/>
              </a:ext>
            </a:extLst>
          </p:cNvPr>
          <p:cNvSpPr txBox="1"/>
          <p:nvPr/>
        </p:nvSpPr>
        <p:spPr>
          <a:xfrm>
            <a:off x="622949" y="4938420"/>
            <a:ext cx="488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Traits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interpretability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optimizable</a:t>
            </a:r>
            <a:r>
              <a:rPr lang="it-IT" dirty="0"/>
              <a:t> </a:t>
            </a:r>
            <a:r>
              <a:rPr lang="it-IT" b="1" dirty="0">
                <a:solidFill>
                  <a:srgbClr val="1CADE4"/>
                </a:solidFill>
              </a:rPr>
              <a:t>building </a:t>
            </a:r>
            <a:r>
              <a:rPr lang="it-IT" dirty="0"/>
              <a:t>(</a:t>
            </a:r>
            <a:r>
              <a:rPr lang="it-IT" dirty="0" err="1"/>
              <a:t>exploiting</a:t>
            </a:r>
            <a:r>
              <a:rPr lang="it-IT" dirty="0"/>
              <a:t> </a:t>
            </a:r>
            <a:r>
              <a:rPr lang="it-IT" b="1" dirty="0" err="1"/>
              <a:t>parallelism</a:t>
            </a:r>
            <a:r>
              <a:rPr lang="it-IT" dirty="0"/>
              <a:t>)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fast </a:t>
            </a:r>
            <a:r>
              <a:rPr lang="it-IT" b="1" dirty="0" err="1">
                <a:solidFill>
                  <a:srgbClr val="1CADE4"/>
                </a:solidFill>
              </a:rPr>
              <a:t>inference</a:t>
            </a:r>
            <a:endParaRPr lang="it-IT" b="1" dirty="0">
              <a:solidFill>
                <a:srgbClr val="1CADE4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F87321FD-1E1A-F0D9-D6B3-CD3D26918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376" y="3220042"/>
            <a:ext cx="4981778" cy="38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Classification</a:t>
            </a:r>
            <a:r>
              <a:rPr lang="it-IT" dirty="0"/>
              <a:t> models –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4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071EF5-4C7D-3706-3EF9-BAD810FDB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6" y="3826746"/>
            <a:ext cx="5257800" cy="2838450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1E20587-8C78-386C-D018-39B3D31E4481}"/>
              </a:ext>
            </a:extLst>
          </p:cNvPr>
          <p:cNvSpPr/>
          <p:nvPr/>
        </p:nvSpPr>
        <p:spPr>
          <a:xfrm>
            <a:off x="6974732" y="1540896"/>
            <a:ext cx="1429966" cy="30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5151A63-B326-301E-20D3-F4B5BCEF7108}"/>
              </a:ext>
            </a:extLst>
          </p:cNvPr>
          <p:cNvSpPr/>
          <p:nvPr/>
        </p:nvSpPr>
        <p:spPr>
          <a:xfrm>
            <a:off x="2990850" y="2082870"/>
            <a:ext cx="1666875" cy="27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3A362A0-8DBB-6DD3-6AC5-DE9EF737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" y="4025772"/>
            <a:ext cx="2453364" cy="26412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E40D067-7AE6-CD34-7067-8BD3D41AF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2032035"/>
            <a:ext cx="847725" cy="381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728DB0C-50FD-C942-20E5-1E6490C8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" y="4575741"/>
            <a:ext cx="2273809" cy="264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18D5B7-B9F9-CBE1-B732-FD397D1388F8}"/>
                  </a:ext>
                </a:extLst>
              </p:cNvPr>
              <p:cNvSpPr txBox="1"/>
              <p:nvPr/>
            </p:nvSpPr>
            <p:spPr>
              <a:xfrm>
                <a:off x="432711" y="1482705"/>
                <a:ext cx="11567205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Rationale</a:t>
                </a:r>
                <a:r>
                  <a:rPr lang="it-IT" dirty="0"/>
                  <a:t>: </a:t>
                </a:r>
                <a:r>
                  <a:rPr lang="it-IT" dirty="0" err="1"/>
                  <a:t>find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1CADE4"/>
                    </a:solidFill>
                  </a:rPr>
                  <a:t>best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possible</a:t>
                </a:r>
                <a:r>
                  <a:rPr lang="it-IT" b="1" dirty="0">
                    <a:solidFill>
                      <a:srgbClr val="1CADE4"/>
                    </a:solidFill>
                  </a:rPr>
                  <a:t> separator </a:t>
                </a:r>
                <a:r>
                  <a:rPr lang="it-IT" dirty="0" err="1"/>
                  <a:t>among</a:t>
                </a:r>
                <a:r>
                  <a:rPr lang="it-IT" dirty="0"/>
                  <a:t> classes (</a:t>
                </a:r>
                <a:r>
                  <a:rPr lang="it-IT" b="1" dirty="0" err="1"/>
                  <a:t>hyperplane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maximizes</a:t>
                </a:r>
                <a:r>
                  <a:rPr lang="it-IT" dirty="0"/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margins</a:t>
                </a:r>
                <a:r>
                  <a:rPr lang="it-IT" dirty="0"/>
                  <a:t>)</a:t>
                </a:r>
                <a:endParaRPr lang="it-IT" b="1" dirty="0"/>
              </a:p>
              <a:p>
                <a:endParaRPr lang="it-IT" dirty="0"/>
              </a:p>
              <a:p>
                <a:r>
                  <a:rPr lang="it-IT" b="1" dirty="0"/>
                  <a:t>Hard </a:t>
                </a:r>
                <a:r>
                  <a:rPr lang="it-IT" b="1" dirty="0" err="1"/>
                  <a:t>formulation</a:t>
                </a:r>
                <a:r>
                  <a:rPr lang="it-IT" dirty="0"/>
                  <a:t>: impose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:r>
                  <a:rPr lang="it-IT" b="1" dirty="0" err="1"/>
                  <a:t>maximize</a:t>
                </a:r>
                <a:r>
                  <a:rPr lang="it-IT" b="1" dirty="0"/>
                  <a:t> </a:t>
                </a:r>
                <a:r>
                  <a:rPr lang="it-IT" b="1" dirty="0" err="1"/>
                  <a:t>margin</a:t>
                </a:r>
                <a:r>
                  <a:rPr lang="it-IT" b="1" dirty="0"/>
                  <a:t> </a:t>
                </a:r>
                <a:r>
                  <a:rPr lang="it-IT" dirty="0"/>
                  <a:t>on </a:t>
                </a:r>
                <a:r>
                  <a:rPr lang="it-IT" b="1" dirty="0">
                    <a:solidFill>
                      <a:srgbClr val="1CADE4"/>
                    </a:solidFill>
                  </a:rPr>
                  <a:t>support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vectors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sz="200" dirty="0">
                  <a:solidFill>
                    <a:schemeClr val="tx1"/>
                  </a:solidFill>
                </a:endParaRPr>
              </a:p>
              <a:p>
                <a:r>
                  <a:rPr lang="it-IT" b="1" dirty="0"/>
                  <a:t>Soft </a:t>
                </a:r>
                <a:r>
                  <a:rPr lang="it-IT" b="1" dirty="0" err="1"/>
                  <a:t>formulation</a:t>
                </a:r>
                <a:r>
                  <a:rPr lang="it-IT" dirty="0"/>
                  <a:t>: </a:t>
                </a:r>
                <a:r>
                  <a:rPr lang="it-IT" dirty="0" err="1"/>
                  <a:t>allow</a:t>
                </a:r>
                <a:r>
                  <a:rPr lang="it-IT" dirty="0"/>
                  <a:t> some </a:t>
                </a:r>
                <a:r>
                  <a:rPr lang="it-IT" b="1" dirty="0">
                    <a:solidFill>
                      <a:schemeClr val="accent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penalized</a:t>
                </a:r>
                <a:r>
                  <a:rPr lang="it-IT" b="1" dirty="0">
                    <a:solidFill>
                      <a:schemeClr val="accent1"/>
                    </a:solidFill>
                  </a:rPr>
                  <a:t>) inter-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margin</a:t>
                </a:r>
                <a:r>
                  <a:rPr lang="it-IT" b="1" dirty="0">
                    <a:solidFill>
                      <a:schemeClr val="accent1"/>
                    </a:solidFill>
                  </a:rPr>
                  <a:t> points</a:t>
                </a:r>
              </a:p>
              <a:p>
                <a:endParaRPr lang="it-IT" b="1" dirty="0">
                  <a:solidFill>
                    <a:schemeClr val="accent1"/>
                  </a:solidFill>
                </a:endParaRPr>
              </a:p>
              <a:p>
                <a:endParaRPr lang="it-IT" b="1" dirty="0">
                  <a:solidFill>
                    <a:schemeClr val="accent1"/>
                  </a:solidFill>
                </a:endParaRPr>
              </a:p>
              <a:p>
                <a:r>
                  <a:rPr lang="it-IT" b="1" dirty="0" err="1"/>
                  <a:t>Kernelized</a:t>
                </a:r>
                <a:r>
                  <a:rPr lang="it-IT" b="1" dirty="0"/>
                  <a:t> </a:t>
                </a:r>
                <a:r>
                  <a:rPr lang="it-IT" b="1" dirty="0" err="1"/>
                  <a:t>formulation</a:t>
                </a:r>
                <a:r>
                  <a:rPr lang="it-IT" dirty="0"/>
                  <a:t>: </a:t>
                </a:r>
                <a:r>
                  <a:rPr lang="it-IT" dirty="0" err="1"/>
                  <a:t>map</a:t>
                </a:r>
                <a:r>
                  <a:rPr lang="it-IT" dirty="0"/>
                  <a:t> inputs </a:t>
                </a:r>
                <a:r>
                  <a:rPr lang="it-IT" dirty="0" err="1"/>
                  <a:t>into</a:t>
                </a:r>
                <a:r>
                  <a:rPr lang="it-IT" dirty="0"/>
                  <a:t> a </a:t>
                </a:r>
                <a:r>
                  <a:rPr lang="it-IT" b="1" dirty="0">
                    <a:solidFill>
                      <a:srgbClr val="1CADE4"/>
                    </a:solidFill>
                  </a:rPr>
                  <a:t>non-linear sample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space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  </a:t>
                </a:r>
              </a:p>
              <a:p>
                <a:r>
                  <a:rPr lang="it-IT" dirty="0" err="1"/>
                  <a:t>Implicitly</a:t>
                </a:r>
                <a:r>
                  <a:rPr lang="it-IT" dirty="0"/>
                  <a:t> </a:t>
                </a:r>
                <a:r>
                  <a:rPr lang="it-IT" dirty="0" err="1"/>
                  <a:t>evaluated</a:t>
                </a:r>
                <a:r>
                  <a:rPr lang="it-IT" dirty="0"/>
                  <a:t> by a </a:t>
                </a:r>
                <a:r>
                  <a:rPr lang="it-IT" b="1" dirty="0">
                    <a:solidFill>
                      <a:srgbClr val="1CADE4"/>
                    </a:solidFill>
                  </a:rPr>
                  <a:t>Mercer kernel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function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18D5B7-B9F9-CBE1-B732-FD397D13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1482705"/>
                <a:ext cx="11567205" cy="3447098"/>
              </a:xfrm>
              <a:prstGeom prst="rect">
                <a:avLst/>
              </a:prstGeom>
              <a:blipFill>
                <a:blip r:embed="rId4"/>
                <a:stretch>
                  <a:fillRect l="-474" t="-883" b="-7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E79250C8-F88E-590B-FB7B-A5109D8A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44699"/>
            <a:ext cx="5673461" cy="45835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79F3C0B-8107-9D6A-E058-9FE05F0AD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86" y="3222078"/>
            <a:ext cx="6215694" cy="5427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97F506A-43BD-6A54-94FA-184287B12390}"/>
              </a:ext>
            </a:extLst>
          </p:cNvPr>
          <p:cNvSpPr txBox="1"/>
          <p:nvPr/>
        </p:nvSpPr>
        <p:spPr>
          <a:xfrm>
            <a:off x="622949" y="4938420"/>
            <a:ext cx="488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Traits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nearly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interpretability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slow </a:t>
            </a:r>
            <a:r>
              <a:rPr lang="it-IT" b="1" dirty="0">
                <a:solidFill>
                  <a:srgbClr val="1CADE4"/>
                </a:solidFill>
              </a:rPr>
              <a:t>building </a:t>
            </a:r>
            <a:r>
              <a:rPr lang="it-IT" dirty="0"/>
              <a:t>(</a:t>
            </a:r>
            <a:r>
              <a:rPr lang="it-IT" dirty="0" err="1"/>
              <a:t>finding</a:t>
            </a:r>
            <a:r>
              <a:rPr lang="it-IT" dirty="0"/>
              <a:t> </a:t>
            </a:r>
            <a:r>
              <a:rPr lang="it-IT" dirty="0" err="1"/>
              <a:t>SVs</a:t>
            </a:r>
            <a:r>
              <a:rPr lang="it-IT" dirty="0"/>
              <a:t>)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istantaneous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inference</a:t>
            </a:r>
            <a:endParaRPr lang="it-IT" b="1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Classification</a:t>
            </a:r>
            <a:r>
              <a:rPr lang="it-IT" dirty="0"/>
              <a:t> models –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4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037B47C-0A62-88C9-E4D3-ADBE6DC8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79" y="2612570"/>
            <a:ext cx="1294720" cy="325691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18D5B7-B9F9-CBE1-B732-FD397D1388F8}"/>
                  </a:ext>
                </a:extLst>
              </p:cNvPr>
              <p:cNvSpPr txBox="1"/>
              <p:nvPr/>
            </p:nvSpPr>
            <p:spPr>
              <a:xfrm>
                <a:off x="432711" y="1482705"/>
                <a:ext cx="1156720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Rationale</a:t>
                </a:r>
                <a:r>
                  <a:rPr lang="it-IT" dirty="0"/>
                  <a:t>: output a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probability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of </a:t>
                </a:r>
                <a:r>
                  <a:rPr lang="it-IT" dirty="0" err="1"/>
                  <a:t>classifying</a:t>
                </a:r>
                <a:r>
                  <a:rPr lang="it-IT" dirty="0"/>
                  <a:t> a sample in a </a:t>
                </a:r>
                <a:r>
                  <a:rPr lang="it-IT" dirty="0" err="1"/>
                  <a:t>given</a:t>
                </a:r>
                <a:r>
                  <a:rPr lang="it-IT" dirty="0"/>
                  <a:t> class</a:t>
                </a:r>
              </a:p>
              <a:p>
                <a:endParaRPr lang="it-IT" b="1" dirty="0"/>
              </a:p>
              <a:p>
                <a:r>
                  <a:rPr lang="it-IT" dirty="0" err="1"/>
                  <a:t>Concretely</a:t>
                </a:r>
                <a:r>
                  <a:rPr lang="it-IT" dirty="0"/>
                  <a:t> </a:t>
                </a:r>
                <a:r>
                  <a:rPr lang="it-IT" dirty="0" err="1"/>
                  <a:t>done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the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sigmoid</a:t>
                </a:r>
                <a:r>
                  <a:rPr lang="it-IT" b="1" dirty="0">
                    <a:solidFill>
                      <a:schemeClr val="accent1"/>
                    </a:solidFill>
                  </a:rPr>
                  <a:t>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function</a:t>
                </a:r>
                <a:r>
                  <a:rPr lang="it-IT" dirty="0"/>
                  <a:t>: </a:t>
                </a:r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quantity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must be </a:t>
                </a:r>
                <a:r>
                  <a:rPr lang="it-IT" b="1" dirty="0" err="1"/>
                  <a:t>maximized</a:t>
                </a:r>
                <a:r>
                  <a:rPr lang="it-IT" dirty="0"/>
                  <a:t>. How?</a:t>
                </a:r>
              </a:p>
              <a:p>
                <a:endParaRPr lang="it-IT" b="1" dirty="0"/>
              </a:p>
              <a:p>
                <a:r>
                  <a:rPr lang="it-IT" b="1" dirty="0">
                    <a:solidFill>
                      <a:schemeClr val="accent1"/>
                    </a:solidFill>
                  </a:rPr>
                  <a:t>Maximum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Likelihood</a:t>
                </a:r>
                <a:r>
                  <a:rPr lang="it-IT" b="1" dirty="0">
                    <a:solidFill>
                      <a:schemeClr val="accent1"/>
                    </a:solidFill>
                  </a:rPr>
                  <a:t>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Extimator</a:t>
                </a:r>
                <a:r>
                  <a:rPr lang="it-IT" dirty="0"/>
                  <a:t>: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b="1" dirty="0" err="1"/>
                  <a:t>likelihood</a:t>
                </a:r>
                <a:r>
                  <a:rPr lang="it-IT" b="1" dirty="0"/>
                  <a:t> </a:t>
                </a:r>
                <a:r>
                  <a:rPr lang="it-IT" b="1" dirty="0" err="1"/>
                  <a:t>function</a:t>
                </a:r>
                <a:endParaRPr lang="it-IT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18D5B7-B9F9-CBE1-B732-FD397D13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1482705"/>
                <a:ext cx="11567205" cy="2031325"/>
              </a:xfrm>
              <a:prstGeom prst="rect">
                <a:avLst/>
              </a:prstGeom>
              <a:blipFill>
                <a:blip r:embed="rId3"/>
                <a:stretch>
                  <a:fillRect l="-474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C838A7-8B8F-5A39-F16D-77DD9E99D93E}"/>
              </a:ext>
            </a:extLst>
          </p:cNvPr>
          <p:cNvSpPr txBox="1"/>
          <p:nvPr/>
        </p:nvSpPr>
        <p:spPr>
          <a:xfrm>
            <a:off x="622949" y="4938420"/>
            <a:ext cx="488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Traits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discrete </a:t>
            </a:r>
            <a:r>
              <a:rPr lang="it-IT" b="1" dirty="0" err="1">
                <a:solidFill>
                  <a:srgbClr val="1CADE4"/>
                </a:solidFill>
              </a:rPr>
              <a:t>interpretability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fast </a:t>
            </a:r>
            <a:r>
              <a:rPr lang="it-IT" b="1" dirty="0">
                <a:solidFill>
                  <a:srgbClr val="1CADE4"/>
                </a:solidFill>
              </a:rPr>
              <a:t>building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istantaneous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inference</a:t>
            </a:r>
            <a:endParaRPr lang="it-IT" b="1" dirty="0">
              <a:solidFill>
                <a:srgbClr val="1CADE4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CAE550-5F9D-E46F-37C8-203D47D36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43" y="3622987"/>
            <a:ext cx="6088973" cy="280092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93721DE-1FA5-1BB3-66B2-35B60CDFD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586" y="1938255"/>
            <a:ext cx="4309315" cy="56492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5FD864-4B27-904D-9B95-5CDE49D76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680" y="3536724"/>
            <a:ext cx="3769175" cy="56136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547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/>
              <a:t>DATASET EXPLORATION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4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r>
              <a:rPr lang="it-IT" dirty="0"/>
              <a:t> – training </a:t>
            </a:r>
            <a:r>
              <a:rPr lang="it-IT" dirty="0" err="1"/>
              <a:t>overwiew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5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E9925D80-0B85-93B2-BC7C-7E66A508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03361"/>
              </p:ext>
            </p:extLst>
          </p:nvPr>
        </p:nvGraphicFramePr>
        <p:xfrm>
          <a:off x="581192" y="1669637"/>
          <a:ext cx="11029615" cy="434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23">
                  <a:extLst>
                    <a:ext uri="{9D8B030D-6E8A-4147-A177-3AD203B41FA5}">
                      <a16:colId xmlns:a16="http://schemas.microsoft.com/office/drawing/2014/main" val="772018147"/>
                    </a:ext>
                  </a:extLst>
                </a:gridCol>
                <a:gridCol w="3036744">
                  <a:extLst>
                    <a:ext uri="{9D8B030D-6E8A-4147-A177-3AD203B41FA5}">
                      <a16:colId xmlns:a16="http://schemas.microsoft.com/office/drawing/2014/main" val="371852197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9006966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36946565"/>
                    </a:ext>
                  </a:extLst>
                </a:gridCol>
                <a:gridCol w="1389119">
                  <a:extLst>
                    <a:ext uri="{9D8B030D-6E8A-4147-A177-3AD203B41FA5}">
                      <a16:colId xmlns:a16="http://schemas.microsoft.com/office/drawing/2014/main" val="1671141813"/>
                    </a:ext>
                  </a:extLst>
                </a:gridCol>
              </a:tblGrid>
              <a:tr h="945738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TRIED</a:t>
                      </a:r>
                    </a:p>
                    <a:p>
                      <a:pPr algn="ctr"/>
                      <a:r>
                        <a:rPr lang="it-IT" b="1" dirty="0"/>
                        <a:t>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FOUND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K-FOLD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K-FOLD 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54105"/>
                  </a:ext>
                </a:extLst>
              </a:tr>
              <a:tr h="791344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Decision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Tree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criterion</a:t>
                      </a:r>
                      <a:r>
                        <a:rPr lang="it-IT" dirty="0"/>
                        <a:t>: [’</a:t>
                      </a:r>
                      <a:r>
                        <a:rPr lang="it-IT" dirty="0" err="1"/>
                        <a:t>gini</a:t>
                      </a:r>
                      <a:r>
                        <a:rPr lang="it-IT" dirty="0"/>
                        <a:t>’, ’</a:t>
                      </a:r>
                      <a:r>
                        <a:rPr lang="it-IT" dirty="0" err="1"/>
                        <a:t>entropy</a:t>
                      </a:r>
                      <a:r>
                        <a:rPr lang="it-IT" dirty="0"/>
                        <a:t>’]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max_depth</a:t>
                      </a:r>
                      <a:r>
                        <a:rPr lang="it-IT" dirty="0"/>
                        <a:t>: [None,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criterion</a:t>
                      </a:r>
                      <a:r>
                        <a:rPr lang="it-IT" dirty="0"/>
                        <a:t>: ’</a:t>
                      </a:r>
                      <a:r>
                        <a:rPr lang="it-IT" dirty="0" err="1"/>
                        <a:t>entropy</a:t>
                      </a:r>
                      <a:r>
                        <a:rPr lang="it-IT" dirty="0"/>
                        <a:t>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max_depth</a:t>
                      </a:r>
                      <a:r>
                        <a:rPr lang="it-IT" dirty="0"/>
                        <a:t>: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0,424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246246"/>
                  </a:ext>
                </a:extLst>
              </a:tr>
              <a:tr h="791344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Random </a:t>
                      </a:r>
                      <a:r>
                        <a:rPr lang="it-IT" b="1" dirty="0" err="1"/>
                        <a:t>Forest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n_estimators</a:t>
                      </a:r>
                      <a:r>
                        <a:rPr lang="it-IT" dirty="0"/>
                        <a:t>: [100, 200]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criterion</a:t>
                      </a:r>
                      <a:r>
                        <a:rPr lang="it-IT" dirty="0"/>
                        <a:t>: [’</a:t>
                      </a:r>
                      <a:r>
                        <a:rPr lang="it-IT" dirty="0" err="1"/>
                        <a:t>gini</a:t>
                      </a:r>
                      <a:r>
                        <a:rPr lang="it-IT" dirty="0"/>
                        <a:t>’, ’</a:t>
                      </a:r>
                      <a:r>
                        <a:rPr lang="it-IT" dirty="0" err="1"/>
                        <a:t>entropy</a:t>
                      </a:r>
                      <a:r>
                        <a:rPr lang="it-IT" dirty="0"/>
                        <a:t>’]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max_depth</a:t>
                      </a:r>
                      <a:r>
                        <a:rPr lang="it-IT" dirty="0"/>
                        <a:t>: [None,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n_estimators</a:t>
                      </a:r>
                      <a:r>
                        <a:rPr lang="it-IT" dirty="0"/>
                        <a:t>: 200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criterion</a:t>
                      </a:r>
                      <a:r>
                        <a:rPr lang="it-IT" dirty="0"/>
                        <a:t>: ’</a:t>
                      </a:r>
                      <a:r>
                        <a:rPr lang="it-IT" dirty="0" err="1"/>
                        <a:t>entropy</a:t>
                      </a:r>
                      <a:r>
                        <a:rPr lang="it-IT" dirty="0"/>
                        <a:t>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max_depth</a:t>
                      </a:r>
                      <a:r>
                        <a:rPr lang="it-IT" dirty="0"/>
                        <a:t>: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0,776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454226"/>
                  </a:ext>
                </a:extLst>
              </a:tr>
              <a:tr h="791344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Support </a:t>
                      </a:r>
                      <a:r>
                        <a:rPr lang="it-IT" b="1" dirty="0" err="1"/>
                        <a:t>Vector</a:t>
                      </a:r>
                      <a:r>
                        <a:rPr lang="it-IT" b="1" dirty="0"/>
                        <a:t>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penalty</a:t>
                      </a:r>
                      <a:r>
                        <a:rPr lang="en-US" dirty="0"/>
                        <a:t>: [’l1’, ’l2’]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</a:t>
                      </a:r>
                      <a:r>
                        <a:rPr lang="en-US" dirty="0"/>
                        <a:t>: [1, 2]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penalty</a:t>
                      </a:r>
                      <a:r>
                        <a:rPr lang="en-US" dirty="0"/>
                        <a:t>: ‘l2’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</a:t>
                      </a:r>
                      <a:r>
                        <a:rPr lang="en-US" dirty="0"/>
                        <a:t>: 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00021"/>
                  </a:ext>
                </a:extLst>
              </a:tr>
              <a:tr h="898882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Logistic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Regression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penalty</a:t>
                      </a:r>
                      <a:r>
                        <a:rPr lang="en-US" dirty="0"/>
                        <a:t>: [’l1’, ’l2’]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</a:t>
                      </a:r>
                      <a:r>
                        <a:rPr lang="en-US" dirty="0"/>
                        <a:t>: [1, 2]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penalty</a:t>
                      </a:r>
                      <a:r>
                        <a:rPr lang="en-US" dirty="0"/>
                        <a:t>: ‘l1’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</a:t>
                      </a:r>
                      <a:r>
                        <a:rPr lang="en-US" dirty="0"/>
                        <a:t>: </a:t>
                      </a:r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0,556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18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29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/>
          <a:lstStyle/>
          <a:p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12F6FE-3941-6C17-B90A-1361BEF69098}"/>
              </a:ext>
            </a:extLst>
          </p:cNvPr>
          <p:cNvSpPr txBox="1"/>
          <p:nvPr/>
        </p:nvSpPr>
        <p:spPr>
          <a:xfrm>
            <a:off x="432710" y="1597891"/>
            <a:ext cx="11178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I-Cheng Yeh. </a:t>
            </a:r>
            <a:r>
              <a:rPr lang="en-US" i="1" dirty="0"/>
              <a:t>Default of credit card clients Data Set. </a:t>
            </a:r>
          </a:p>
          <a:p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/>
              <a:t>  </a:t>
            </a:r>
            <a:r>
              <a:rPr lang="en-US" dirty="0">
                <a:hlinkClick r:id="rId2"/>
              </a:rPr>
              <a:t>https://archive.ics.uci.edu/ml/datasets/default+of+credit+card+clients</a:t>
            </a:r>
            <a:r>
              <a:rPr lang="en-US" dirty="0"/>
              <a:t>, 2009.</a:t>
            </a:r>
            <a:endParaRPr lang="it-IT" dirty="0"/>
          </a:p>
          <a:p>
            <a:pPr marL="342900" indent="-342900">
              <a:buFont typeface="+mj-lt"/>
              <a:buAutoNum type="arabicPeriod" startAt="2"/>
            </a:pPr>
            <a:r>
              <a:rPr lang="it-IT" dirty="0"/>
              <a:t>James Gareth, Witten Daniela, </a:t>
            </a:r>
            <a:r>
              <a:rPr lang="it-IT" dirty="0" err="1"/>
              <a:t>Hastie</a:t>
            </a:r>
            <a:r>
              <a:rPr lang="it-IT" dirty="0"/>
              <a:t> Trevor, </a:t>
            </a:r>
            <a:r>
              <a:rPr lang="it-IT" dirty="0" err="1"/>
              <a:t>Tibshirani</a:t>
            </a:r>
            <a:r>
              <a:rPr lang="it-IT" dirty="0"/>
              <a:t> Robert.</a:t>
            </a:r>
            <a:r>
              <a:rPr lang="it-IT" i="1" dirty="0"/>
              <a:t> </a:t>
            </a:r>
            <a:r>
              <a:rPr lang="en-US" i="1" dirty="0"/>
              <a:t>An Introduction to Statistical Learning with Applications in R. </a:t>
            </a:r>
            <a:r>
              <a:rPr lang="en-US" dirty="0"/>
              <a:t>James, Witten, Hastie &amp; </a:t>
            </a:r>
            <a:r>
              <a:rPr lang="en-US" dirty="0" err="1"/>
              <a:t>Tibshirani</a:t>
            </a:r>
            <a:r>
              <a:rPr lang="en-US" dirty="0"/>
              <a:t>, 2013.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Shalev-</a:t>
            </a:r>
            <a:r>
              <a:rPr lang="en-US" dirty="0" err="1"/>
              <a:t>Shwartz</a:t>
            </a:r>
            <a:r>
              <a:rPr lang="en-US" dirty="0"/>
              <a:t> Shai, Ben-David Shai</a:t>
            </a:r>
            <a:r>
              <a:rPr lang="en-US" i="1" dirty="0"/>
              <a:t>. Understanding Machine Learning: From Theory to Algorithms. </a:t>
            </a:r>
            <a:r>
              <a:rPr lang="en-US" dirty="0"/>
              <a:t>Cambridge University Press, 2014.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3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/>
          <a:lstStyle/>
          <a:p>
            <a:r>
              <a:rPr lang="it-IT" dirty="0"/>
              <a:t>DATASET EXPLORATION – OVERVIEW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12F6FE-3941-6C17-B90A-1361BEF69098}"/>
              </a:ext>
            </a:extLst>
          </p:cNvPr>
          <p:cNvSpPr txBox="1"/>
          <p:nvPr/>
        </p:nvSpPr>
        <p:spPr>
          <a:xfrm>
            <a:off x="432711" y="1597891"/>
            <a:ext cx="956402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Default of Credit Card Clients</a:t>
            </a:r>
            <a:r>
              <a:rPr lang="it-IT" baseline="30000" dirty="0"/>
              <a:t>[1]</a:t>
            </a:r>
            <a:r>
              <a:rPr lang="it-IT" dirty="0"/>
              <a:t>: </a:t>
            </a:r>
            <a:r>
              <a:rPr lang="it-IT" b="1" dirty="0">
                <a:solidFill>
                  <a:srgbClr val="1CADE4"/>
                </a:solidFill>
              </a:rPr>
              <a:t>30 000</a:t>
            </a:r>
            <a:r>
              <a:rPr lang="it-IT" b="1" dirty="0"/>
              <a:t> </a:t>
            </a:r>
            <a:r>
              <a:rPr lang="it-IT" dirty="0"/>
              <a:t>samples,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1"/>
                </a:solidFill>
              </a:rPr>
              <a:t>0</a:t>
            </a:r>
            <a:r>
              <a:rPr lang="it-IT" b="1" dirty="0"/>
              <a:t> </a:t>
            </a:r>
            <a:r>
              <a:rPr lang="it-IT" dirty="0" err="1"/>
              <a:t>null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, </a:t>
            </a:r>
            <a:r>
              <a:rPr lang="it-IT" b="1" dirty="0">
                <a:solidFill>
                  <a:schemeClr val="accent1"/>
                </a:solidFill>
              </a:rPr>
              <a:t>35</a:t>
            </a:r>
            <a:r>
              <a:rPr lang="it-IT" dirty="0"/>
              <a:t> </a:t>
            </a:r>
            <a:r>
              <a:rPr lang="it-IT" dirty="0" err="1"/>
              <a:t>duplicated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(</a:t>
            </a:r>
            <a:r>
              <a:rPr lang="it-IT" dirty="0" err="1"/>
              <a:t>removed</a:t>
            </a:r>
            <a:r>
              <a:rPr lang="it-IT" dirty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00"/>
                </a:solidFill>
              </a:rPr>
              <a:t>Target</a:t>
            </a:r>
            <a:r>
              <a:rPr lang="it-IT" b="1" dirty="0"/>
              <a:t> </a:t>
            </a:r>
            <a:r>
              <a:rPr lang="it-IT" b="1" dirty="0" err="1"/>
              <a:t>variable</a:t>
            </a:r>
            <a:r>
              <a:rPr lang="it-IT" dirty="0"/>
              <a:t>: </a:t>
            </a:r>
            <a:r>
              <a:rPr lang="it-IT" b="1" dirty="0" err="1">
                <a:solidFill>
                  <a:srgbClr val="1CADE4"/>
                </a:solidFill>
              </a:rPr>
              <a:t>binary</a:t>
            </a:r>
            <a:r>
              <a:rPr lang="it-IT" dirty="0"/>
              <a:t> (1 for </a:t>
            </a:r>
            <a:r>
              <a:rPr lang="it-IT" i="1" dirty="0" err="1"/>
              <a:t>defaulters</a:t>
            </a:r>
            <a:r>
              <a:rPr lang="it-IT" dirty="0"/>
              <a:t>, 0 </a:t>
            </a:r>
            <a:r>
              <a:rPr lang="it-IT" dirty="0" err="1"/>
              <a:t>otherwise</a:t>
            </a:r>
            <a:r>
              <a:rPr lang="it-IT" dirty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1CADE4"/>
                </a:solidFill>
              </a:rPr>
              <a:t>23 </a:t>
            </a:r>
            <a:r>
              <a:rPr lang="it-IT" b="1" dirty="0" err="1"/>
              <a:t>explainatory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7763DCFB-CB36-2739-63E5-B692AB39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23964"/>
              </p:ext>
            </p:extLst>
          </p:nvPr>
        </p:nvGraphicFramePr>
        <p:xfrm>
          <a:off x="1525136" y="3449882"/>
          <a:ext cx="9033164" cy="211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582">
                  <a:extLst>
                    <a:ext uri="{9D8B030D-6E8A-4147-A177-3AD203B41FA5}">
                      <a16:colId xmlns:a16="http://schemas.microsoft.com/office/drawing/2014/main" val="3668880793"/>
                    </a:ext>
                  </a:extLst>
                </a:gridCol>
                <a:gridCol w="4516582">
                  <a:extLst>
                    <a:ext uri="{9D8B030D-6E8A-4147-A177-3AD203B41FA5}">
                      <a16:colId xmlns:a16="http://schemas.microsoft.com/office/drawing/2014/main" val="2153642847"/>
                    </a:ext>
                  </a:extLst>
                </a:gridCol>
              </a:tblGrid>
              <a:tr h="423949">
                <a:tc>
                  <a:txBody>
                    <a:bodyPr/>
                    <a:lstStyle/>
                    <a:p>
                      <a:pPr algn="ctr"/>
                      <a:r>
                        <a:rPr lang="it-IT" b="1" cap="all" baseline="0" dirty="0" err="1"/>
                        <a:t>Numerical</a:t>
                      </a:r>
                      <a:endParaRPr lang="it-IT" b="1" cap="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cap="all" baseline="0" dirty="0" err="1"/>
                        <a:t>Categorical</a:t>
                      </a:r>
                      <a:endParaRPr lang="it-IT" b="1" cap="al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10092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r>
                        <a:rPr lang="it-IT" b="1" dirty="0"/>
                        <a:t>LIMIT_BAL </a:t>
                      </a:r>
                      <a:r>
                        <a:rPr lang="it-IT" b="0" dirty="0"/>
                        <a:t>(NT$)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SEX </a:t>
                      </a:r>
                      <a:r>
                        <a:rPr lang="it-IT" b="0" dirty="0"/>
                        <a:t>(2 </a:t>
                      </a:r>
                      <a:r>
                        <a:rPr lang="it-IT" b="0" dirty="0" err="1"/>
                        <a:t>categories</a:t>
                      </a:r>
                      <a:r>
                        <a:rPr lang="it-IT" b="0" dirty="0"/>
                        <a:t>)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633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r>
                        <a:rPr lang="it-IT" b="1" dirty="0"/>
                        <a:t>AGE </a:t>
                      </a:r>
                      <a:r>
                        <a:rPr lang="it-IT" b="0" dirty="0"/>
                        <a:t>(</a:t>
                      </a:r>
                      <a:r>
                        <a:rPr lang="it-IT" b="0" dirty="0" err="1"/>
                        <a:t>years</a:t>
                      </a:r>
                      <a:r>
                        <a:rPr lang="it-IT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EDUCATION </a:t>
                      </a:r>
                      <a:r>
                        <a:rPr lang="it-IT" b="0" dirty="0"/>
                        <a:t>(7 </a:t>
                      </a:r>
                      <a:r>
                        <a:rPr lang="it-IT" b="0" dirty="0" err="1"/>
                        <a:t>categories</a:t>
                      </a:r>
                      <a:r>
                        <a:rPr lang="it-IT" b="0" dirty="0"/>
                        <a:t>, 3 </a:t>
                      </a:r>
                      <a:r>
                        <a:rPr lang="it-IT" b="0" dirty="0" err="1"/>
                        <a:t>unknown</a:t>
                      </a:r>
                      <a:r>
                        <a:rPr lang="it-IT" b="0" dirty="0"/>
                        <a:t>*)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22494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r>
                        <a:rPr lang="it-IT" b="1" dirty="0"/>
                        <a:t>BILL_AMT_1 – BILL_AMT_6 </a:t>
                      </a:r>
                      <a:r>
                        <a:rPr lang="it-IT" b="0" dirty="0"/>
                        <a:t>(NT$)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MARRIAGE </a:t>
                      </a:r>
                      <a:r>
                        <a:rPr lang="it-IT" b="0" dirty="0"/>
                        <a:t>(4 </a:t>
                      </a:r>
                      <a:r>
                        <a:rPr lang="it-IT" b="0" dirty="0" err="1"/>
                        <a:t>categories</a:t>
                      </a:r>
                      <a:r>
                        <a:rPr lang="it-IT" b="0" dirty="0"/>
                        <a:t>, 1 </a:t>
                      </a:r>
                      <a:r>
                        <a:rPr lang="it-IT" b="0" dirty="0" err="1"/>
                        <a:t>unknown</a:t>
                      </a:r>
                      <a:r>
                        <a:rPr lang="it-IT" b="0" dirty="0"/>
                        <a:t>*)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94962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PAY_AMT_1 – PAY_AMT_6 </a:t>
                      </a:r>
                      <a:r>
                        <a:rPr lang="it-IT" b="0" dirty="0"/>
                        <a:t>(NT$)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PAY_1 – PAY_6 </a:t>
                      </a:r>
                      <a:r>
                        <a:rPr lang="it-IT" b="0" dirty="0"/>
                        <a:t>(12 </a:t>
                      </a:r>
                      <a:r>
                        <a:rPr lang="it-IT" b="0" dirty="0" err="1"/>
                        <a:t>categories</a:t>
                      </a:r>
                      <a:r>
                        <a:rPr lang="it-IT" b="0" dirty="0"/>
                        <a:t>, 3 </a:t>
                      </a:r>
                      <a:r>
                        <a:rPr lang="it-IT" b="0" dirty="0" err="1"/>
                        <a:t>unknown</a:t>
                      </a:r>
                      <a:r>
                        <a:rPr lang="it-IT" b="0" dirty="0"/>
                        <a:t>*)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66498"/>
                  </a:ext>
                </a:extLst>
              </a:tr>
            </a:tbl>
          </a:graphicData>
        </a:graphic>
      </p:graphicFrame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471E0B-7E46-1624-1C25-CF1C8C2D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z="1600" dirty="0"/>
              <a:t>* </a:t>
            </a:r>
            <a:r>
              <a:rPr lang="en-US" sz="1600" cap="none" dirty="0"/>
              <a:t>affected rows removed for Education and Marriage (few), imputed for </a:t>
            </a:r>
            <a:r>
              <a:rPr lang="en-US" sz="1600" cap="none" dirty="0" err="1"/>
              <a:t>Pay_i</a:t>
            </a:r>
            <a:r>
              <a:rPr lang="en-US" sz="1600" cap="none" dirty="0"/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0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/>
          <a:lstStyle/>
          <a:p>
            <a:r>
              <a:rPr lang="it-IT" dirty="0"/>
              <a:t>DATASET EXPLORATION –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12F6FE-3941-6C17-B90A-1361BEF69098}"/>
              </a:ext>
            </a:extLst>
          </p:cNvPr>
          <p:cNvSpPr txBox="1"/>
          <p:nvPr/>
        </p:nvSpPr>
        <p:spPr>
          <a:xfrm>
            <a:off x="432711" y="1597891"/>
            <a:ext cx="630059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Target </a:t>
            </a:r>
            <a:r>
              <a:rPr lang="it-IT" b="1" dirty="0" err="1"/>
              <a:t>variable</a:t>
            </a:r>
            <a:r>
              <a:rPr lang="it-IT" dirty="0"/>
              <a:t>: heavy </a:t>
            </a:r>
            <a:r>
              <a:rPr lang="it-IT" b="1" dirty="0" err="1">
                <a:solidFill>
                  <a:srgbClr val="1CADE4"/>
                </a:solidFill>
              </a:rPr>
              <a:t>unbalancing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/>
              <a:t>(78% negative samples)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/>
              <a:t>Numerical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: </a:t>
            </a:r>
            <a:r>
              <a:rPr lang="it-IT" dirty="0" err="1"/>
              <a:t>lots</a:t>
            </a:r>
            <a:r>
              <a:rPr lang="it-IT" dirty="0"/>
              <a:t> of </a:t>
            </a:r>
            <a:r>
              <a:rPr lang="it-IT" b="1" dirty="0" err="1">
                <a:solidFill>
                  <a:srgbClr val="1CADE4"/>
                </a:solidFill>
              </a:rPr>
              <a:t>outliers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9CD6CAC-46F1-9D67-A089-67C0D034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42" y="2489873"/>
            <a:ext cx="2154243" cy="207584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7957D8-D175-6D93-D82F-69646D75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938" y="2484730"/>
            <a:ext cx="2161062" cy="207584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50DEF12-173F-E7BA-099F-4F6E66947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441" y="4584593"/>
            <a:ext cx="2243017" cy="207073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D3E1F14-5FA6-CF94-108F-33AF9522C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476" y="4584594"/>
            <a:ext cx="2006348" cy="209628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0618187-24E3-8F1B-4057-6E9B88103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27" y="1424589"/>
            <a:ext cx="4638256" cy="51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0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/>
          <a:lstStyle/>
          <a:p>
            <a:r>
              <a:rPr lang="it-IT" dirty="0"/>
              <a:t>DATASET EXPLORATION –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4B13258-B375-0E29-7B8E-D5645FC46FF5}"/>
              </a:ext>
            </a:extLst>
          </p:cNvPr>
          <p:cNvSpPr/>
          <p:nvPr/>
        </p:nvSpPr>
        <p:spPr>
          <a:xfrm>
            <a:off x="8353425" y="2924007"/>
            <a:ext cx="3048000" cy="581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50A193-06F8-4CDE-9DC1-68190A4FC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1" y="1313555"/>
            <a:ext cx="5442243" cy="5544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6DE3A30-1F8F-74D0-5E84-DE84BC3F8280}"/>
                  </a:ext>
                </a:extLst>
              </p:cNvPr>
              <p:cNvSpPr txBox="1"/>
              <p:nvPr/>
            </p:nvSpPr>
            <p:spPr>
              <a:xfrm>
                <a:off x="5985164" y="1849497"/>
                <a:ext cx="5774125" cy="192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EDUCATION</a:t>
                </a:r>
                <a:r>
                  <a:rPr lang="it-IT" dirty="0"/>
                  <a:t> and </a:t>
                </a:r>
                <a:r>
                  <a:rPr lang="it-IT" b="1" dirty="0"/>
                  <a:t>MARRIAGE</a:t>
                </a:r>
                <a:r>
                  <a:rPr lang="it-IT" dirty="0"/>
                  <a:t> </a:t>
                </a:r>
                <a:r>
                  <a:rPr lang="it-IT" dirty="0" err="1"/>
                  <a:t>treated</a:t>
                </a:r>
                <a:r>
                  <a:rPr lang="it-IT" dirty="0"/>
                  <a:t> with </a:t>
                </a:r>
                <a:r>
                  <a:rPr lang="it-IT" b="1" dirty="0">
                    <a:solidFill>
                      <a:srgbClr val="1CADE4"/>
                    </a:solidFill>
                  </a:rPr>
                  <a:t>One-Hot Encoding</a:t>
                </a:r>
                <a:r>
                  <a:rPr lang="it-IT" dirty="0"/>
                  <a:t>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submitting</a:t>
                </a:r>
                <a:r>
                  <a:rPr lang="it-IT" dirty="0"/>
                  <a:t> (</a:t>
                </a:r>
                <a:r>
                  <a:rPr lang="en-US" dirty="0"/>
                  <a:t>integer values do not reflect any naturally ordered relationship)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CADE4"/>
                    </a:solidFill>
                  </a:rPr>
                  <a:t>Pearson correlation</a:t>
                </a:r>
                <a:r>
                  <a:rPr lang="en-US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6DE3A30-1F8F-74D0-5E84-DE84BC3F8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4" y="1849497"/>
                <a:ext cx="5774125" cy="1922770"/>
              </a:xfrm>
              <a:prstGeom prst="rect">
                <a:avLst/>
              </a:prstGeom>
              <a:blipFill>
                <a:blip r:embed="rId4"/>
                <a:stretch>
                  <a:fillRect l="-739" t="-1582" b="-158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ABB90C-DAA6-B27F-F579-0D1F263096BD}"/>
              </a:ext>
            </a:extLst>
          </p:cNvPr>
          <p:cNvSpPr txBox="1"/>
          <p:nvPr/>
        </p:nvSpPr>
        <p:spPr>
          <a:xfrm>
            <a:off x="5985163" y="4354158"/>
            <a:ext cx="577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Considerable</a:t>
            </a:r>
            <a:r>
              <a:rPr lang="it-IT" b="1" dirty="0"/>
              <a:t>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BILL_AMT_i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/>
              <a:t>fields; </a:t>
            </a:r>
            <a:r>
              <a:rPr lang="it-IT" dirty="0" err="1"/>
              <a:t>also</a:t>
            </a:r>
            <a:r>
              <a:rPr lang="it-IT" dirty="0"/>
              <a:t>,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b="1" dirty="0">
                <a:solidFill>
                  <a:srgbClr val="1CADE4"/>
                </a:solidFill>
              </a:rPr>
              <a:t>EDUCATION_0-1 </a:t>
            </a:r>
            <a:r>
              <a:rPr lang="it-IT" dirty="0"/>
              <a:t>and</a:t>
            </a:r>
            <a:r>
              <a:rPr lang="it-IT" b="1" dirty="0">
                <a:solidFill>
                  <a:srgbClr val="1CADE4"/>
                </a:solidFill>
              </a:rPr>
              <a:t> MARRIAGE_0-1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Fields </a:t>
            </a:r>
            <a:r>
              <a:rPr lang="it-IT" dirty="0" err="1"/>
              <a:t>removed</a:t>
            </a:r>
            <a:r>
              <a:rPr lang="it-IT" dirty="0"/>
              <a:t>: </a:t>
            </a:r>
            <a:r>
              <a:rPr lang="it-IT" b="1" dirty="0"/>
              <a:t>BILL_AMT_2-3-4-5-6; </a:t>
            </a:r>
            <a:r>
              <a:rPr lang="it-IT" b="1" i="0" dirty="0">
                <a:effectLst/>
                <a:cs typeface="Arial" panose="020B0604020202020204" pitchFamily="34" charset="0"/>
              </a:rPr>
              <a:t>MARRIAGE_1; EDUCATION_1</a:t>
            </a:r>
            <a:endParaRPr lang="it-IT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9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/>
              <a:t>DATA PREPOCESSING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sz="2600" dirty="0"/>
              <a:t>DATA PREPROCESSING – OUTLIERS MANAGEMENT AND NORMALIZATION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05E70AD-DB71-97EE-943C-1343064ACE48}"/>
              </a:ext>
            </a:extLst>
          </p:cNvPr>
          <p:cNvSpPr txBox="1"/>
          <p:nvPr/>
        </p:nvSpPr>
        <p:spPr>
          <a:xfrm>
            <a:off x="618836" y="1597891"/>
            <a:ext cx="53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04040"/>
                </a:solidFill>
                <a:latin typeface="+mj-lt"/>
              </a:rPr>
              <a:t>BOX-PLOT METHOD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B029541-39C3-D50D-821B-90DF5119A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2" y="1996890"/>
            <a:ext cx="4548390" cy="20578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A79118-A2FB-4F96-4C83-4F765D372C73}"/>
              </a:ext>
            </a:extLst>
          </p:cNvPr>
          <p:cNvSpPr txBox="1"/>
          <p:nvPr/>
        </p:nvSpPr>
        <p:spPr>
          <a:xfrm>
            <a:off x="6243782" y="1616241"/>
            <a:ext cx="53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04040"/>
                </a:solidFill>
                <a:latin typeface="+mj-lt"/>
              </a:rPr>
              <a:t>STANDARD SCALING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D26DCD8-42BC-BF04-FE58-DE00B98FCEC5}"/>
              </a:ext>
            </a:extLst>
          </p:cNvPr>
          <p:cNvSpPr txBox="1"/>
          <p:nvPr/>
        </p:nvSpPr>
        <p:spPr>
          <a:xfrm>
            <a:off x="1459345" y="4054759"/>
            <a:ext cx="3648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Applied on </a:t>
            </a:r>
            <a:r>
              <a:rPr lang="it-IT" b="1" dirty="0" err="1"/>
              <a:t>every</a:t>
            </a:r>
            <a:r>
              <a:rPr lang="it-IT" b="1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numerical</a:t>
            </a:r>
            <a:r>
              <a:rPr lang="it-IT" b="1" dirty="0"/>
              <a:t>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Whiskers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b="1" dirty="0"/>
              <a:t> </a:t>
            </a:r>
            <a:r>
              <a:rPr lang="it-IT" b="1" dirty="0">
                <a:solidFill>
                  <a:srgbClr val="1CADE4"/>
                </a:solidFill>
              </a:rPr>
              <a:t>2.5*IQR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Result</a:t>
            </a:r>
            <a:r>
              <a:rPr lang="it-IT" dirty="0"/>
              <a:t>:</a:t>
            </a:r>
            <a:r>
              <a:rPr lang="it-IT" dirty="0">
                <a:solidFill>
                  <a:srgbClr val="1CADE4"/>
                </a:solidFill>
              </a:rPr>
              <a:t> </a:t>
            </a:r>
            <a:r>
              <a:rPr lang="it-IT" b="1" dirty="0">
                <a:solidFill>
                  <a:srgbClr val="1CADE4"/>
                </a:solidFill>
              </a:rPr>
              <a:t>7 104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E91D2A8-CF6C-3AF9-3019-3A611CE79EFE}"/>
                  </a:ext>
                </a:extLst>
              </p:cNvPr>
              <p:cNvSpPr txBox="1"/>
              <p:nvPr/>
            </p:nvSpPr>
            <p:spPr>
              <a:xfrm>
                <a:off x="6908944" y="4054759"/>
                <a:ext cx="39990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Applied on </a:t>
                </a:r>
                <a:r>
                  <a:rPr lang="it-IT" b="1" dirty="0" err="1"/>
                  <a:t>every</a:t>
                </a:r>
                <a:r>
                  <a:rPr lang="it-IT" b="1" dirty="0"/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non-binary</a:t>
                </a:r>
                <a:r>
                  <a:rPr lang="it-IT" b="1" dirty="0"/>
                  <a:t> field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are </a:t>
                </a:r>
                <a:r>
                  <a:rPr lang="it-IT" dirty="0" err="1"/>
                  <a:t>respectively</a:t>
                </a:r>
                <a:r>
                  <a:rPr lang="it-IT" dirty="0"/>
                  <a:t> the </a:t>
                </a:r>
                <a:r>
                  <a:rPr lang="it-IT" b="1" dirty="0">
                    <a:solidFill>
                      <a:srgbClr val="1CADE4"/>
                    </a:solidFill>
                  </a:rPr>
                  <a:t>sample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mean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and </a:t>
                </a:r>
                <a:r>
                  <a:rPr lang="it-IT" b="1" dirty="0">
                    <a:solidFill>
                      <a:srgbClr val="1CADE4"/>
                    </a:solidFill>
                  </a:rPr>
                  <a:t>sample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variance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 err="1"/>
                  <a:t>Result</a:t>
                </a:r>
                <a:r>
                  <a:rPr lang="it-IT" dirty="0"/>
                  <a:t>:</a:t>
                </a:r>
                <a:r>
                  <a:rPr lang="it-IT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fields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E91D2A8-CF6C-3AF9-3019-3A611CE7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944" y="4054759"/>
                <a:ext cx="3999056" cy="1754326"/>
              </a:xfrm>
              <a:prstGeom prst="rect">
                <a:avLst/>
              </a:prstGeom>
              <a:blipFill>
                <a:blip r:embed="rId3"/>
                <a:stretch>
                  <a:fillRect l="-915" t="-1736" r="-457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EAC7087-4FDA-3660-0899-A46A4B6512BD}"/>
                  </a:ext>
                </a:extLst>
              </p:cNvPr>
              <p:cNvSpPr txBox="1"/>
              <p:nvPr/>
            </p:nvSpPr>
            <p:spPr>
              <a:xfrm>
                <a:off x="6460486" y="2344745"/>
                <a:ext cx="4895973" cy="1340880"/>
              </a:xfrm>
              <a:prstGeom prst="rect">
                <a:avLst/>
              </a:prstGeom>
              <a:noFill/>
              <a:ln w="22225">
                <a:solidFill>
                  <a:srgbClr val="969FA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̅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EAC7087-4FDA-3660-0899-A46A4B65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86" y="2344745"/>
                <a:ext cx="489597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rgbClr val="969FA7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7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/>
              <a:t>DATA PREPROCESSING – </a:t>
            </a:r>
            <a:r>
              <a:rPr lang="it-IT" dirty="0" err="1"/>
              <a:t>principal</a:t>
            </a:r>
            <a:r>
              <a:rPr lang="it-IT" dirty="0"/>
              <a:t> component </a:t>
            </a:r>
            <a:r>
              <a:rPr lang="it-IT" dirty="0" err="1"/>
              <a:t>analysis</a:t>
            </a:r>
            <a:r>
              <a:rPr lang="it-IT" dirty="0"/>
              <a:t> (1/2)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DAF11B2-7AFA-AA5A-11A1-03F0F8D2A590}"/>
              </a:ext>
            </a:extLst>
          </p:cNvPr>
          <p:cNvSpPr/>
          <p:nvPr/>
        </p:nvSpPr>
        <p:spPr>
          <a:xfrm>
            <a:off x="8301037" y="2076835"/>
            <a:ext cx="1009650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08EBF46-A93E-FB1C-291F-7721A4B7DB3E}"/>
              </a:ext>
            </a:extLst>
          </p:cNvPr>
          <p:cNvSpPr/>
          <p:nvPr/>
        </p:nvSpPr>
        <p:spPr>
          <a:xfrm>
            <a:off x="10236830" y="2076834"/>
            <a:ext cx="890935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F999484-053B-52FF-660A-DD087F9E131C}"/>
              </a:ext>
            </a:extLst>
          </p:cNvPr>
          <p:cNvSpPr/>
          <p:nvPr/>
        </p:nvSpPr>
        <p:spPr>
          <a:xfrm>
            <a:off x="4791075" y="2077037"/>
            <a:ext cx="1009650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8C51D1-39C9-FFB3-581A-CCA9494F3C31}"/>
              </a:ext>
            </a:extLst>
          </p:cNvPr>
          <p:cNvSpPr txBox="1"/>
          <p:nvPr/>
        </p:nvSpPr>
        <p:spPr>
          <a:xfrm>
            <a:off x="364615" y="1717964"/>
            <a:ext cx="1026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Rationale</a:t>
            </a:r>
            <a:r>
              <a:rPr lang="it-IT" dirty="0"/>
              <a:t>: </a:t>
            </a:r>
            <a:r>
              <a:rPr lang="it-IT" dirty="0" err="1"/>
              <a:t>represent</a:t>
            </a:r>
            <a:r>
              <a:rPr lang="it-IT" dirty="0"/>
              <a:t> the dataset in a </a:t>
            </a:r>
            <a:r>
              <a:rPr lang="it-IT" b="1" dirty="0" err="1">
                <a:solidFill>
                  <a:srgbClr val="1CADE4"/>
                </a:solidFill>
              </a:rPr>
              <a:t>less-dimensional</a:t>
            </a:r>
            <a:r>
              <a:rPr lang="it-IT" b="1" dirty="0">
                <a:solidFill>
                  <a:srgbClr val="1CADE4"/>
                </a:solidFill>
              </a:rPr>
              <a:t> sample </a:t>
            </a:r>
            <a:r>
              <a:rPr lang="it-IT" b="1" dirty="0" err="1">
                <a:solidFill>
                  <a:srgbClr val="1CADE4"/>
                </a:solidFill>
              </a:rPr>
              <a:t>space</a:t>
            </a:r>
            <a:r>
              <a:rPr lang="it-IT" dirty="0"/>
              <a:t>, </a:t>
            </a:r>
            <a:r>
              <a:rPr lang="it-IT" dirty="0" err="1"/>
              <a:t>easier</a:t>
            </a:r>
            <a:r>
              <a:rPr lang="it-IT" dirty="0"/>
              <a:t> to be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computations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59B5EBD-AED3-B8C2-B8B5-A9BBB20F52A0}"/>
                  </a:ext>
                </a:extLst>
              </p:cNvPr>
              <p:cNvSpPr txBox="1"/>
              <p:nvPr/>
            </p:nvSpPr>
            <p:spPr>
              <a:xfrm>
                <a:off x="364615" y="2087296"/>
                <a:ext cx="1097877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Based on </a:t>
                </a:r>
                <a:r>
                  <a:rPr lang="it-IT" dirty="0" err="1"/>
                  <a:t>calculating</a:t>
                </a:r>
                <a:r>
                  <a:rPr lang="it-IT" dirty="0"/>
                  <a:t> the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compression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matrix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and the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recovering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matrix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59B5EBD-AED3-B8C2-B8B5-A9BBB20F5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5" y="2087296"/>
                <a:ext cx="10978775" cy="374270"/>
              </a:xfrm>
              <a:prstGeom prst="rect">
                <a:avLst/>
              </a:prstGeom>
              <a:blipFill>
                <a:blip r:embed="rId2"/>
                <a:stretch>
                  <a:fillRect l="-500" t="-6452" b="-2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BA2C89-7F49-0B75-57EA-1B2179C88D7A}"/>
              </a:ext>
            </a:extLst>
          </p:cNvPr>
          <p:cNvSpPr txBox="1"/>
          <p:nvPr/>
        </p:nvSpPr>
        <p:spPr>
          <a:xfrm>
            <a:off x="829772" y="3182088"/>
            <a:ext cx="3388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404040"/>
                </a:solidFill>
                <a:latin typeface="+mj-lt"/>
              </a:rPr>
              <a:t>ORIGINAL OPTIMIZATION PROBLEM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8E9E598-CBAE-97AD-BC80-0B2657A9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41" y="3456711"/>
            <a:ext cx="4301768" cy="81206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CA67CDC-64ED-28E6-0D01-74711116E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0" y="3505509"/>
            <a:ext cx="4105851" cy="71447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02E63E3-16D3-9056-F8AC-1A1012EC0F34}"/>
              </a:ext>
            </a:extLst>
          </p:cNvPr>
          <p:cNvSpPr txBox="1"/>
          <p:nvPr/>
        </p:nvSpPr>
        <p:spPr>
          <a:xfrm flipH="1">
            <a:off x="7522284" y="3182088"/>
            <a:ext cx="360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404040"/>
                </a:solidFill>
                <a:latin typeface="+mj-lt"/>
              </a:rPr>
              <a:t>SIMPLIFIED OPTIMIZATION PROBLEM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A0DE17A-5DD1-27E2-68BA-0394700B02B3}"/>
              </a:ext>
            </a:extLst>
          </p:cNvPr>
          <p:cNvCxnSpPr>
            <a:cxnSpLocks/>
          </p:cNvCxnSpPr>
          <p:nvPr/>
        </p:nvCxnSpPr>
        <p:spPr>
          <a:xfrm>
            <a:off x="4922198" y="3755741"/>
            <a:ext cx="1994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636F5565-BD37-B755-5070-AF61D4CE3B22}"/>
              </a:ext>
            </a:extLst>
          </p:cNvPr>
          <p:cNvSpPr/>
          <p:nvPr/>
        </p:nvSpPr>
        <p:spPr>
          <a:xfrm>
            <a:off x="7877175" y="5152857"/>
            <a:ext cx="847725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0278636-8CC6-E5A3-A6C7-C24FB225E1AE}"/>
              </a:ext>
            </a:extLst>
          </p:cNvPr>
          <p:cNvSpPr/>
          <p:nvPr/>
        </p:nvSpPr>
        <p:spPr>
          <a:xfrm>
            <a:off x="9782048" y="5152856"/>
            <a:ext cx="2045337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9DA0823-364B-A120-071F-809A5E084BF4}"/>
                  </a:ext>
                </a:extLst>
              </p:cNvPr>
              <p:cNvSpPr txBox="1"/>
              <p:nvPr/>
            </p:nvSpPr>
            <p:spPr>
              <a:xfrm>
                <a:off x="364615" y="5152857"/>
                <a:ext cx="11601509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In </a:t>
                </a:r>
                <a:r>
                  <a:rPr lang="it-IT" dirty="0" err="1"/>
                  <a:t>between</a:t>
                </a:r>
                <a:r>
                  <a:rPr lang="it-IT" dirty="0"/>
                  <a:t>, some </a:t>
                </a:r>
                <a:r>
                  <a:rPr lang="it-IT" b="1" dirty="0" err="1"/>
                  <a:t>algebraic</a:t>
                </a:r>
                <a:r>
                  <a:rPr lang="it-IT" b="1" dirty="0"/>
                  <a:t> </a:t>
                </a:r>
                <a:r>
                  <a:rPr lang="it-IT" b="1" dirty="0" err="1"/>
                  <a:t>computations</a:t>
                </a:r>
                <a:r>
                  <a:rPr lang="it-IT" b="1" dirty="0"/>
                  <a:t> </a:t>
                </a:r>
                <a:r>
                  <a:rPr lang="it-IT" dirty="0"/>
                  <a:t>and one </a:t>
                </a:r>
                <a:r>
                  <a:rPr lang="it-IT" dirty="0" err="1"/>
                  <a:t>fundamental</a:t>
                </a:r>
                <a:r>
                  <a:rPr lang="it-IT" dirty="0"/>
                  <a:t> </a:t>
                </a:r>
                <a:r>
                  <a:rPr lang="it-IT" dirty="0" err="1"/>
                  <a:t>assumption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Moreover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9DA0823-364B-A120-071F-809A5E084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5" y="5152857"/>
                <a:ext cx="11601509" cy="384529"/>
              </a:xfrm>
              <a:prstGeom prst="rect">
                <a:avLst/>
              </a:prstGeom>
              <a:blipFill>
                <a:blip r:embed="rId5"/>
                <a:stretch>
                  <a:fillRect l="-473" t="-111111" b="-1793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6743F14E-F09D-B7B8-DAF1-EA5C9D6E3C47}"/>
                  </a:ext>
                </a:extLst>
              </p:cNvPr>
              <p:cNvSpPr txBox="1"/>
              <p:nvPr/>
            </p:nvSpPr>
            <p:spPr>
              <a:xfrm>
                <a:off x="358772" y="5657540"/>
                <a:ext cx="11178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columns</a:t>
                </a:r>
                <a:r>
                  <a:rPr lang="it-IT" dirty="0"/>
                  <a:t> are the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1CADE4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it-IT" b="1" i="1" smtClean="0">
                        <a:solidFill>
                          <a:srgbClr val="1CADE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 err="1">
                    <a:solidFill>
                      <a:srgbClr val="1CADE4"/>
                    </a:solidFill>
                  </a:rPr>
                  <a:t>leading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eigenvectors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of the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; the </a:t>
                </a:r>
                <a:r>
                  <a:rPr lang="it-IT" dirty="0" err="1"/>
                  <a:t>whole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 turns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evaluating</a:t>
                </a:r>
                <a:r>
                  <a:rPr lang="it-IT" dirty="0"/>
                  <a:t> </a:t>
                </a:r>
                <a:r>
                  <a:rPr lang="it-IT" dirty="0" err="1"/>
                  <a:t>eigenvectors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6743F14E-F09D-B7B8-DAF1-EA5C9D6E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2" y="5657540"/>
                <a:ext cx="11178317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54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/>
              <a:t>DATA PREPROCESSING – </a:t>
            </a:r>
            <a:r>
              <a:rPr lang="it-IT" dirty="0" err="1"/>
              <a:t>principal</a:t>
            </a:r>
            <a:r>
              <a:rPr lang="it-IT" dirty="0"/>
              <a:t> component </a:t>
            </a:r>
            <a:r>
              <a:rPr lang="it-IT" dirty="0" err="1"/>
              <a:t>analysis</a:t>
            </a:r>
            <a:r>
              <a:rPr lang="it-IT" dirty="0"/>
              <a:t> (2/2)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079F7CB-49D5-2AB3-954C-2D867AF6B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67" y="1257069"/>
            <a:ext cx="6496343" cy="5389123"/>
          </a:xfrm>
          <a:prstGeom prst="rect">
            <a:avLst/>
          </a:prstGeom>
        </p:spPr>
      </p:pic>
      <p:sp>
        <p:nvSpPr>
          <p:cNvPr id="10" name="Rettangolo 8">
            <a:extLst>
              <a:ext uri="{FF2B5EF4-FFF2-40B4-BE49-F238E27FC236}">
                <a16:creationId xmlns:a16="http://schemas.microsoft.com/office/drawing/2014/main" id="{B7ECA8A0-427B-4F6F-B51A-12ABA7A58400}"/>
              </a:ext>
            </a:extLst>
          </p:cNvPr>
          <p:cNvSpPr/>
          <p:nvPr/>
        </p:nvSpPr>
        <p:spPr>
          <a:xfrm>
            <a:off x="2055195" y="2529800"/>
            <a:ext cx="773846" cy="359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F6EB63C-5759-F23D-1D00-B50A3688C413}"/>
                  </a:ext>
                </a:extLst>
              </p:cNvPr>
              <p:cNvSpPr txBox="1"/>
              <p:nvPr/>
            </p:nvSpPr>
            <p:spPr>
              <a:xfrm>
                <a:off x="432711" y="2520469"/>
                <a:ext cx="477399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For </a:t>
                </a:r>
                <a:r>
                  <a:rPr lang="it-IT" dirty="0" err="1"/>
                  <a:t>this</a:t>
                </a:r>
                <a:r>
                  <a:rPr lang="it-IT" dirty="0"/>
                  <a:t> task,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it-IT" dirty="0"/>
                  <a:t>, so PCA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not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needed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1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Still, </a:t>
                </a:r>
                <a:r>
                  <a:rPr lang="it-IT" dirty="0" err="1"/>
                  <a:t>we</a:t>
                </a:r>
                <a:r>
                  <a:rPr lang="it-IT" dirty="0"/>
                  <a:t> can exploit the technique to </a:t>
                </a:r>
                <a:r>
                  <a:rPr lang="it-IT" dirty="0" err="1"/>
                  <a:t>obtain</a:t>
                </a:r>
                <a:r>
                  <a:rPr lang="it-IT" dirty="0"/>
                  <a:t> a </a:t>
                </a:r>
                <a:r>
                  <a:rPr lang="it-IT" b="1" dirty="0">
                    <a:solidFill>
                      <a:srgbClr val="1CADE4"/>
                    </a:solidFill>
                  </a:rPr>
                  <a:t>2D dataset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visualization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Made by the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two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most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explaining</a:t>
                </a:r>
                <a:r>
                  <a:rPr lang="it-IT" b="1" dirty="0">
                    <a:solidFill>
                      <a:srgbClr val="1CADE4"/>
                    </a:solidFill>
                  </a:rPr>
                  <a:t> classes </a:t>
                </a:r>
                <a:r>
                  <a:rPr lang="it-IT" dirty="0"/>
                  <a:t>(</a:t>
                </a:r>
                <a:r>
                  <a:rPr lang="it-IT" dirty="0" err="1"/>
                  <a:t>together</a:t>
                </a:r>
                <a:r>
                  <a:rPr lang="it-IT" dirty="0"/>
                  <a:t>, </a:t>
                </a:r>
                <a:r>
                  <a:rPr lang="it-IT" dirty="0" err="1"/>
                  <a:t>explain</a:t>
                </a:r>
                <a:r>
                  <a:rPr lang="it-IT" dirty="0"/>
                  <a:t> 50% of the </a:t>
                </a:r>
                <a:r>
                  <a:rPr lang="it-IT" dirty="0" err="1"/>
                  <a:t>variance</a:t>
                </a:r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 err="1"/>
                  <a:t>two</a:t>
                </a:r>
                <a:r>
                  <a:rPr lang="it-IT" dirty="0"/>
                  <a:t> classes are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heavily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entangled</a:t>
                </a:r>
                <a:r>
                  <a:rPr lang="it-IT" dirty="0"/>
                  <a:t>: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sign</a:t>
                </a:r>
                <a:r>
                  <a:rPr lang="it-IT" dirty="0"/>
                  <a:t> of the </a:t>
                </a:r>
                <a:r>
                  <a:rPr lang="it-IT" b="1" dirty="0"/>
                  <a:t>non-</a:t>
                </a:r>
                <a:r>
                  <a:rPr lang="it-IT" b="1" dirty="0" err="1"/>
                  <a:t>triviality</a:t>
                </a:r>
                <a:r>
                  <a:rPr lang="it-IT" dirty="0"/>
                  <a:t> of the task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F6EB63C-5759-F23D-1D00-B50A3688C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2520469"/>
                <a:ext cx="4773999" cy="2862322"/>
              </a:xfrm>
              <a:prstGeom prst="rect">
                <a:avLst/>
              </a:prstGeom>
              <a:blipFill>
                <a:blip r:embed="rId3"/>
                <a:stretch>
                  <a:fillRect l="-894" t="-1064" r="-2171" b="-23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1406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{629B23A9-49AE-44B2-A977-43C31397882A}tf33552983_win32</Template>
  <TotalTime>4033</TotalTime>
  <Words>1392</Words>
  <Application>Microsoft Office PowerPoint</Application>
  <PresentationFormat>Widescreen</PresentationFormat>
  <Paragraphs>236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Franklin Gothic Demi</vt:lpstr>
      <vt:lpstr>Wingdings 2</vt:lpstr>
      <vt:lpstr>DividendVTI</vt:lpstr>
      <vt:lpstr>CREDIT CARD DEFAULTERS CLASSIFICATION</vt:lpstr>
      <vt:lpstr>DATASET EXPLORATION</vt:lpstr>
      <vt:lpstr>DATASET EXPLORATION – OVERVIEW </vt:lpstr>
      <vt:lpstr>DATASET EXPLORATION – variables distribution</vt:lpstr>
      <vt:lpstr>DATASET EXPLORATION – correlation analysis</vt:lpstr>
      <vt:lpstr>DATA PREPOCESSING</vt:lpstr>
      <vt:lpstr>DATA PREPROCESSING – OUTLIERS MANAGEMENT AND NORMALIZATION</vt:lpstr>
      <vt:lpstr>DATA PREPROCESSING – principal component analysis (1/2)</vt:lpstr>
      <vt:lpstr>DATA PREPROCESSING – principal component analysis (2/2)</vt:lpstr>
      <vt:lpstr>DATA PREPROCESSING – smote</vt:lpstr>
      <vt:lpstr>methodology</vt:lpstr>
      <vt:lpstr>Methodology – assessed metrics</vt:lpstr>
      <vt:lpstr>Methodology – k-fold cross validation</vt:lpstr>
      <vt:lpstr>Classification models</vt:lpstr>
      <vt:lpstr>Classification models – decision tree</vt:lpstr>
      <vt:lpstr>Classification models – random forest</vt:lpstr>
      <vt:lpstr>Classification models – support vector machine</vt:lpstr>
      <vt:lpstr>Classification models – logistic regression</vt:lpstr>
      <vt:lpstr>Results and conclusions</vt:lpstr>
      <vt:lpstr>Results and conclusions – training overwiew</vt:lpstr>
      <vt:lpstr>External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DEFAULTERS CLASSIFICATION</dc:title>
  <dc:creator>CAMPANA LUCA</dc:creator>
  <cp:lastModifiedBy>Luca Campana</cp:lastModifiedBy>
  <cp:revision>34</cp:revision>
  <dcterms:created xsi:type="dcterms:W3CDTF">2022-09-04T07:24:01Z</dcterms:created>
  <dcterms:modified xsi:type="dcterms:W3CDTF">2022-09-12T15:33:50Z</dcterms:modified>
</cp:coreProperties>
</file>