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1" r:id="rId6"/>
    <p:sldId id="287" r:id="rId7"/>
    <p:sldId id="259" r:id="rId8"/>
    <p:sldId id="309" r:id="rId9"/>
    <p:sldId id="311" r:id="rId10"/>
    <p:sldId id="312" r:id="rId11"/>
    <p:sldId id="315" r:id="rId12"/>
    <p:sldId id="313" r:id="rId13"/>
    <p:sldId id="316" r:id="rId14"/>
    <p:sldId id="317" r:id="rId15"/>
    <p:sldId id="318" r:id="rId16"/>
    <p:sldId id="321" r:id="rId17"/>
    <p:sldId id="323" r:id="rId18"/>
    <p:sldId id="324" r:id="rId19"/>
    <p:sldId id="325" r:id="rId20"/>
    <p:sldId id="344" r:id="rId21"/>
    <p:sldId id="308" r:id="rId22"/>
    <p:sldId id="328" r:id="rId23"/>
    <p:sldId id="334" r:id="rId24"/>
    <p:sldId id="335" r:id="rId25"/>
    <p:sldId id="336" r:id="rId26"/>
    <p:sldId id="332" r:id="rId27"/>
    <p:sldId id="342" r:id="rId28"/>
    <p:sldId id="343" r:id="rId29"/>
    <p:sldId id="303" r:id="rId3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 autoAdjust="0"/>
    <p:restoredTop sz="94766" autoAdjust="0"/>
  </p:normalViewPr>
  <p:slideViewPr>
    <p:cSldViewPr snapToGrid="0">
      <p:cViewPr varScale="1">
        <p:scale>
          <a:sx n="116" d="100"/>
          <a:sy n="116" d="100"/>
        </p:scale>
        <p:origin x="208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1A406E-A173-41BE-B80F-A0FF21F4AB8B}" type="datetime1">
              <a:rPr lang="it-IT" smtClean="0"/>
              <a:t>18/10/23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17:10:12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0,'99'2,"-9"0,-7 4,-15 0,2 1,24 4,-27-5,-3 0,-4-1,-3-3,-4-1,1 0,-6 0,-3-1,-3 1,2 0,5-1,1 1,-3 0,-5 1,0 0,4 0,6-1,5-1,-1-1,-2 1,-3 0,-1-1,-3-1,-2 0,-3 1,1-1,0 1,0-1,0 1,0 1,-4-1,-4 0,-7 1,-4 1,1 0,7 0,5 0,-3 0,-7-1,-9 0,-9-1,-2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17:14:38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1,'45'0,"-6"0,-21 1,-2 0,3-1,-2 0,7 1,-3-1,-2 1,-4 0,4-1,-3 1,8 1,-4-1,0-1,-1 0,-1 0,-2 0,1 0,0 0,-2 0,4 0,-5 0,4-1,-2 1,-2 2,5 0,-6 0,4 1,-3-2,3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17:11:51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0,'88'9,"-4"-1,-18-4,-5 0,-5 0,-8-2,-6 0,-3-2,0 2,3-1,0 1,-1 0,-3-1,1 0,4-1,4 1,5 0,3-1,1-1,1 0,-2 0,-4 2,-8-1,1-1,12 0,19-1,17 1,-1 1,-15 0,-19 0,-19 0,-8-1,-1-1,3 1,-1 1,-3 2,-4-1,-3 1,3-1,2-1,-2 1,-3-1,-2 1,-2-2,8 0,7-1,0 0,-3 1,-3 1,1 0,6 1,-1 0,-6 0,-9 0,-4-2,1 0,2 0,3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17:14:31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0,'45'0,"-8"1,-23 0,-3 0,10 2,-7-3,8 2,-8-2,-1 0,7 0,-5 0,3 0,-1 0,-7 0,14 0,-13 0,6 0,-1 0,-4 0,7 0,-5 0,0 0,4 0,-6 0,5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17:12:48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1,'89'0,"3"1,-19 2,-4 2,-14-2,-15 0,-7-1,-5 0,0-1,1 1,4-1,3 0,2 0,-1-1,-5 1,-1-1,5 1,8 2,5 2,-2 2,-7-2,-6-1,-6-2,-4-1,-2 0,-3-1,-1-1,2 1,4 0,8 0,8 1,6 1,1 0,-6 1,-4-1,1-1,4 2,2 0,-2 0,-6 1,-4 0,1-1,1 1,3 1,-3-1,-4 0,0 0,-3-2,-1 1,-4-2,-7 0,2 0,-2-1,1 1,5 1,-8-2,6 1,-2-1,-2 0,2 1,-3 2,0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17:14:22.3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12,'62'2,"-5"1,-18-1,-8-1,-9-1,-6-1,-3 1,5 0,0 0,0 1,0-1,-3-1,3 0,0 1,-3-1,0 0,-1-6,1 5,6-4,-6 6,1 0,-1 0,-3 0,7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B5C7-1C33-4971-A197-E3D3A8AAA20F}" type="datetime1">
              <a:rPr lang="it-IT" smtClean="0"/>
              <a:pPr/>
              <a:t>18/10/23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65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72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946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it-IT" noProof="0" smtClean="0"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487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it-IT" noProof="0" smtClean="0"/>
              <a:t>15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739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224DCA5-A7A8-4689-8651-5E03C020EB3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sz="4000" noProof="0">
              <a:solidFill>
                <a:schemeClr val="bg1"/>
              </a:solidFill>
            </a:endParaRP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sz="1800" noProof="0">
                <a:solidFill>
                  <a:schemeClr val="bg1"/>
                </a:solidFill>
              </a:rPr>
              <a:t>Inserisci il sottotitolo qui</a:t>
            </a:r>
          </a:p>
        </p:txBody>
      </p:sp>
      <p:sp>
        <p:nvSpPr>
          <p:cNvPr id="18" name="Segnaposto immagine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11/02/20XX</a:t>
            </a:r>
          </a:p>
        </p:txBody>
      </p:sp>
      <p:sp>
        <p:nvSpPr>
          <p:cNvPr id="15" name="Segnaposto numero diapositiva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‹N›</a:t>
            </a:fld>
            <a:endParaRPr lang="it-IT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2536"/>
            <a:ext cx="5094288" cy="53035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2536"/>
            <a:ext cx="5094288" cy="53035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7" name="Segnaposto contenuto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2536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2536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5" name="Segnaposto contenuto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2536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6" name="Segnaposto contenuto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piè di pagina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data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olo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51" name="Segnaposto immagine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3" name="Segnaposto immagine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4" name="Segnaposto immagine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9" name="Segnaposto contenuto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rtl="0"/>
            <a:endParaRPr lang="it-IT" noProof="0"/>
          </a:p>
        </p:txBody>
      </p:sp>
      <p:sp>
        <p:nvSpPr>
          <p:cNvPr id="34" name="Segnaposto piè di pagina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35" name="Segnaposto data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36" name="Segnaposto numero diapositiva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inserire il titolo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inserire il sottotitolo</a:t>
            </a:r>
          </a:p>
        </p:txBody>
      </p:sp>
      <p:sp>
        <p:nvSpPr>
          <p:cNvPr id="20" name="Segnaposto immagine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1" name="Segnaposto immagine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endParaRPr lang="it-IT" sz="4000" noProof="0"/>
          </a:p>
        </p:txBody>
      </p:sp>
      <p:sp>
        <p:nvSpPr>
          <p:cNvPr id="18" name="Segnaposto immagine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rtl="0"/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10" name="Segnaposto contenuto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rtl="0"/>
            <a:endParaRPr lang="it-IT" noProof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immagine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1" name="Segnaposto immagine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14" name="Segnaposto piè di pagina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21" name="Sottotitolo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endParaRPr lang="it-IT" noProof="0"/>
          </a:p>
        </p:txBody>
      </p:sp>
      <p:sp>
        <p:nvSpPr>
          <p:cNvPr id="30" name="Segnaposto immagine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it-IT" noProof="0"/>
              <a:t>FAI CLIC PER AGGIUNGERE IL TITOLO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9" name="Segnaposto piè di pagina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0" name="Segnaposto data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it-IT" noProof="0"/>
              <a:t>FAI CLIC PER AGGIUNGERE IL TITOLO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8" name="Segnaposto piè di pagina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25" name="Sottotitolo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sz="1800" noProof="0">
                <a:solidFill>
                  <a:schemeClr val="bg1"/>
                </a:solidFill>
              </a:rPr>
              <a:t>Inserisci il sottotitolo qui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AF5EEA-9558-4337-9ACE-82229DCBB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16" y="2344738"/>
            <a:ext cx="2282825" cy="2282825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8" name="Segnaposto immagine 2">
            <a:extLst>
              <a:ext uri="{FF2B5EF4-FFF2-40B4-BE49-F238E27FC236}">
                <a16:creationId xmlns:a16="http://schemas.microsoft.com/office/drawing/2014/main" id="{DAE68569-200F-4496-8516-177EB8F815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9248" y="2344738"/>
            <a:ext cx="2282825" cy="2282825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9" name="Segnaposto immagine 2">
            <a:extLst>
              <a:ext uri="{FF2B5EF4-FFF2-40B4-BE49-F238E27FC236}">
                <a16:creationId xmlns:a16="http://schemas.microsoft.com/office/drawing/2014/main" id="{6CE6DA7D-66DF-44A0-9B20-F191788770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6280" y="2344738"/>
            <a:ext cx="2282825" cy="2282825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F9B03A63-B294-4424-AB84-E53F617D24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844" y="2344738"/>
            <a:ext cx="2282825" cy="2282825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Titolo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data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968F17-3D00-4A59-95C4-695DAA366D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241" y="4754639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B666FBB-EC09-4613-BF04-1F95A1E9FF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2241" y="5019383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FA367274-8BFD-4628-AACC-D5FCC8895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073" y="4754639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0F53FD74-D51F-4D15-97FE-05D5849AD3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6073" y="5019383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2C996FF5-8A4C-47AF-9B6E-D9A2D19DD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6280" y="4754639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9" name="Segnaposto testo 6">
            <a:extLst>
              <a:ext uri="{FF2B5EF4-FFF2-40B4-BE49-F238E27FC236}">
                <a16:creationId xmlns:a16="http://schemas.microsoft.com/office/drawing/2014/main" id="{B16CF8D2-C0B4-4B68-BEB6-7230A80EC5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56280" y="5019383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0" name="Segnaposto testo 4">
            <a:extLst>
              <a:ext uri="{FF2B5EF4-FFF2-40B4-BE49-F238E27FC236}">
                <a16:creationId xmlns:a16="http://schemas.microsoft.com/office/drawing/2014/main" id="{B1B2FC69-D08F-4E9E-AFEA-4E3B5DB6E9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2844" y="4754639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1" name="Segnaposto testo 6">
            <a:extLst>
              <a:ext uri="{FF2B5EF4-FFF2-40B4-BE49-F238E27FC236}">
                <a16:creationId xmlns:a16="http://schemas.microsoft.com/office/drawing/2014/main" id="{890B62CE-EE02-4DC8-BCE6-C3A43801CA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2844" y="5019383"/>
            <a:ext cx="228600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70113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1" name="Segnaposto data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26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customXml" Target="../ink/ink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908651"/>
            <a:ext cx="3788229" cy="3640345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i="1" u="none" strike="noStrike" dirty="0">
                <a:effectLst/>
              </a:rPr>
              <a:t>Tabagismo in Italia e influenza dei dispositivi senza combustione</a:t>
            </a:r>
            <a:endParaRPr lang="it-IT" sz="3600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7" y="4693186"/>
            <a:ext cx="1708135" cy="125616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it-IT" dirty="0"/>
              <a:t>Candidato</a:t>
            </a:r>
            <a:br>
              <a:rPr lang="it-IT" dirty="0"/>
            </a:br>
            <a:r>
              <a:rPr lang="it-IT" dirty="0"/>
              <a:t>Luca Cefaloni</a:t>
            </a:r>
          </a:p>
          <a:p>
            <a:r>
              <a:rPr lang="it-IT" dirty="0"/>
              <a:t>Relatore    Antonello </a:t>
            </a:r>
            <a:r>
              <a:rPr lang="it-IT" dirty="0" err="1"/>
              <a:t>Maruotti</a:t>
            </a:r>
            <a:r>
              <a:rPr lang="it-IT" dirty="0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EA0386-3B25-3617-5733-A9743D78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92" y="5004174"/>
            <a:ext cx="2291336" cy="7870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8478A76-2094-2916-FA86-4F796C8A14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38"/>
          <a:stretch/>
        </p:blipFill>
        <p:spPr>
          <a:xfrm>
            <a:off x="6579909" y="5294"/>
            <a:ext cx="5612091" cy="68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0D05D-BF87-2EB8-6D66-6324556E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Marche di tabacco più fumate dagli individui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121C0B8-6A2C-D953-A3A4-D73FD908CF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9913" y="2161081"/>
            <a:ext cx="5524500" cy="39751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55EF31-F083-C249-8C1F-3B241B17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740E51-FA97-0DB2-9EDC-1C06F3AD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A629CC-D236-02C5-1AC9-A82FF841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1" y="2161081"/>
            <a:ext cx="5524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9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74365-3B21-C111-D959-D7A5E0FD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non fumatori</a:t>
            </a:r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8B00859A-CA43-E544-3A3F-E512EAD075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9864" t="8847" r="19864"/>
          <a:stretch/>
        </p:blipFill>
        <p:spPr>
          <a:xfrm>
            <a:off x="0" y="606750"/>
            <a:ext cx="4876800" cy="6251249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1DFB8-FD93-6497-E50E-5A4731E6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Gruppo di individui che utilizzano dispositivi senza combustione: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186 individui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23 anni di mediana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132 genere femminile e 54 maschile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maggior parte degli intervistati sono ex fumatori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Più della metà degli intervistati gli da fastidio l’odore di fumo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dipendenze più diffuse sono relative all’alcool e alla droga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29B44-556D-51B5-1022-F319B27E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60A76-4594-164C-2755-3B589FC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0AF5A0-43BB-4336-8627-9123B9144D80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7513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4A26A-8470-2231-4AF2-E3D37744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Statistiche incrociate tra i vari dati acquisiti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32AAB7D-EAA9-10FE-58C1-2A485A43F6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4446"/>
          <a:stretch/>
        </p:blipFill>
        <p:spPr>
          <a:xfrm>
            <a:off x="695325" y="2170631"/>
            <a:ext cx="5524500" cy="379837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F615BF8-0F63-2F4C-831B-7FAF58C7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DF3DE0-7743-32FA-49EA-2E5151D2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751029E-9918-8C65-FFF7-FCB02D0D4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"/>
          <a:stretch/>
        </p:blipFill>
        <p:spPr>
          <a:xfrm>
            <a:off x="6219825" y="2170631"/>
            <a:ext cx="5524500" cy="37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E2034-1A02-A04E-F3BA-51591B42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7074938" cy="666485"/>
          </a:xfrm>
        </p:spPr>
        <p:txBody>
          <a:bodyPr/>
          <a:lstStyle/>
          <a:p>
            <a:r>
              <a:rPr lang="it-IT" dirty="0"/>
              <a:t>Imputazione multipla mice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FDA1B5-4562-89A9-847E-EC47E8BF4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38243"/>
            <a:ext cx="4857857" cy="4447999"/>
          </a:xfrm>
        </p:spPr>
        <p:txBody>
          <a:bodyPr/>
          <a:lstStyle/>
          <a:p>
            <a:pPr algn="l"/>
            <a:r>
              <a:rPr lang="it-IT" b="0" i="0" dirty="0">
                <a:effectLst/>
              </a:rPr>
              <a:t>La "multiple </a:t>
            </a:r>
            <a:r>
              <a:rPr lang="it-IT" b="0" i="0" dirty="0" err="1">
                <a:effectLst/>
              </a:rPr>
              <a:t>imputation</a:t>
            </a:r>
            <a:r>
              <a:rPr lang="it-IT" b="0" i="0" dirty="0">
                <a:effectLst/>
              </a:rPr>
              <a:t>" è una tecnica statistica avanzata per gestire dati mancanti.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MICE (Multivariate </a:t>
            </a:r>
            <a:r>
              <a:rPr lang="it-IT" b="1" i="0" dirty="0" err="1">
                <a:effectLst/>
              </a:rPr>
              <a:t>Imputation</a:t>
            </a:r>
            <a:r>
              <a:rPr lang="it-IT" b="1" i="0" dirty="0">
                <a:effectLst/>
              </a:rPr>
              <a:t> by </a:t>
            </a:r>
            <a:r>
              <a:rPr lang="it-IT" b="1" i="0" dirty="0" err="1">
                <a:effectLst/>
              </a:rPr>
              <a:t>Chained</a:t>
            </a:r>
            <a:r>
              <a:rPr lang="it-IT" b="1" i="0" dirty="0">
                <a:effectLst/>
              </a:rPr>
              <a:t> </a:t>
            </a:r>
            <a:r>
              <a:rPr lang="it-IT" b="1" i="0" dirty="0" err="1">
                <a:effectLst/>
              </a:rPr>
              <a:t>Equations</a:t>
            </a:r>
            <a:r>
              <a:rPr lang="it-IT" b="1" i="0" dirty="0">
                <a:effectLst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Filosofia modulare per semplificare il processo di imputazione multipla.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Principi chiave:</a:t>
            </a:r>
            <a:endParaRPr lang="it-IT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Considerazione del processo che ha causato dati mancanti.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Preservazione delle relazioni nei dati e dell'incertezza sulle relazioni.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b="0" i="0" dirty="0">
              <a:effectLst/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E9E7A2-5595-B131-C874-CE95DA69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88" y="1885963"/>
            <a:ext cx="5635904" cy="29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9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E2034-1A02-A04E-F3BA-51591B42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9237024" cy="666485"/>
          </a:xfrm>
        </p:spPr>
        <p:txBody>
          <a:bodyPr/>
          <a:lstStyle/>
          <a:p>
            <a:r>
              <a:rPr lang="it-IT" dirty="0"/>
              <a:t>Imputazione multipla mice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FDA1B5-4562-89A9-847E-EC47E8BF4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38243"/>
            <a:ext cx="4857857" cy="4447999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endParaRPr lang="it-IT" b="1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it-IT" b="1" i="0" dirty="0">
                <a:effectLst/>
              </a:rPr>
              <a:t>  Imputazione dei Dati Mancanti:</a:t>
            </a:r>
            <a:endParaRPr lang="it-IT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</a:rPr>
              <a:t>Creazione di diverse versioni imputate dei dati.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</a:rPr>
              <a:t>Utilizzo di distribuzioni modellate per valori plausibili. 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E9E7A2-5595-B131-C874-CE95DA69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88" y="1885963"/>
            <a:ext cx="5635904" cy="298800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D7A09493-DDEF-32E5-3861-35373946C873}"/>
                  </a:ext>
                </a:extLst>
              </p14:cNvPr>
              <p14:cNvContentPartPr/>
              <p14:nvPr/>
            </p14:nvContentPartPr>
            <p14:xfrm>
              <a:off x="7887240" y="2308233"/>
              <a:ext cx="827280" cy="241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D7A09493-DDEF-32E5-3861-35373946C8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3240" y="2200233"/>
                <a:ext cx="9349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22674C1-59F7-DF72-27D6-AF386D83BB13}"/>
                  </a:ext>
                </a:extLst>
              </p14:cNvPr>
              <p14:cNvContentPartPr/>
              <p14:nvPr/>
            </p14:nvContentPartPr>
            <p14:xfrm>
              <a:off x="8193600" y="4560033"/>
              <a:ext cx="214560" cy="79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22674C1-59F7-DF72-27D6-AF386D83BB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9960" y="4452393"/>
                <a:ext cx="32220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78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E2034-1A02-A04E-F3BA-51591B42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8544815" cy="675031"/>
          </a:xfrm>
        </p:spPr>
        <p:txBody>
          <a:bodyPr/>
          <a:lstStyle/>
          <a:p>
            <a:r>
              <a:rPr lang="it-IT" dirty="0"/>
              <a:t>Imputazione multipla mice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FDA1B5-4562-89A9-847E-EC47E8BF4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632247"/>
            <a:ext cx="4857857" cy="4353995"/>
          </a:xfrm>
        </p:spPr>
        <p:txBody>
          <a:bodyPr/>
          <a:lstStyle/>
          <a:p>
            <a:pPr marL="342900" indent="-342900" algn="l">
              <a:buFont typeface="+mj-lt"/>
              <a:buAutoNum type="arabicPeriod" startAt="2"/>
            </a:pPr>
            <a:endParaRPr lang="it-IT" b="1" i="0" dirty="0">
              <a:effectLst/>
            </a:endParaRPr>
          </a:p>
          <a:p>
            <a:pPr marL="342900" indent="-342900" algn="l">
              <a:buFont typeface="+mj-lt"/>
              <a:buAutoNum type="arabicPeriod" startAt="2"/>
            </a:pPr>
            <a:r>
              <a:rPr lang="it-IT" b="1" i="0" dirty="0">
                <a:effectLst/>
              </a:rPr>
              <a:t>Analisi dei Dati Imputati:</a:t>
            </a:r>
            <a:endParaRPr lang="it-IT" b="0" i="0" dirty="0">
              <a:effectLst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it-IT" b="0" i="0" dirty="0">
                <a:effectLst/>
              </a:rPr>
              <a:t>Stima della quantità di interesse su ciascun set di dati imputati.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it-IT" b="0" i="0" dirty="0">
                <a:effectLst/>
              </a:rPr>
              <a:t>Utilizzo di modelli applicati ai dati completi.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E9E7A2-5595-B131-C874-CE95DA69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88" y="1885963"/>
            <a:ext cx="5635904" cy="2988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4D111922-0E01-2AAC-68A2-A4933B2B8B1D}"/>
                  </a:ext>
                </a:extLst>
              </p14:cNvPr>
              <p14:cNvContentPartPr/>
              <p14:nvPr/>
            </p14:nvContentPartPr>
            <p14:xfrm>
              <a:off x="9374760" y="2306433"/>
              <a:ext cx="857160" cy="1620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4D111922-0E01-2AAC-68A2-A4933B2B8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0760" y="2198433"/>
                <a:ext cx="964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DDA0F4D8-0518-8A34-25F0-1D7C98835F4E}"/>
                  </a:ext>
                </a:extLst>
              </p14:cNvPr>
              <p14:cNvContentPartPr/>
              <p14:nvPr/>
            </p14:nvContentPartPr>
            <p14:xfrm>
              <a:off x="9800640" y="4556073"/>
              <a:ext cx="160560" cy="32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DDA0F4D8-0518-8A34-25F0-1D7C98835F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6640" y="4448073"/>
                <a:ext cx="26820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3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E2034-1A02-A04E-F3BA-51591B42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9"/>
            <a:ext cx="8279895" cy="700668"/>
          </a:xfrm>
        </p:spPr>
        <p:txBody>
          <a:bodyPr/>
          <a:lstStyle/>
          <a:p>
            <a:r>
              <a:rPr lang="it-IT" dirty="0"/>
              <a:t>Imputazione multipla mice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FDA1B5-4562-89A9-847E-EC47E8BF4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72427"/>
            <a:ext cx="4857857" cy="441381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endParaRPr lang="it-IT" b="1" i="0" dirty="0">
              <a:solidFill>
                <a:srgbClr val="D1D5DB"/>
              </a:solidFill>
              <a:effectLst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it-IT" b="1" i="0" dirty="0">
                <a:effectLst/>
              </a:rPr>
              <a:t>Combinazione dei Risultati:</a:t>
            </a:r>
            <a:endParaRPr lang="it-IT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</a:rPr>
              <a:t>Aggregazione delle stime ottenute da diversi set di dati imputati.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</a:rPr>
              <a:t>Calcolo della media e stima della varianza.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E9E7A2-5595-B131-C874-CE95DA69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88" y="1885963"/>
            <a:ext cx="5635904" cy="2988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653DCA7E-08D1-F5A2-C6E2-4BF8CD07450D}"/>
                  </a:ext>
                </a:extLst>
              </p14:cNvPr>
              <p14:cNvContentPartPr/>
              <p14:nvPr/>
            </p14:nvContentPartPr>
            <p14:xfrm>
              <a:off x="10783800" y="2318313"/>
              <a:ext cx="753120" cy="457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653DCA7E-08D1-F5A2-C6E2-4BF8CD074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9800" y="2210673"/>
                <a:ext cx="8607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E7F5F19-77E9-5ABA-03E5-FA25B8E3D51B}"/>
                  </a:ext>
                </a:extLst>
              </p14:cNvPr>
              <p14:cNvContentPartPr/>
              <p14:nvPr/>
            </p14:nvContentPartPr>
            <p14:xfrm>
              <a:off x="11243160" y="4575513"/>
              <a:ext cx="193320" cy="72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E7F5F19-77E9-5ABA-03E5-FA25B8E3D5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89520" y="4467873"/>
                <a:ext cx="30096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20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36768-71D2-EDD0-88B1-A27BD662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55" y="926533"/>
            <a:ext cx="10118889" cy="810192"/>
          </a:xfrm>
        </p:spPr>
        <p:txBody>
          <a:bodyPr/>
          <a:lstStyle/>
          <a:p>
            <a:r>
              <a:rPr lang="it-IT" dirty="0"/>
              <a:t>MCA </a:t>
            </a:r>
            <a:r>
              <a:rPr lang="it-IT" sz="4000" dirty="0">
                <a:effectLst/>
              </a:rPr>
              <a:t>Multiple </a:t>
            </a:r>
            <a:r>
              <a:rPr lang="it-IT" sz="4000" dirty="0" err="1">
                <a:effectLst/>
              </a:rPr>
              <a:t>Correspondence</a:t>
            </a:r>
            <a:r>
              <a:rPr lang="it-IT" sz="4000" dirty="0">
                <a:effectLst/>
              </a:rPr>
              <a:t> Analysis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E41599-7943-8D4C-8FF1-464D3CCAF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Cosa è e che approcci applica per l’analisi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865ACA-CA5E-9D31-45E1-3D0A47A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latin typeface="Söhne"/>
              </a:rPr>
              <a:t>È </a:t>
            </a:r>
            <a:r>
              <a:rPr lang="it-IT" b="0" i="0" dirty="0">
                <a:effectLst/>
                <a:latin typeface="Söhne"/>
              </a:rPr>
              <a:t> una tecnica avanzata per l'analisi di dati categorici o nominali.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Söhne"/>
              </a:rPr>
              <a:t>Appartenente alle analisi delle corrispondenze, mira a esplorare e rappresentare le relazioni tra variabili categoriche.</a:t>
            </a:r>
            <a:endParaRPr lang="it-IT" dirty="0"/>
          </a:p>
          <a:p>
            <a:pPr algn="l">
              <a:buFont typeface="+mj-lt"/>
              <a:buAutoNum type="arabicPeriod"/>
            </a:pPr>
            <a:r>
              <a:rPr lang="it-IT" b="1" i="0" dirty="0">
                <a:effectLst/>
                <a:latin typeface="Söhne"/>
              </a:rPr>
              <a:t>Correlazione Canonica:</a:t>
            </a:r>
            <a:endParaRPr lang="it-IT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Misura di associazione tra variabili categoriche.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Scelta della misura in base al tipo di dati.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effectLst/>
                <a:latin typeface="Söhne"/>
              </a:rPr>
              <a:t>Approccio Geometrico:</a:t>
            </a:r>
            <a:endParaRPr lang="it-IT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Utilizzo di SVD per mappare la tabella di contingenza.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 err="1">
                <a:effectLst/>
                <a:latin typeface="Söhne"/>
              </a:rPr>
              <a:t>Biplot</a:t>
            </a:r>
            <a:r>
              <a:rPr lang="it-IT" b="0" i="0" dirty="0">
                <a:effectLst/>
                <a:latin typeface="Söhne"/>
              </a:rPr>
              <a:t> per visualizzare congiuntamente righe e colonne dei dati.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9C63E01-5D70-C2A3-DB62-A6F1BBFC51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Fasi dell’analisi e Applicazioni Pratiche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F36B15-5B8D-C418-D4BD-7A9B12B37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it-IT" b="1" i="0" dirty="0">
                <a:effectLst/>
                <a:latin typeface="Söhne"/>
              </a:rPr>
              <a:t>Costruzione della Tabella Individui × Variabili:</a:t>
            </a:r>
            <a:endParaRPr lang="it-IT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Analisi e codifica preliminare dei dati.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Scelta di individui e variabili attive.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effectLst/>
                <a:latin typeface="Söhne"/>
              </a:rPr>
              <a:t>Interpretazione degli Assi:</a:t>
            </a:r>
            <a:endParaRPr lang="it-IT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Determinazione di autovalori, coordinate principali, e contribuzioni delle categorie.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Decisione sul numero di assi da interpretare.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effectLst/>
                <a:latin typeface="Söhne"/>
              </a:rPr>
              <a:t>Esplorazione del Gruppo di Individui:</a:t>
            </a:r>
            <a:endParaRPr lang="it-IT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Classificazione euclidea degli individui e interpretazione.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öhne"/>
              </a:rPr>
              <a:t>Ricerca Scientifica:</a:t>
            </a:r>
            <a:endParaRPr lang="it-IT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Söhne"/>
              </a:rPr>
              <a:t>Analisi di questionari e dati con variabili categoriche.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Söhne"/>
              </a:rPr>
              <a:t>Utilizzo nelle scienze sociali per comprendere le relazioni e le posizioni degli individui.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7C6CF0E-7BC6-ABB5-7A3F-ED833954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5AEE02D-AEEE-9CEB-F7EC-CB44D8F2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0AF5A0-43BB-4336-8627-9123B9144D80}" type="slidenum">
              <a:rPr lang="it-IT" noProof="0" smtClean="0"/>
              <a:t>17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270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0B8F-59D1-1A1A-52CD-F744A41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Mca</a:t>
            </a:r>
            <a:r>
              <a:rPr lang="it-IT" dirty="0"/>
              <a:t> applicata all’intero dataset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A67C94-302C-FE0C-328D-51EC7F7050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4723" y="1447229"/>
            <a:ext cx="9836411" cy="491820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40C6B8-E892-419A-9C07-216B7E3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685604-A0C5-EA62-B8CA-728F13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18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116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0B8F-59D1-1A1A-52CD-F744A41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Mca</a:t>
            </a:r>
            <a:r>
              <a:rPr lang="it-IT" dirty="0"/>
              <a:t> Sigarette senza combustione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A67C94-302C-FE0C-328D-51EC7F7050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1254723" y="1447229"/>
            <a:ext cx="9836411" cy="491820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40C6B8-E892-419A-9C07-216B7E3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685604-A0C5-EA62-B8CA-728F13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19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9422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rtlCol="0"/>
          <a:lstStyle/>
          <a:p>
            <a:pPr rtl="0"/>
            <a:r>
              <a:rPr lang="it-IT" dirty="0"/>
              <a:t>Argomenti	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Tabagismo in Italia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Problematiche relative al fumo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Acquisizione dati tramite Google moduli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Analisi generale dei dati acquisiti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Imputazione dei dati mancanti tramite libreria mice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Analisi a corrispondenze multiple (MCA)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56BD8D6A-37EC-56DD-F95F-E52840F74D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444" b="14444"/>
          <a:stretch/>
        </p:blipFill>
        <p:spPr>
          <a:xfrm rot="5400000">
            <a:off x="-990600" y="990600"/>
            <a:ext cx="6858000" cy="4876800"/>
          </a:xfrm>
        </p:spPr>
      </p:pic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0B8F-59D1-1A1A-52CD-F744A41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Mca</a:t>
            </a:r>
            <a:r>
              <a:rPr lang="it-IT" dirty="0"/>
              <a:t> Sigarette senza combustione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A67C94-302C-FE0C-328D-51EC7F7050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0" y="1985772"/>
            <a:ext cx="5772910" cy="288645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40C6B8-E892-419A-9C07-216B7E3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685604-A0C5-EA62-B8CA-728F13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5E0A35-7D96-111E-2707-E828AE6D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4785" y="1989242"/>
            <a:ext cx="5772912" cy="28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0B8F-59D1-1A1A-52CD-F744A41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Mca</a:t>
            </a:r>
            <a:r>
              <a:rPr lang="it-IT" dirty="0"/>
              <a:t> sigarette tradizionali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A67C94-302C-FE0C-328D-51EC7F7050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1254723" y="1447229"/>
            <a:ext cx="9836411" cy="491820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40C6B8-E892-419A-9C07-216B7E3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685604-A0C5-EA62-B8CA-728F13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004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0B8F-59D1-1A1A-52CD-F744A41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Mca</a:t>
            </a:r>
            <a:r>
              <a:rPr lang="it-IT" dirty="0"/>
              <a:t> sigarette tradizionali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A67C94-302C-FE0C-328D-51EC7F7050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1254723" y="1447229"/>
            <a:ext cx="9836411" cy="491820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40C6B8-E892-419A-9C07-216B7E3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685604-A0C5-EA62-B8CA-728F13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22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2631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0B8F-59D1-1A1A-52CD-F744A41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Mca</a:t>
            </a:r>
            <a:r>
              <a:rPr lang="it-IT" dirty="0"/>
              <a:t> non fumatori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A67C94-302C-FE0C-328D-51EC7F7050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1254723" y="1447229"/>
            <a:ext cx="9836411" cy="491820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40C6B8-E892-419A-9C07-216B7E3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685604-A0C5-EA62-B8CA-728F13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23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3182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0B8F-59D1-1A1A-52CD-F744A41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Mca</a:t>
            </a:r>
            <a:r>
              <a:rPr lang="it-IT" dirty="0"/>
              <a:t> non fumatori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A67C94-302C-FE0C-328D-51EC7F7050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1254723" y="1447229"/>
            <a:ext cx="9836411" cy="491820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40C6B8-E892-419A-9C07-216B7E3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685604-A0C5-EA62-B8CA-728F13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24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144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8872C-8026-D99E-5E16-666F062A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Riepilogo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73B41-A749-157A-AA24-A7236AB2DD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Sigarette senza combustione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C8B0D9-305F-AEC2-7B59-7975AABD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È la scelta più gettonata per chi fuma</a:t>
            </a:r>
          </a:p>
          <a:p>
            <a:pPr algn="just"/>
            <a:r>
              <a:rPr lang="it-IT" dirty="0" err="1"/>
              <a:t>Iqos</a:t>
            </a:r>
            <a:r>
              <a:rPr lang="it-IT" dirty="0"/>
              <a:t> è il dispositivo più utilizzato </a:t>
            </a:r>
          </a:p>
          <a:p>
            <a:pPr algn="just"/>
            <a:r>
              <a:rPr lang="it-IT" dirty="0"/>
              <a:t>Chi fa parte di questo gruppo è più propenso a fumare più sigarette al giorno </a:t>
            </a:r>
          </a:p>
          <a:p>
            <a:pPr algn="just"/>
            <a:r>
              <a:rPr lang="it-IT" dirty="0"/>
              <a:t>La maggior parte degli individui affermano che hanno avuto miglioramenti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27B794-8C58-ABC8-ED07-92CFA1EA00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Sigarette tradizionali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099C3C-649E-A967-D955-513A2BF2D4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just"/>
            <a:r>
              <a:rPr lang="it-IT" dirty="0"/>
              <a:t>Gli individui prediligono il tabacco sfuso </a:t>
            </a:r>
          </a:p>
          <a:p>
            <a:pPr algn="just"/>
            <a:r>
              <a:rPr lang="it-IT" dirty="0"/>
              <a:t>Le marche più utilizzate sono Camel e Marlboro </a:t>
            </a:r>
          </a:p>
          <a:p>
            <a:pPr algn="just"/>
            <a:r>
              <a:rPr lang="it-IT" dirty="0"/>
              <a:t>L’età più frequente è nel range tra i 20 e i 25 anni  </a:t>
            </a:r>
          </a:p>
          <a:p>
            <a:pPr algn="just"/>
            <a:r>
              <a:rPr lang="it-IT" dirty="0"/>
              <a:t>Si può ipotizzare una relazione tra l’età dell’individuo e le sigarette consumate al giorno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4ECF30-5AAB-6DCD-D020-FEA3293F3B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Non fumatori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AF1F743-C4E0-E48A-92FC-0F8A2ADD3D4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it-IT" dirty="0"/>
              <a:t>La maggior parte delle persone che non fumano, hanno fumato in passato</a:t>
            </a:r>
          </a:p>
          <a:p>
            <a:r>
              <a:rPr lang="it-IT" dirty="0"/>
              <a:t>L’odore di fumo da fastidio indifferentemente se si fuma o no </a:t>
            </a:r>
          </a:p>
          <a:p>
            <a:r>
              <a:rPr lang="it-IT" dirty="0"/>
              <a:t>È più probabile che si provi a fumare se si hanno genitori fumatori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DB4454F-2689-6C22-B0C3-600CC5F7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069C8EA-560D-2011-48A2-820A316E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0AF5A0-43BB-4336-8627-9123B9144D80}" type="slidenum">
              <a:rPr lang="it-IT" noProof="0" smtClean="0"/>
              <a:t>25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35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3429000"/>
            <a:ext cx="10782299" cy="1100621"/>
          </a:xfrm>
        </p:spPr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33B907-C059-432D-9E6C-B6A08FA77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5533242"/>
            <a:ext cx="9972675" cy="543505"/>
          </a:xfrm>
        </p:spPr>
        <p:txBody>
          <a:bodyPr rtlCol="0"/>
          <a:lstStyle/>
          <a:p>
            <a:pPr rtl="0"/>
            <a:r>
              <a:rPr lang="it-IT" dirty="0"/>
              <a:t>Luca Cefaloni| Corso L-31| Sito web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1888C-69E3-41DE-8265-95D76F4F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CCF82-DD52-4DF2-A97B-A6A198D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it-IT" smtClean="0"/>
              <a:pPr rtl="0"/>
              <a:t>26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188388-CA10-3D9C-A120-EE92A826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853" y="5289723"/>
            <a:ext cx="2291336" cy="7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</p:spPr>
        <p:txBody>
          <a:bodyPr rtlCol="0"/>
          <a:lstStyle/>
          <a:p>
            <a:pPr rtl="0"/>
            <a:r>
              <a:rPr lang="it-IT"/>
              <a:t>Introduzione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>
                <a:effectLst/>
              </a:rPr>
              <a:t>Il tabagismo, è una consuetudine di consumo di fumo di tabacco che si manifesta come una necessità ineluttabile e quotidiana. </a:t>
            </a:r>
            <a:r>
              <a:rPr lang="it-IT" dirty="0"/>
              <a:t>Nell’anno 2022 è stato evidenziato un incremento di fumatori nella popolazione italiana, pari al 24,2%. Dove tra il 2019 e il 2022 si è registrato un aumento dell’utilizzo dei dispositivi senza combustione. La domanda sorge spontanea, quanto e che tipo di impatto hanno avuto questi dispostivi sui fumatori Italiani?</a:t>
            </a: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4643E7D7-B55D-4673-951C-3F23015C58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00099" y="3048000"/>
            <a:ext cx="5133990" cy="2737531"/>
          </a:xfrm>
        </p:spPr>
      </p:pic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81A87375-F390-4DEE-8F4B-B60B12B0F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6209621" y="3048000"/>
            <a:ext cx="5182278" cy="2737531"/>
          </a:xfr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it-IT" b="1" i="1" dirty="0"/>
              <a:t>Tabagismo in Italia e influenza dei dispositivi senza combustione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7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1397717"/>
          </a:xfrm>
        </p:spPr>
        <p:txBody>
          <a:bodyPr rtlCol="0"/>
          <a:lstStyle/>
          <a:p>
            <a:pPr rtl="0"/>
            <a:r>
              <a:rPr lang="it-IT" dirty="0"/>
              <a:t>Problematiche relative al fumo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43" y="2170323"/>
            <a:ext cx="4857857" cy="3966072"/>
          </a:xfrm>
        </p:spPr>
        <p:txBody>
          <a:bodyPr rtlCol="0"/>
          <a:lstStyle/>
          <a:p>
            <a:pPr algn="just"/>
            <a:r>
              <a:rPr lang="it-IT" dirty="0"/>
              <a:t>L</a:t>
            </a:r>
            <a:r>
              <a:rPr lang="it-IT" sz="1800" dirty="0">
                <a:effectLst/>
              </a:rPr>
              <a:t>e conseguenze cancerogene del fumo di tabacco possono essere principalmente attribuite al catrame, ricco di composti chimici notoriamente cancerogeni. Il consumo di tabacco emerge come uno dei fattori determinanti di decesso, è il responsabile di molte malattie come: il cancro del polmone, le leucemie, l'insufficienza cardiaca polmonare, la broncopneumopatia cronica ostruttiva (BPCO), l'ictus.</a:t>
            </a:r>
            <a:endParaRPr lang="it-IT" dirty="0"/>
          </a:p>
          <a:p>
            <a:r>
              <a:rPr lang="it-IT" sz="1800" dirty="0">
                <a:effectLst/>
              </a:rPr>
              <a:t> </a:t>
            </a:r>
            <a:endParaRPr lang="it-IT" dirty="0"/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34E28E54-A1E8-036A-6B83-A53A5D9FFD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832" b="98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43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251801-FE35-B715-B19E-7C5A56AD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ACQUISIZIONE DATI TRAMITE GOOGLE MODULI</a:t>
            </a:r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312958D-4801-6DD1-6F10-A4F650D8A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3" b="253"/>
          <a:stretch>
            <a:fillRect/>
          </a:stretch>
        </p:blipFill>
        <p:spPr/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F99576-FF7D-C34F-C300-C3B27156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I dati utilizzati in questa analisi è frutto di un lavoro condotto che si può catalogare come segue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Questionario creato internamente.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Uso di Google Moduli.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Distribuzione questionario: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/>
              <a:t>Link nelle principali università italiane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/>
              <a:t>Volantini con QR code</a:t>
            </a:r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/>
              <a:t>Passaparola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4EA847-132A-4767-3360-31332837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79347-D6D8-5219-A315-C3EB5B24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0AF5A0-43BB-4336-8627-9123B9144D80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95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A3E15-09D2-1D7B-948B-BB2DEF92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9"/>
            <a:ext cx="5227171" cy="732190"/>
          </a:xfrm>
        </p:spPr>
        <p:txBody>
          <a:bodyPr/>
          <a:lstStyle/>
          <a:p>
            <a:r>
              <a:rPr lang="it-IT" dirty="0"/>
              <a:t>Analisi Generale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1B1E45-F72E-74A0-E464-F20F0513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603949"/>
            <a:ext cx="4857857" cy="4187251"/>
          </a:xfrm>
        </p:spPr>
        <p:txBody>
          <a:bodyPr/>
          <a:lstStyle/>
          <a:p>
            <a:r>
              <a:rPr lang="it-IT" b="1" dirty="0">
                <a:latin typeface="TimesNewRomanPSMT"/>
              </a:rPr>
              <a:t>D</a:t>
            </a:r>
            <a:r>
              <a:rPr lang="it-IT" sz="1800" b="1" dirty="0">
                <a:effectLst/>
                <a:latin typeface="TimesNewRomanPSMT"/>
              </a:rPr>
              <a:t>ati raccolti e statistiche descrittive chiave: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NewRomanPSMT"/>
              </a:rPr>
              <a:t>Individui 402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NewRomanPSMT"/>
              </a:rPr>
              <a:t>267 di genere femminile e 130 maschile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NewRomanPSMT"/>
              </a:rPr>
              <a:t>291 individui sono studenti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NewRomanPSMT"/>
              </a:rPr>
              <a:t>Mediana età pari a 22 anni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NewRomanPSMT"/>
              </a:rPr>
              <a:t>53 % degli individui fumatori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NewRomanPSMT"/>
              </a:rPr>
              <a:t>46% degli individui non fumatori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9A2CF3C3-FB19-F3AE-E7FE-27BB8508CE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416" b="19416"/>
          <a:stretch>
            <a:fillRect/>
          </a:stretch>
        </p:blipFill>
        <p:spPr>
          <a:xfrm>
            <a:off x="5582244" y="1399721"/>
            <a:ext cx="6609756" cy="3681945"/>
          </a:xfrm>
        </p:spPr>
      </p:pic>
    </p:spTree>
    <p:extLst>
      <p:ext uri="{BB962C8B-B14F-4D97-AF65-F5344CB8AC3E}">
        <p14:creationId xmlns:p14="http://schemas.microsoft.com/office/powerpoint/2010/main" val="63687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987BF-B820-E557-F3C2-9DEE0307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Analisi Fumatori Senza combustione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0CAD3A-839A-6F03-9D45-919C7E05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Gruppo di individui che utilizzano dispositivi senza combustione: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109 individui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22 anni di età mediana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79 donne e 30 uomini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77% degli individui fuma </a:t>
            </a:r>
            <a:r>
              <a:rPr lang="it-IT" dirty="0" err="1"/>
              <a:t>Iqos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 sigarette fumate al giorno in media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93 individui sono ex fumatori di sigarette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Più del 50 % degli ex fumatori di sigarette afferma di aver avuto miglioramenti dal punto di vista salutare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2784FB-7A3D-76A4-A182-487AC0AC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307A8D-9E59-5BB8-CFE5-C76F2D4C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0AF5A0-43BB-4336-8627-9123B9144D80}" type="slidenum">
              <a:rPr lang="it-IT" noProof="0" smtClean="0"/>
              <a:t>7</a:t>
            </a:fld>
            <a:endParaRPr lang="it-IT" noProof="0"/>
          </a:p>
        </p:txBody>
      </p:sp>
      <p:pic>
        <p:nvPicPr>
          <p:cNvPr id="12" name="Segnaposto immagine 11">
            <a:extLst>
              <a:ext uri="{FF2B5EF4-FFF2-40B4-BE49-F238E27FC236}">
                <a16:creationId xmlns:a16="http://schemas.microsoft.com/office/drawing/2014/main" id="{358994FE-9C31-8AF6-FD56-8AD515314F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336" t="-48719" r="-1" b="-74450"/>
          <a:stretch/>
        </p:blipFill>
        <p:spPr>
          <a:xfrm>
            <a:off x="0" y="136525"/>
            <a:ext cx="5255111" cy="6858000"/>
          </a:xfr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91543843-8148-377B-FD72-C117CCACB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369" y="2298948"/>
            <a:ext cx="1043835" cy="984909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228B6B0-E2BA-D593-82BC-8967E883E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8573" y="2608841"/>
            <a:ext cx="438150" cy="365125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9C774D88-50DF-618E-C316-BC5FBF72A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8996" y="3471864"/>
            <a:ext cx="65942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2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CE207-2E29-056E-355E-BDB30725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11212"/>
            <a:ext cx="10798176" cy="1184276"/>
          </a:xfrm>
        </p:spPr>
        <p:txBody>
          <a:bodyPr/>
          <a:lstStyle/>
          <a:p>
            <a:pPr algn="ctr"/>
            <a:r>
              <a:rPr lang="it-IT" dirty="0"/>
              <a:t>Consumo giornaliero di sigarette prima e dopo i dispositivi senza combustione 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4C41A69-EC30-AFE1-AAC2-B82511F741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268438" y="2305050"/>
            <a:ext cx="5651949" cy="40513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37A5C3-08DA-0491-FFA5-6CF5BF9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050" b="1" i="1" u="none" strike="noStrike" dirty="0">
                <a:effectLst/>
              </a:rPr>
              <a:t>Tabagismo in Italia e influenza dei dispositivi senza combustione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133474-4D88-218B-44C2-86CA2518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109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14BFB-D5F4-BF7A-3FC3-2ADC88DD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1200699"/>
          </a:xfrm>
        </p:spPr>
        <p:txBody>
          <a:bodyPr/>
          <a:lstStyle/>
          <a:p>
            <a:r>
              <a:rPr lang="it-IT" dirty="0"/>
              <a:t>Analisi Fumatori Tradizionali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82FFB0-4432-772C-3331-B3948363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2225615"/>
            <a:ext cx="4857857" cy="3881887"/>
          </a:xfrm>
        </p:spPr>
        <p:txBody>
          <a:bodyPr/>
          <a:lstStyle/>
          <a:p>
            <a:r>
              <a:rPr lang="it-IT" dirty="0"/>
              <a:t>Gruppo di individui che fumano sigarette con combustione: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106 individui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22 anni di età mediana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56 di genere femminile e 49 maschile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Prevalenza di chi fuma tabacco sfuso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 sigarette al giorno in media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marche più fumate sono Marlboro e Camel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97576235-1753-D485-A635-818EF48E23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280" t="12711" r="12308" b="15556"/>
          <a:stretch/>
        </p:blipFill>
        <p:spPr>
          <a:xfrm>
            <a:off x="6638820" y="871758"/>
            <a:ext cx="5227171" cy="4919442"/>
          </a:xfrm>
        </p:spPr>
      </p:pic>
    </p:spTree>
    <p:extLst>
      <p:ext uri="{BB962C8B-B14F-4D97-AF65-F5344CB8AC3E}">
        <p14:creationId xmlns:p14="http://schemas.microsoft.com/office/powerpoint/2010/main" val="302678669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4829E9-FC42-4674-8B54-090E2DD153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3CC86B-156E-408F-A1D0-B1A19657F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AB35BE-9A9A-42EE-986C-AC4A7E9FD8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1097</Words>
  <Application>Microsoft Macintosh PowerPoint</Application>
  <PresentationFormat>Widescreen</PresentationFormat>
  <Paragraphs>172</Paragraphs>
  <Slides>26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Calisto MT</vt:lpstr>
      <vt:lpstr>Söhne</vt:lpstr>
      <vt:lpstr>TimesNewRomanPSMT</vt:lpstr>
      <vt:lpstr>Univers Condensed</vt:lpstr>
      <vt:lpstr>ChronicleVTI</vt:lpstr>
      <vt:lpstr>Tabagismo in Italia e influenza dei dispositivi senza combustione</vt:lpstr>
      <vt:lpstr>Argomenti </vt:lpstr>
      <vt:lpstr>Introduzione</vt:lpstr>
      <vt:lpstr>Problematiche relative al fumo</vt:lpstr>
      <vt:lpstr>ACQUISIZIONE DATI TRAMITE GOOGLE MODULI</vt:lpstr>
      <vt:lpstr>Analisi Generale</vt:lpstr>
      <vt:lpstr>Analisi Fumatori Senza combustione</vt:lpstr>
      <vt:lpstr>Consumo giornaliero di sigarette prima e dopo i dispositivi senza combustione </vt:lpstr>
      <vt:lpstr>Analisi Fumatori Tradizionali</vt:lpstr>
      <vt:lpstr>Marche di tabacco più fumate dagli individui</vt:lpstr>
      <vt:lpstr>Analisi non fumatori</vt:lpstr>
      <vt:lpstr>Statistiche incrociate tra i vari dati acquisiti</vt:lpstr>
      <vt:lpstr>Imputazione multipla mice</vt:lpstr>
      <vt:lpstr>Imputazione multipla mice</vt:lpstr>
      <vt:lpstr>Imputazione multipla mice</vt:lpstr>
      <vt:lpstr>Imputazione multipla mice</vt:lpstr>
      <vt:lpstr>MCA Multiple Correspondence Analysis</vt:lpstr>
      <vt:lpstr>Mca applicata all’intero dataset</vt:lpstr>
      <vt:lpstr>Mca Sigarette senza combustione</vt:lpstr>
      <vt:lpstr>Mca Sigarette senza combustione</vt:lpstr>
      <vt:lpstr>Mca sigarette tradizionali</vt:lpstr>
      <vt:lpstr>Mca sigarette tradizionali</vt:lpstr>
      <vt:lpstr>Mca non fumatori</vt:lpstr>
      <vt:lpstr>Mca non fumatori</vt:lpstr>
      <vt:lpstr>Riepilogo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2021-02-05T14:52:44Z</dcterms:created>
  <dcterms:modified xsi:type="dcterms:W3CDTF">2023-10-18T09:32:32Z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