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67" r:id="rId7"/>
    <p:sldId id="258" r:id="rId8"/>
    <p:sldId id="259" r:id="rId9"/>
    <p:sldId id="268" r:id="rId10"/>
    <p:sldId id="260" r:id="rId11"/>
    <p:sldId id="269" r:id="rId12"/>
    <p:sldId id="261" r:id="rId13"/>
    <p:sldId id="266" r:id="rId14"/>
    <p:sldId id="262" r:id="rId15"/>
    <p:sldId id="263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10-Jul-24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10-Jul-24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10-Jul-24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10-Jul-24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10-Jul-24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10-Jul-24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10-Jul-24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10-Jul-24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10-Jul-24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10-Jul-24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10-Jul-24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10-Jul-24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10-Jul-24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Modelarea unui sistem de control distribuit pentru o încăpere folosind FLETPN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ro-RO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Autor: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 Emanuel LUCACI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Coordornator</a:t>
            </a:r>
            <a:r>
              <a:rPr lang="ro-RO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științific: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SL.dr.ing Octavian CUIBUS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41469D4B-DB9A-47FC-8294-01AD5FAC9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1" r="55866"/>
          <a:stretch/>
        </p:blipFill>
        <p:spPr>
          <a:xfrm>
            <a:off x="20" y="10"/>
            <a:ext cx="7373769" cy="4571990"/>
          </a:xfrm>
          <a:prstGeom prst="rect">
            <a:avLst/>
          </a:prstGeom>
        </p:spPr>
      </p:pic>
      <p:pic>
        <p:nvPicPr>
          <p:cNvPr id="8" name="Picture 7" descr="A black and red logo&#10;&#10;Description automatically generated">
            <a:extLst>
              <a:ext uri="{FF2B5EF4-FFF2-40B4-BE49-F238E27FC236}">
                <a16:creationId xmlns:a16="http://schemas.microsoft.com/office/drawing/2014/main" id="{D0C89AFE-7561-0645-EC15-B5E343B3F7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4380"/>
          <a:stretch/>
        </p:blipFill>
        <p:spPr>
          <a:xfrm>
            <a:off x="7527058" y="10"/>
            <a:ext cx="4664942" cy="45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23430B4-C2B6-48DA-A79F-757492AF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5DA9C-432A-18FF-8512-40674F7C3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59317"/>
            <a:ext cx="4389120" cy="1749552"/>
          </a:xfrm>
        </p:spPr>
        <p:txBody>
          <a:bodyPr>
            <a:normAutofit/>
          </a:bodyPr>
          <a:lstStyle/>
          <a:p>
            <a:r>
              <a:rPr lang="ro-RO" sz="4400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53BDBF-1B08-496E-BED4-E0DE721A0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E3B1-CFD7-89FD-EE7E-43AA42A17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389120" cy="39319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Aplicația se testează pe scenarii diferite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Funcționarea regulatoarelor se testează atât individual cât și împreună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observă performanțe și grafice la nivelul aplicației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1B6478-00E3-2F9F-5CC3-755F4D94D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924" y="706252"/>
            <a:ext cx="4619733" cy="2332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4A282D-3AFB-5FB0-458A-C2F0FB68F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436" y="3038764"/>
            <a:ext cx="3500284" cy="17009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D3C3E4-6362-150F-C8F3-9C0AFD684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533" y="5097043"/>
            <a:ext cx="5270090" cy="112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3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math formulas on a chalkboard&#10;&#10;Description automatically generated">
            <a:extLst>
              <a:ext uri="{FF2B5EF4-FFF2-40B4-BE49-F238E27FC236}">
                <a16:creationId xmlns:a16="http://schemas.microsoft.com/office/drawing/2014/main" id="{838D53CE-C72E-555C-4715-42A3D61FE3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48" r="9496" b="21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7D175FC-84CC-4D12-A5E2-FA27D934E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5" cy="685800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8B966-6C18-1F7E-CB91-1FAF85259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6" cy="1499616"/>
          </a:xfrm>
        </p:spPr>
        <p:txBody>
          <a:bodyPr>
            <a:normAutofit/>
          </a:bodyPr>
          <a:lstStyle/>
          <a:p>
            <a:r>
              <a:rPr lang="ro-RO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C38328-2D50-4DDB-BD20-28DE12E49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73040-2CE4-9E74-A55F-AEB0D3D67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6" cy="4023360"/>
          </a:xfrm>
        </p:spPr>
        <p:txBody>
          <a:bodyPr>
            <a:normAutofit/>
          </a:bodyPr>
          <a:lstStyle/>
          <a:p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Contribuție proprie: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conceperea arhitecturii sistemului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modelarea regulatoarelor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crearea regulilor fuzzy la nivelul tranzițiilor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realizarea aplicației demonstrative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crearea conexiunii între interfețele client și server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02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D653-DCB7-2B97-5341-4F7E7771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Direcții de dezvoltare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C4B10-1D75-EA9D-1A4D-910BA72FF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 hardware a sistemului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Adăugarea de noi regulatoare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Stocare date pentru a le introduce într-un sistem de machine learning 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cresc performan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țele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Introducerea unui nivel de securitate precum conectare VPN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yellow light bulb with a gear inside&#10;&#10;Description automatically generated">
            <a:extLst>
              <a:ext uri="{FF2B5EF4-FFF2-40B4-BE49-F238E27FC236}">
                <a16:creationId xmlns:a16="http://schemas.microsoft.com/office/drawing/2014/main" id="{466850A0-9B76-6A36-67B1-5CA6BDB763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61" r="30753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72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3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25DA43B-B65C-2D94-ABAB-76BFEF80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022" y="4989786"/>
            <a:ext cx="7597211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 Mulțumesc pentru Atenți</a:t>
            </a:r>
            <a:r>
              <a:rPr lang="ro-RO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pic>
        <p:nvPicPr>
          <p:cNvPr id="7" name="Picture 6" descr="A person looking at a blueprint&#10;&#10;Description automatically generated">
            <a:extLst>
              <a:ext uri="{FF2B5EF4-FFF2-40B4-BE49-F238E27FC236}">
                <a16:creationId xmlns:a16="http://schemas.microsoft.com/office/drawing/2014/main" id="{EE346E4F-B549-275F-0242-30976B02AB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64" b="24571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6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23430B4-C2B6-48DA-A79F-757492AF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3BD35-511D-B15D-AE69-5DCB72AAF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59317"/>
            <a:ext cx="4389120" cy="1749552"/>
          </a:xfrm>
        </p:spPr>
        <p:txBody>
          <a:bodyPr>
            <a:normAutofit/>
          </a:bodyPr>
          <a:lstStyle/>
          <a:p>
            <a:r>
              <a:rPr lang="ro-RO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53BDBF-1B08-496E-BED4-E0DE721A0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F40D9-43D2-6BEE-67A6-BFC1D272E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11708"/>
            <a:ext cx="5134597" cy="4406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17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Motivație: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reducere consum energetic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cost întreținere redus</a:t>
            </a:r>
          </a:p>
          <a:p>
            <a:pPr marL="0" indent="0">
              <a:buNone/>
            </a:pPr>
            <a:r>
              <a:rPr lang="ro-RO" sz="17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Obiective propuse: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proiectare sistem de reglare a temperaturii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implementare sistem hibrid cu FLETPN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rejectarea perturbațiilor externe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realizare sistem distribuit </a:t>
            </a:r>
          </a:p>
          <a:p>
            <a:pPr>
              <a:buFont typeface="Wingdings" panose="05000000000000000000" pitchFamily="2" charset="2"/>
              <a:buChar char="§"/>
            </a:pPr>
            <a:endParaRPr lang="ro-RO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Def.: FLETPN = Fuzzy Logic Enhanced Time Petri Nets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erson touching a radiator&#10;&#10;Description automatically generated">
            <a:extLst>
              <a:ext uri="{FF2B5EF4-FFF2-40B4-BE49-F238E27FC236}">
                <a16:creationId xmlns:a16="http://schemas.microsoft.com/office/drawing/2014/main" id="{68ED4A64-B538-5F16-8B7C-96DBED91F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680" y="1612804"/>
            <a:ext cx="5584939" cy="363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23430B4-C2B6-48DA-A79F-757492AF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388B7-1C6B-3396-7438-5750E55A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59317"/>
            <a:ext cx="4389120" cy="1749552"/>
          </a:xfrm>
        </p:spPr>
        <p:txBody>
          <a:bodyPr>
            <a:normAutofit/>
          </a:bodyPr>
          <a:lstStyle/>
          <a:p>
            <a:r>
              <a:rPr lang="ro-RO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 înseamnă FLETPN?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53BDBF-1B08-496E-BED4-E0DE721A0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459AB-1A56-1AEA-2E8F-FA5355818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16" y="2286000"/>
            <a:ext cx="6044782" cy="3931920"/>
          </a:xfrm>
        </p:spPr>
        <p:txBody>
          <a:bodyPr>
            <a:normAutofit/>
          </a:bodyPr>
          <a:lstStyle/>
          <a:p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FLETPN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(𝑃,𝑇,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,𝐷,𝑊,𝑋,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,𝐹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LRS,Exp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,α,β,γ,𝑀)</a:t>
            </a:r>
            <a:endParaRPr lang="ro-R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 = {NL, NM, ZR, PM, PL} </a:t>
            </a:r>
            <a:endParaRPr lang="ro-R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tratează constrângeri de timp și imprecizie în sistemul modelat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utilizează valori aproximative, nu exacte(grade de apartenență)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tranzițiile modelează acțiunile dorite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AE4E1-E965-38AF-92E9-FA194AE3B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257" y="2566455"/>
            <a:ext cx="5948526" cy="1759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2EB4E1-5DB5-2553-A2B4-3D4C2D41E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600" y="4683898"/>
            <a:ext cx="5026831" cy="18525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2621A5-8FE6-13EC-DAF8-6AC0530C8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819" y="110090"/>
            <a:ext cx="4120681" cy="2098779"/>
          </a:xfrm>
          <a:prstGeom prst="rect">
            <a:avLst/>
          </a:prstGeom>
        </p:spPr>
      </p:pic>
      <p:pic>
        <p:nvPicPr>
          <p:cNvPr id="9" name="Picture 8" descr="A table with text and symbols&#10;&#10;Description automatically generated">
            <a:extLst>
              <a:ext uri="{FF2B5EF4-FFF2-40B4-BE49-F238E27FC236}">
                <a16:creationId xmlns:a16="http://schemas.microsoft.com/office/drawing/2014/main" id="{9BF77087-69E5-B90D-CD10-06157061F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666" y="4629886"/>
            <a:ext cx="5218911" cy="171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23430B4-C2B6-48DA-A79F-757492AF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F8038-0FB4-84BE-D38A-CA702B41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59317"/>
            <a:ext cx="4389120" cy="1749552"/>
          </a:xfrm>
        </p:spPr>
        <p:txBody>
          <a:bodyPr>
            <a:normAutofit/>
          </a:bodyPr>
          <a:lstStyle/>
          <a:p>
            <a:r>
              <a:rPr lang="ro-RO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Studiu Bibliografic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53BDBF-1B08-496E-BED4-E0DE721A0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828C-42AB-9C4E-78CD-EFCEF22C2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389120" cy="39319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1800" dirty="0"/>
              <a:t> 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Articole IEEE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Cursuri/laboratoare SCD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Diverse site-uri cu privire la: concepte OOP, arhitectura client-server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Videoclipuri explicative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Utilitarul FuzzPVisual pentru realizare rețele FLETPN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FBECF-7644-CE95-5A7A-05500C80E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378" y="2487778"/>
            <a:ext cx="5358588" cy="176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23430B4-C2B6-48DA-A79F-757492AF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8A362-4650-7888-490C-70857E1E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59317"/>
            <a:ext cx="4389120" cy="1749552"/>
          </a:xfrm>
        </p:spPr>
        <p:txBody>
          <a:bodyPr>
            <a:normAutofit/>
          </a:bodyPr>
          <a:lstStyle/>
          <a:p>
            <a:r>
              <a:rPr lang="ro-RO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Arhitectura aplicației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53BDBF-1B08-496E-BED4-E0DE721A0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057681-92B7-91EF-1D7E-C03A14F7D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389120" cy="3931920"/>
          </a:xfrm>
        </p:spPr>
        <p:txBody>
          <a:bodyPr>
            <a:normAutofit/>
          </a:bodyPr>
          <a:lstStyle/>
          <a:p>
            <a:r>
              <a:rPr lang="ro-RO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 principale: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Boiler de apă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Termostat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Aer condiționat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919BF51-A5BF-B4A4-95DF-8CCD780C1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731" y="1283523"/>
            <a:ext cx="6036130" cy="423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35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23430B4-C2B6-48DA-A79F-757492AF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3C095-1359-5E68-75B0-516CA8CA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59317"/>
            <a:ext cx="4389120" cy="1749552"/>
          </a:xfrm>
        </p:spPr>
        <p:txBody>
          <a:bodyPr>
            <a:normAutofit/>
          </a:bodyPr>
          <a:lstStyle/>
          <a:p>
            <a:r>
              <a:rPr lang="ro-RO" sz="4400">
                <a:latin typeface="Times New Roman" panose="02020603050405020304" pitchFamily="18" charset="0"/>
                <a:cs typeface="Times New Roman" panose="02020603050405020304" pitchFamily="18" charset="0"/>
              </a:rPr>
              <a:t>Arhitectura aplicației</a:t>
            </a:r>
            <a:endParaRPr lang="en-US" sz="44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53BDBF-1B08-496E-BED4-E0DE721A0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012DD-4707-6141-EDD3-D1304A141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81" y="2286000"/>
            <a:ext cx="5623130" cy="3931920"/>
          </a:xfrm>
        </p:spPr>
        <p:txBody>
          <a:bodyPr>
            <a:normAutofit/>
          </a:bodyPr>
          <a:lstStyle/>
          <a:p>
            <a:r>
              <a:rPr lang="ro-RO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Ecuația de stare a modelului camerei:</a:t>
            </a:r>
          </a:p>
          <a:p>
            <a:r>
              <a:rPr lang="ro-RO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x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(𝑘+1)=𝑎∗</a:t>
            </a:r>
            <a:r>
              <a:rPr lang="ro-RO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x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(𝑘)+𝑏∗𝑐(𝑘)+𝑒∗𝑑(𝑘)+𝑓1∗𝑝(𝑘)+𝑓2∗𝑝(𝑘) </a:t>
            </a:r>
            <a:endParaRPr lang="ro-RO" sz="1800" b="0" i="0" u="none" strike="noStrike" baseline="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endParaRPr lang="ro-RO" sz="1800" b="0" i="0" u="none" strike="noStrike" baseline="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o-RO" sz="1800" dirty="0"/>
              <a:t> 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Apare nevoia utilizării a 3 regulatoare: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HTC(Heater Tank Controller) – pentru apa din boiler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RTC(Room Temperature Controller) – termostatul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ACC(Air Conditioner Controller) – pentru aerul condiționat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290491-2CC8-98A1-BD1D-42F6E56C9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218" y="368046"/>
            <a:ext cx="6090219" cy="27453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DA773A-9A1A-F0B6-D969-9AEE8CE6E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780" y="3744599"/>
            <a:ext cx="6090219" cy="229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1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23430B4-C2B6-48DA-A79F-757492AF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D21A6-97C4-BA25-ABD6-983FF78D3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59317"/>
            <a:ext cx="4389120" cy="1749552"/>
          </a:xfrm>
        </p:spPr>
        <p:txBody>
          <a:bodyPr>
            <a:normAutofit/>
          </a:bodyPr>
          <a:lstStyle/>
          <a:p>
            <a:r>
              <a:rPr lang="ro-RO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 aplicației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53BDBF-1B08-496E-BED4-E0DE721A0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04351-942B-CBA0-2E53-CB5887E65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389120" cy="3931920"/>
          </a:xfrm>
        </p:spPr>
        <p:txBody>
          <a:bodyPr>
            <a:normAutofit/>
          </a:bodyPr>
          <a:lstStyle/>
          <a:p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Două programe diferite: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Interfața Server: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selectare scenariu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pornire model centrală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supervizare regulatoare conectate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Interfața Client: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pornire regulatoare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trimitere semnale de reglare către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0BDA86-05B5-4861-D72A-2CB700934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307" y="918688"/>
            <a:ext cx="5878695" cy="1459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1D4575-F64D-DE37-24AC-2A0F8AA8E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125" y="2972673"/>
            <a:ext cx="2517058" cy="17501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3A132A-8B5C-8BE7-2598-62F113D4A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180" y="5317124"/>
            <a:ext cx="4994787" cy="105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21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85BD-3486-EDAC-C9A0-2AAB212B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044" y="585216"/>
            <a:ext cx="9616155" cy="1217947"/>
          </a:xfrm>
        </p:spPr>
        <p:txBody>
          <a:bodyPr>
            <a:normAutofit fontScale="90000"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Funcționalitatea Aplicației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387BCF-9C8F-0454-149A-2CC3579DA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045" y="1519246"/>
            <a:ext cx="8636237" cy="511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72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23430B4-C2B6-48DA-A79F-757492AF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CC289-D3E7-D791-14AB-A2E9790D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59317"/>
            <a:ext cx="4389120" cy="1749552"/>
          </a:xfrm>
        </p:spPr>
        <p:txBody>
          <a:bodyPr>
            <a:normAutofit/>
          </a:bodyPr>
          <a:lstStyle/>
          <a:p>
            <a:r>
              <a:rPr lang="ro-RO" sz="4400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53BDBF-1B08-496E-BED4-E0DE721A0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F1932-1363-4018-AB09-FC7C9223C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389120" cy="39319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1800" dirty="0"/>
              <a:t> 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Aplicația se testează pe scenarii diferite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Funcționarea regulatoarelor se testează atât individual cât și împreună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observă performanțe și grafice la nivelul aplicației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09E20-0EB5-045E-74BB-129A7F26A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462" y="459317"/>
            <a:ext cx="4244413" cy="2140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387404-65CF-EBF8-3925-E2F4CC86A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804" y="2973213"/>
            <a:ext cx="4088297" cy="304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35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166</TotalTime>
  <Words>449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 Math</vt:lpstr>
      <vt:lpstr>Times New Roman</vt:lpstr>
      <vt:lpstr>Tw Cen MT</vt:lpstr>
      <vt:lpstr>Tw Cen MT Condensed</vt:lpstr>
      <vt:lpstr>Wingdings</vt:lpstr>
      <vt:lpstr>Wingdings 3</vt:lpstr>
      <vt:lpstr>Integral</vt:lpstr>
      <vt:lpstr>Modelarea unui sistem de control distribuit pentru o încăpere folosind FLETPN</vt:lpstr>
      <vt:lpstr>Introducere</vt:lpstr>
      <vt:lpstr>Ce înseamnă FLETPN?</vt:lpstr>
      <vt:lpstr>Studiu Bibliografic</vt:lpstr>
      <vt:lpstr>Arhitectura aplicației</vt:lpstr>
      <vt:lpstr>Arhitectura aplicației</vt:lpstr>
      <vt:lpstr>Structura aplicației</vt:lpstr>
      <vt:lpstr>Funcționalitatea Aplicației</vt:lpstr>
      <vt:lpstr>Testare</vt:lpstr>
      <vt:lpstr>Testare</vt:lpstr>
      <vt:lpstr>Concluzii</vt:lpstr>
      <vt:lpstr>Direcții de dezvoltare</vt:lpstr>
      <vt:lpstr>Vă Mulțumesc pentru Atenție!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Emanuel Lucaci</dc:creator>
  <cp:lastModifiedBy>Robert Emanuel Lucaci</cp:lastModifiedBy>
  <cp:revision>11</cp:revision>
  <dcterms:created xsi:type="dcterms:W3CDTF">2024-07-09T11:11:02Z</dcterms:created>
  <dcterms:modified xsi:type="dcterms:W3CDTF">2024-07-10T13:24:12Z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5b58b62f-6f94-46bd-8089-18e64b0a9abb_Enabled">
    <vt:lpwstr>true</vt:lpwstr>
  </property>
  <property fmtid="{D5CDD505-2E9C-101B-9397-08002B2CF9AE}" pid="4" name="MSIP_Label_5b58b62f-6f94-46bd-8089-18e64b0a9abb_SetDate">
    <vt:lpwstr>2024-07-09T11:11:07Z</vt:lpwstr>
  </property>
  <property fmtid="{D5CDD505-2E9C-101B-9397-08002B2CF9AE}" pid="5" name="MSIP_Label_5b58b62f-6f94-46bd-8089-18e64b0a9abb_Method">
    <vt:lpwstr>Standard</vt:lpwstr>
  </property>
  <property fmtid="{D5CDD505-2E9C-101B-9397-08002B2CF9AE}" pid="6" name="MSIP_Label_5b58b62f-6f94-46bd-8089-18e64b0a9abb_Name">
    <vt:lpwstr>defa4170-0d19-0005-0004-bc88714345d2</vt:lpwstr>
  </property>
  <property fmtid="{D5CDD505-2E9C-101B-9397-08002B2CF9AE}" pid="7" name="MSIP_Label_5b58b62f-6f94-46bd-8089-18e64b0a9abb_SiteId">
    <vt:lpwstr>a6eb79fa-c4a9-4cce-818d-b85274d15305</vt:lpwstr>
  </property>
  <property fmtid="{D5CDD505-2E9C-101B-9397-08002B2CF9AE}" pid="8" name="MSIP_Label_5b58b62f-6f94-46bd-8089-18e64b0a9abb_ActionId">
    <vt:lpwstr>dbdd7f64-3d3a-474e-ac82-d0b665828c0e</vt:lpwstr>
  </property>
  <property fmtid="{D5CDD505-2E9C-101B-9397-08002B2CF9AE}" pid="9" name="MSIP_Label_5b58b62f-6f94-46bd-8089-18e64b0a9abb_ContentBits">
    <vt:lpwstr>0</vt:lpwstr>
  </property>
</Properties>
</file>