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1" r:id="rId5"/>
    <p:sldId id="257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6D53-0915-4029-AFA3-F873B176F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A0328-2A6D-4349-B58E-EB6CDFFF8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3E693-2F11-49FD-B8E6-BE7509D1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3802-ACE5-4477-94D2-D3938FCC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079F-F07F-4A99-8255-CEDF0DA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4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4B49-6E3D-4DA6-8C87-BE062AD6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3F969-EC54-4A95-B469-8E480EC6A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F6B4-57D9-4D7F-B5C2-6B9CD2E2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D627-42C1-4E0F-87B6-81BAA2E6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663DB-66A9-4EEB-B221-EBF5C688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4FDB9-B2D9-408F-977C-D705B94F8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07ED2-F713-452B-9888-449670F7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81EB-172A-48BB-9CDF-0A5DDB27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31D41-1624-40F8-856B-64CAE019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1F5F-FC5B-4751-940E-FE1DF3D7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8B7-D6C5-4076-9639-0B5B7230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0BE6-AEF7-435E-BF43-4DEF2C0A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5422-34D9-4C6C-AB14-4567BB1A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5A6D-A15D-4673-B3E4-CF6BB438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DAEB-2E79-4CEB-B2A9-280BD691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82FB-0FF1-4C68-B5F0-86B53386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B42E-ABB9-4396-9C30-BFB83929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7BA6-51D1-4319-91C8-27D4D4D8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87BA-4E8D-4B15-AE3A-FC774A05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0CBF-F673-45DF-84E5-79566832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CC89-56DC-4A66-8271-8A2936DE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FF61-1562-4FD5-8F07-666EB8DE4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27179-C7BA-4FF1-A314-CA7197A5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FF46C-ECD6-456D-89BB-2B007FD9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F306-9F32-4CF9-97DD-14F58408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D6946-B5CC-44A2-97B4-0563B98F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3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1E0-8B5B-4668-BE8A-B1C6C869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FFDC-1D6C-4B44-A220-A8469526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8A412-9AC1-4D5F-AF42-EE8EFFB6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6B639-DDCA-46D5-AA9F-8BA4E3D8F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D9E04-33D4-4E79-B0B8-7140CCE77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29851-B5BD-4180-86EE-9CAB40E5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B82B2-76CE-46B8-A662-07F01353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FE847-8F2E-4F30-8C44-6BE0CA69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45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8DD2-B2DE-46CC-8C31-2B3BD405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73502-941A-44A5-BED1-8EB2C32F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C8059-84D9-432E-98AC-394D6F9C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9A6F8-6B8C-4E0C-BD57-8DAD5749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FE588-2781-4710-A57D-505794D6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A842B-C614-4C9E-B4DD-8DD2B65A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20CE1-D77D-4503-9441-1DF356C3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5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4325-316A-4F31-A687-A782D67D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AF19-D4D1-4614-BD85-D04202C2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52A7-869D-41B0-851B-7354D5C1B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FED8B-97C5-4422-B2BE-ED2AC2E4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A63C5-7966-46FA-B457-8446C9BC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F572A-4079-4C33-A7CD-9612C22C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99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8F5F-C341-436F-B2DF-BD6F1AEE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8F340-3D44-4CA7-85B4-270FFFD94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3C3CC-CB61-4C18-85F7-E8CF582AF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85ED5-EAB2-4754-83C7-A536CAEA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DD51-8D0B-44B7-90CD-E163676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E173-FE09-4C69-A190-0D5B2AF6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A17CB-9D20-481A-B8D8-ED9B8C00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1B3EF-D66E-4581-9E7E-A43340CF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CF76-471D-4F44-9458-C5D5D9CA3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350D-4F4F-4085-9117-78E0274D116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78ED6-D2DA-48BA-A59B-2D07C9621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B9FB-A67F-4279-AD14-8FD356D3A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7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ucaciceu.pythonanywhere.com/rec" TargetMode="External"/><Relationship Id="rId2" Type="http://schemas.openxmlformats.org/officeDocument/2006/relationships/hyperlink" Target="http://127.0.0.1:5000/rec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/20670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2date4love.com/pornhub-statistics/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www.semrush.com/blog/most-visited-websit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www.ibisworld.com/industry-statistics/market-size/adult-pornographic-websites-united-states/" TargetMode="External"/><Relationship Id="rId4" Type="http://schemas.openxmlformats.org/officeDocument/2006/relationships/hyperlink" Target="https://www.pornhub.com/insigh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8d4a87d1ea08d85d660e355dd2a2387">
            <a:extLst>
              <a:ext uri="{FF2B5EF4-FFF2-40B4-BE49-F238E27FC236}">
                <a16:creationId xmlns:a16="http://schemas.microsoft.com/office/drawing/2014/main" id="{DA6315FA-65D7-4B01-9D3D-4B3873439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4" r="13818" b="318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EB264-8229-491A-BD8D-C81BC943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185972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 err="1">
                <a:latin typeface="Montserrat"/>
              </a:rPr>
              <a:t>PornHub</a:t>
            </a:r>
            <a:r>
              <a:rPr lang="en-GB" sz="4800" dirty="0">
                <a:latin typeface="Montserrat"/>
              </a:rPr>
              <a:t> </a:t>
            </a:r>
            <a:br>
              <a:rPr lang="en-GB" sz="4800" dirty="0">
                <a:latin typeface="Montserrat"/>
              </a:rPr>
            </a:br>
            <a:r>
              <a:rPr lang="en-GB" sz="3200" dirty="0">
                <a:latin typeface="Montserrat"/>
              </a:rPr>
              <a:t>Analysis &amp;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2ECC3-C18D-429D-9B87-79FB70EA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Montserrat"/>
              </a:rPr>
              <a:t>RMT DATA Part-Time Jan 2021</a:t>
            </a:r>
          </a:p>
          <a:p>
            <a:pPr algn="l"/>
            <a:r>
              <a:rPr lang="en-GB" sz="2000" dirty="0">
                <a:latin typeface="Montserrat"/>
              </a:rPr>
              <a:t>Final Project</a:t>
            </a:r>
          </a:p>
          <a:p>
            <a:pPr algn="l"/>
            <a:r>
              <a:rPr lang="en-GB" sz="2000" dirty="0">
                <a:latin typeface="Montserrat"/>
              </a:rPr>
              <a:t>LUCA CICEU</a:t>
            </a:r>
            <a:endParaRPr lang="en-GB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2C5FF-0722-4CFA-AE56-7B7B1BBEC404}"/>
              </a:ext>
            </a:extLst>
          </p:cNvPr>
          <p:cNvSpPr txBox="1"/>
          <p:nvPr/>
        </p:nvSpPr>
        <p:spPr>
          <a:xfrm>
            <a:off x="438203" y="6267450"/>
            <a:ext cx="4829175" cy="373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Montserrat"/>
              </a:rPr>
              <a:t>“All in the name of Science!”</a:t>
            </a:r>
            <a:endParaRPr lang="en-GB" i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79160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719D5-B69C-470E-BDD5-1AEC15273399}"/>
              </a:ext>
            </a:extLst>
          </p:cNvPr>
          <p:cNvSpPr txBox="1"/>
          <p:nvPr/>
        </p:nvSpPr>
        <p:spPr>
          <a:xfrm>
            <a:off x="401378" y="2749156"/>
            <a:ext cx="4478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Predicting </a:t>
            </a:r>
            <a:r>
              <a:rPr lang="en-US" sz="3200" b="1" dirty="0" err="1">
                <a:latin typeface="Montserrat"/>
              </a:rPr>
              <a:t>PornHub</a:t>
            </a:r>
            <a:r>
              <a:rPr lang="en-US" sz="3200" b="1" dirty="0">
                <a:latin typeface="Montserrat"/>
              </a:rPr>
              <a:t> Rank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pic>
        <p:nvPicPr>
          <p:cNvPr id="9218" name="Picture 2" descr="Predicting the Future Ai editoral digital fortune teller hand technology science data artificial intelligence illustration conceptual">
            <a:extLst>
              <a:ext uri="{FF2B5EF4-FFF2-40B4-BE49-F238E27FC236}">
                <a16:creationId xmlns:a16="http://schemas.microsoft.com/office/drawing/2014/main" id="{98864E8B-E73E-435A-9316-5074409D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" y="970009"/>
            <a:ext cx="2257425" cy="16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8240F2-3245-418C-B273-26746C58043F}"/>
              </a:ext>
            </a:extLst>
          </p:cNvPr>
          <p:cNvSpPr txBox="1"/>
          <p:nvPr/>
        </p:nvSpPr>
        <p:spPr>
          <a:xfrm>
            <a:off x="5954439" y="287321"/>
            <a:ext cx="62375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Montserrat"/>
              </a:rPr>
              <a:t>Step 1: </a:t>
            </a:r>
          </a:p>
          <a:p>
            <a:r>
              <a:rPr lang="en-US" sz="1600" b="1" dirty="0">
                <a:latin typeface="Montserrat"/>
              </a:rPr>
              <a:t>Predicting with the help of the Model / </a:t>
            </a:r>
            <a:r>
              <a:rPr lang="en-US" sz="1600" b="1" dirty="0" err="1">
                <a:latin typeface="Montserrat"/>
              </a:rPr>
              <a:t>Pornstar</a:t>
            </a:r>
            <a:r>
              <a:rPr lang="en-US" sz="1600" b="1" dirty="0">
                <a:latin typeface="Montserrat"/>
              </a:rPr>
              <a:t> rank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  <a:p>
            <a:r>
              <a:rPr lang="en-US" sz="1600" b="1" i="1" dirty="0">
                <a:latin typeface="Montserrat"/>
              </a:rPr>
              <a:t>R2 Score (</a:t>
            </a:r>
            <a:r>
              <a:rPr lang="en-US" sz="1600" b="1" i="1" dirty="0" err="1">
                <a:latin typeface="Montserrat"/>
              </a:rPr>
              <a:t>GradientBoostingRegressor</a:t>
            </a:r>
            <a:r>
              <a:rPr lang="en-US" sz="1600" b="1" i="1" dirty="0">
                <a:latin typeface="Montserrat"/>
              </a:rPr>
              <a:t>(</a:t>
            </a:r>
            <a:r>
              <a:rPr lang="en-US" sz="1600" b="1" i="1" dirty="0" err="1">
                <a:latin typeface="Montserrat"/>
              </a:rPr>
              <a:t>random_state</a:t>
            </a:r>
            <a:r>
              <a:rPr lang="en-US" sz="1600" b="1" i="1" dirty="0">
                <a:latin typeface="Montserrat"/>
              </a:rPr>
              <a:t>=0):</a:t>
            </a:r>
          </a:p>
          <a:p>
            <a:r>
              <a:rPr lang="en-US" sz="1600" b="1" dirty="0">
                <a:latin typeface="Montserrat"/>
              </a:rPr>
              <a:t>0.9767552109324232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97A0E-2BE8-4AD6-98E4-C3A13504A82E}"/>
              </a:ext>
            </a:extLst>
          </p:cNvPr>
          <p:cNvSpPr txBox="1"/>
          <p:nvPr/>
        </p:nvSpPr>
        <p:spPr>
          <a:xfrm>
            <a:off x="5984296" y="1785212"/>
            <a:ext cx="61899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Montserrat"/>
              </a:rPr>
              <a:t>Step 2:</a:t>
            </a:r>
          </a:p>
          <a:p>
            <a:r>
              <a:rPr lang="en-US" sz="1600" b="1" dirty="0">
                <a:latin typeface="Montserrat"/>
              </a:rPr>
              <a:t>Predicting without the help of the Model / </a:t>
            </a:r>
            <a:r>
              <a:rPr lang="en-US" sz="1600" b="1" dirty="0" err="1">
                <a:latin typeface="Montserrat"/>
              </a:rPr>
              <a:t>Pornstar</a:t>
            </a:r>
            <a:r>
              <a:rPr lang="en-US" sz="1600" b="1" dirty="0">
                <a:latin typeface="Montserrat"/>
              </a:rPr>
              <a:t> rank (Benchmark)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  <a:p>
            <a:r>
              <a:rPr lang="en-US" sz="1600" b="1" i="1" dirty="0">
                <a:latin typeface="Montserrat"/>
              </a:rPr>
              <a:t>R2 Score (</a:t>
            </a:r>
            <a:r>
              <a:rPr lang="en-US" sz="1600" b="1" i="1" dirty="0" err="1">
                <a:latin typeface="Montserrat"/>
              </a:rPr>
              <a:t>GradientBoostingRegressor</a:t>
            </a:r>
            <a:r>
              <a:rPr lang="en-US" sz="1600" b="1" i="1" dirty="0">
                <a:latin typeface="Montserrat"/>
              </a:rPr>
              <a:t>(</a:t>
            </a:r>
            <a:r>
              <a:rPr lang="en-US" sz="1600" b="1" i="1" dirty="0" err="1">
                <a:latin typeface="Montserrat"/>
              </a:rPr>
              <a:t>random_state</a:t>
            </a:r>
            <a:r>
              <a:rPr lang="en-US" sz="1600" b="1" i="1" dirty="0">
                <a:latin typeface="Montserrat"/>
              </a:rPr>
              <a:t>=0):</a:t>
            </a:r>
          </a:p>
          <a:p>
            <a:r>
              <a:rPr lang="en-US" sz="1600" b="1" dirty="0">
                <a:latin typeface="Montserrat"/>
              </a:rPr>
              <a:t>0.6366049990002114</a:t>
            </a:r>
          </a:p>
          <a:p>
            <a:endParaRPr lang="en-US" sz="1600" b="1" dirty="0">
              <a:latin typeface="Montserrat"/>
            </a:endParaRPr>
          </a:p>
          <a:p>
            <a:r>
              <a:rPr lang="en-US" sz="1600" b="1" i="1" dirty="0">
                <a:latin typeface="Montserrat"/>
              </a:rPr>
              <a:t>R2 Score </a:t>
            </a:r>
            <a:r>
              <a:rPr lang="en-US" sz="1600" b="1" i="1" dirty="0" err="1">
                <a:latin typeface="Montserrat"/>
              </a:rPr>
              <a:t>LinearRegression</a:t>
            </a:r>
            <a:r>
              <a:rPr lang="en-US" sz="1600" b="1" i="1" dirty="0">
                <a:latin typeface="Montserrat"/>
              </a:rPr>
              <a:t>():</a:t>
            </a:r>
          </a:p>
          <a:p>
            <a:r>
              <a:rPr lang="en-US" sz="1600" b="1" dirty="0">
                <a:latin typeface="Montserrat"/>
              </a:rPr>
              <a:t>0.36963285119706524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59A2A7-75FE-44CB-A05C-F11496D759D6}"/>
              </a:ext>
            </a:extLst>
          </p:cNvPr>
          <p:cNvSpPr txBox="1"/>
          <p:nvPr/>
        </p:nvSpPr>
        <p:spPr>
          <a:xfrm>
            <a:off x="5984296" y="4046280"/>
            <a:ext cx="61102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Montserrat"/>
              </a:rPr>
              <a:t>Step 3:</a:t>
            </a:r>
          </a:p>
          <a:p>
            <a:r>
              <a:rPr lang="en-US" sz="1600" b="1" dirty="0">
                <a:latin typeface="Montserrat"/>
              </a:rPr>
              <a:t>Building a more reliable / truthful model:</a:t>
            </a:r>
          </a:p>
          <a:p>
            <a:pPr marL="342900" indent="-342900">
              <a:buFontTx/>
              <a:buChar char="-"/>
            </a:pPr>
            <a:r>
              <a:rPr lang="en-US" sz="1600" b="1" dirty="0">
                <a:latin typeface="Montserrat"/>
              </a:rPr>
              <a:t>No model/</a:t>
            </a:r>
            <a:r>
              <a:rPr lang="en-US" sz="1600" b="1" dirty="0" err="1">
                <a:latin typeface="Montserrat"/>
              </a:rPr>
              <a:t>pornstar</a:t>
            </a:r>
            <a:r>
              <a:rPr lang="en-US" sz="1600" b="1" dirty="0">
                <a:latin typeface="Montserrat"/>
              </a:rPr>
              <a:t> rank</a:t>
            </a:r>
          </a:p>
          <a:p>
            <a:pPr marL="342900" indent="-342900">
              <a:buFontTx/>
              <a:buChar char="-"/>
            </a:pPr>
            <a:r>
              <a:rPr lang="en-US" sz="1600" b="1" dirty="0">
                <a:latin typeface="Montserrat"/>
              </a:rPr>
              <a:t>Feature engineering + hyperparameter tunning</a:t>
            </a:r>
          </a:p>
          <a:p>
            <a:pPr marL="342900" indent="-342900">
              <a:buFontTx/>
              <a:buChar char="-"/>
            </a:pPr>
            <a:r>
              <a:rPr lang="en-US" sz="1600" b="1" dirty="0">
                <a:latin typeface="Montserrat"/>
              </a:rPr>
              <a:t>Standard </a:t>
            </a:r>
            <a:r>
              <a:rPr lang="en-US" sz="1600" b="1" dirty="0" err="1">
                <a:latin typeface="Montserrat"/>
              </a:rPr>
              <a:t>Scaller</a:t>
            </a:r>
            <a:endParaRPr lang="en-US" sz="1600" b="1" dirty="0">
              <a:latin typeface="Montserrat"/>
            </a:endParaRPr>
          </a:p>
          <a:p>
            <a:pPr marL="342900" indent="-342900">
              <a:buFontTx/>
              <a:buChar char="-"/>
            </a:pPr>
            <a:r>
              <a:rPr lang="en-US" sz="1600" b="1" dirty="0">
                <a:latin typeface="Montserrat"/>
              </a:rPr>
              <a:t>Applying all that to a function that loops trough 12 models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  <a:p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R2 Score </a:t>
            </a:r>
            <a:r>
              <a:rPr lang="en-US" sz="1600" b="1" i="1" dirty="0" err="1">
                <a:solidFill>
                  <a:srgbClr val="C00000"/>
                </a:solidFill>
                <a:latin typeface="Montserrat"/>
              </a:rPr>
              <a:t>RandomForestRegressor</a:t>
            </a:r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(</a:t>
            </a:r>
            <a:r>
              <a:rPr lang="en-US" sz="1600" b="1" i="1" dirty="0" err="1">
                <a:solidFill>
                  <a:srgbClr val="C00000"/>
                </a:solidFill>
                <a:latin typeface="Montserrat"/>
              </a:rPr>
              <a:t>max_depth</a:t>
            </a:r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=10, </a:t>
            </a:r>
            <a:r>
              <a:rPr lang="en-US" sz="1600" b="1" i="1" dirty="0" err="1">
                <a:solidFill>
                  <a:srgbClr val="C00000"/>
                </a:solidFill>
                <a:latin typeface="Montserrat"/>
              </a:rPr>
              <a:t>max_samples</a:t>
            </a:r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=0.5, </a:t>
            </a:r>
            <a:r>
              <a:rPr lang="en-US" sz="1600" b="1" i="1" dirty="0" err="1">
                <a:solidFill>
                  <a:srgbClr val="C00000"/>
                </a:solidFill>
                <a:latin typeface="Montserrat"/>
              </a:rPr>
              <a:t>min_samples_leaf</a:t>
            </a:r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=2)</a:t>
            </a:r>
          </a:p>
          <a:p>
            <a:r>
              <a:rPr lang="en-US" sz="1600" b="1" dirty="0">
                <a:solidFill>
                  <a:srgbClr val="C00000"/>
                </a:solidFill>
                <a:latin typeface="Montserrat"/>
              </a:rPr>
              <a:t>0.6848765791590792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934575-BEF8-4564-8AE6-FF476800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29" y="3383624"/>
            <a:ext cx="4702487" cy="342764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4736ED-8599-4A69-98D4-77781C539A75}"/>
              </a:ext>
            </a:extLst>
          </p:cNvPr>
          <p:cNvCxnSpPr/>
          <p:nvPr/>
        </p:nvCxnSpPr>
        <p:spPr>
          <a:xfrm>
            <a:off x="5810250" y="180975"/>
            <a:ext cx="0" cy="635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1CADE30-F751-4763-8D20-ACF8176FC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462" y="842311"/>
            <a:ext cx="2257421" cy="18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9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446579" y="3528609"/>
            <a:ext cx="397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Suggesting </a:t>
            </a:r>
            <a:r>
              <a:rPr lang="en-US" sz="3200" b="1" dirty="0">
                <a:latin typeface="Montserrat"/>
              </a:rPr>
              <a:t>alternative performers</a:t>
            </a:r>
            <a:endParaRPr lang="en-GB" sz="3200" dirty="0">
              <a:latin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1A2F7-14DD-4AED-9FF1-A63F6F44DA53}"/>
              </a:ext>
            </a:extLst>
          </p:cNvPr>
          <p:cNvSpPr txBox="1"/>
          <p:nvPr/>
        </p:nvSpPr>
        <p:spPr>
          <a:xfrm>
            <a:off x="6320901" y="5845880"/>
            <a:ext cx="4509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http://127.0.0.1:5000/rec</a:t>
            </a:r>
            <a:endParaRPr lang="en-GB" dirty="0"/>
          </a:p>
          <a:p>
            <a:r>
              <a:rPr lang="en-GB" dirty="0">
                <a:hlinkClick r:id="rId3"/>
              </a:rPr>
              <a:t>https://lucaciceu.pythonanywhere.com/rec</a:t>
            </a:r>
            <a:r>
              <a:rPr lang="en-GB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2A5DE-C54D-4805-BCCD-70BEF58B5973}"/>
              </a:ext>
            </a:extLst>
          </p:cNvPr>
          <p:cNvSpPr txBox="1"/>
          <p:nvPr/>
        </p:nvSpPr>
        <p:spPr>
          <a:xfrm>
            <a:off x="481029" y="4676329"/>
            <a:ext cx="3977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Methods:</a:t>
            </a:r>
          </a:p>
          <a:p>
            <a:r>
              <a:rPr lang="en-US" sz="1400" dirty="0"/>
              <a:t>PCA, </a:t>
            </a:r>
          </a:p>
          <a:p>
            <a:r>
              <a:rPr lang="en-US" sz="1400" dirty="0" err="1"/>
              <a:t>Kmeans</a:t>
            </a:r>
            <a:r>
              <a:rPr lang="en-US" sz="1400" dirty="0"/>
              <a:t> (+  elbow method &amp; silhouette score), </a:t>
            </a:r>
          </a:p>
          <a:p>
            <a:r>
              <a:rPr lang="en-US" sz="1400" dirty="0" err="1"/>
              <a:t>pairwise_distances_argmin_min</a:t>
            </a:r>
            <a:r>
              <a:rPr lang="en-US" sz="1400" dirty="0"/>
              <a:t> (both metric='</a:t>
            </a:r>
            <a:r>
              <a:rPr lang="en-US" sz="1400" dirty="0" err="1"/>
              <a:t>euclidean</a:t>
            </a:r>
            <a:r>
              <a:rPr lang="en-US" sz="1400" dirty="0"/>
              <a:t>’  &amp; metric = 'cosine’), </a:t>
            </a:r>
          </a:p>
          <a:p>
            <a:r>
              <a:rPr lang="en-US" sz="1400" dirty="0"/>
              <a:t>pickle, </a:t>
            </a:r>
          </a:p>
          <a:p>
            <a:r>
              <a:rPr lang="en-US" sz="1400" dirty="0"/>
              <a:t>flask, </a:t>
            </a:r>
          </a:p>
          <a:p>
            <a:r>
              <a:rPr lang="en-US" sz="1400" dirty="0"/>
              <a:t>a bit of html tinkering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B67FA5-5E12-4BA0-AEC6-41B379701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708" y="825378"/>
            <a:ext cx="7804922" cy="4731970"/>
          </a:xfrm>
          <a:prstGeom prst="rect">
            <a:avLst/>
          </a:prstGeom>
        </p:spPr>
      </p:pic>
      <p:pic>
        <p:nvPicPr>
          <p:cNvPr id="11266" name="Picture 2" descr="Hard Disk illustration addiction porno smutty adult pornhub disk floppy disk porn happyimpulse happy impulse">
            <a:extLst>
              <a:ext uri="{FF2B5EF4-FFF2-40B4-BE49-F238E27FC236}">
                <a16:creationId xmlns:a16="http://schemas.microsoft.com/office/drawing/2014/main" id="{CD139742-5B01-493F-B1CF-D86D19CF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2" y="869170"/>
            <a:ext cx="3215064" cy="241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39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Question5 08">
            <a:extLst>
              <a:ext uri="{FF2B5EF4-FFF2-40B4-BE49-F238E27FC236}">
                <a16:creationId xmlns:a16="http://schemas.microsoft.com/office/drawing/2014/main" id="{8D1EB01E-565C-451D-B6E5-073F4634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0B3D43-E824-4F08-9965-6D2E7AD3BA68}"/>
              </a:ext>
            </a:extLst>
          </p:cNvPr>
          <p:cNvSpPr txBox="1"/>
          <p:nvPr/>
        </p:nvSpPr>
        <p:spPr>
          <a:xfrm>
            <a:off x="542925" y="1371600"/>
            <a:ext cx="4752975" cy="427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ontserrat"/>
              </a:rPr>
              <a:t>What could have been done more? </a:t>
            </a:r>
          </a:p>
          <a:p>
            <a:endParaRPr lang="en-US" sz="1600" b="1" dirty="0"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0000"/>
                </a:solidFill>
                <a:latin typeface="Montserrat"/>
              </a:rPr>
              <a:t>Use Natural Language Processing (NLP) on the text-heavy columns (Bio, Interests and hobbies, Turn Off, Turn 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000000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0000"/>
                </a:solidFill>
                <a:latin typeface="Montserrat"/>
              </a:rPr>
              <a:t>Test other Learning to rank (LTR) algorithmic techniques (maybe in conjunction with search keyword volumes)</a:t>
            </a:r>
          </a:p>
          <a:p>
            <a:pPr marL="342900" indent="-342900">
              <a:buAutoNum type="arabicPeriod"/>
            </a:pPr>
            <a:endParaRPr lang="en-GB" sz="1600" dirty="0">
              <a:solidFill>
                <a:srgbClr val="000000"/>
              </a:solidFill>
              <a:latin typeface="Poppins"/>
            </a:endParaRPr>
          </a:p>
          <a:p>
            <a:r>
              <a:rPr lang="en-US" sz="1600" b="1" dirty="0">
                <a:latin typeface="Montserrat"/>
              </a:rPr>
              <a:t>What would have helped?</a:t>
            </a:r>
          </a:p>
          <a:p>
            <a:endParaRPr lang="en-US" sz="1600" b="1" dirty="0">
              <a:solidFill>
                <a:srgbClr val="000000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Montserrat"/>
              </a:rPr>
              <a:t>Less data imbalance in some columns (gender, age, interests, measurements, endowment,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  <a:latin typeface="Poppins"/>
            </a:endParaRPr>
          </a:p>
          <a:p>
            <a:pPr marL="342900" indent="-342900">
              <a:buAutoNum type="arabicPeriod"/>
            </a:pPr>
            <a:endParaRPr lang="en-GB" sz="1600" b="0" i="0" dirty="0">
              <a:solidFill>
                <a:srgbClr val="000000"/>
              </a:solidFill>
              <a:effectLst/>
              <a:latin typeface="Poppins"/>
            </a:endParaRP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600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8B935F-FBF0-407F-A584-4A564D1E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4176"/>
            <a:ext cx="3292524" cy="15835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B9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5C380-9639-4AA5-B4AF-A3A709C2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2815200"/>
            <a:ext cx="6184580" cy="12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65619-0385-4733-90ED-889D498E46C7}"/>
              </a:ext>
            </a:extLst>
          </p:cNvPr>
          <p:cNvSpPr txBox="1"/>
          <p:nvPr/>
        </p:nvSpPr>
        <p:spPr>
          <a:xfrm>
            <a:off x="299117" y="1535327"/>
            <a:ext cx="43252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ontserrat"/>
              </a:rPr>
              <a:t>WHAT’S ON THE MENU?</a:t>
            </a:r>
          </a:p>
          <a:p>
            <a:endParaRPr lang="en-US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Problem &amp; Data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A bit of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Can we really do it…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.. Did we do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Q &amp; A</a:t>
            </a:r>
          </a:p>
        </p:txBody>
      </p:sp>
      <p:pic>
        <p:nvPicPr>
          <p:cNvPr id="12290" name="Picture 2" descr="Iphonex mockup">
            <a:extLst>
              <a:ext uri="{FF2B5EF4-FFF2-40B4-BE49-F238E27FC236}">
                <a16:creationId xmlns:a16="http://schemas.microsoft.com/office/drawing/2014/main" id="{7D240A18-1247-4239-B72E-53936190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51911"/>
            <a:ext cx="6605571" cy="49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2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65619-0385-4733-90ED-889D498E46C7}"/>
              </a:ext>
            </a:extLst>
          </p:cNvPr>
          <p:cNvSpPr txBox="1"/>
          <p:nvPr/>
        </p:nvSpPr>
        <p:spPr>
          <a:xfrm>
            <a:off x="299117" y="1535327"/>
            <a:ext cx="42725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ontserrat"/>
              </a:rPr>
              <a:t>PROBLEM DEFINITION</a:t>
            </a:r>
          </a:p>
          <a:p>
            <a:endParaRPr lang="en-US" dirty="0">
              <a:latin typeface="Montserrat"/>
            </a:endParaRPr>
          </a:p>
          <a:p>
            <a:r>
              <a:rPr lang="en-US" sz="2000" dirty="0">
                <a:latin typeface="Montserrat"/>
              </a:rPr>
              <a:t>Analyze the </a:t>
            </a:r>
            <a:r>
              <a:rPr lang="en-US" sz="2000" dirty="0" err="1">
                <a:latin typeface="Montserrat"/>
              </a:rPr>
              <a:t>PornHub</a:t>
            </a:r>
            <a:r>
              <a:rPr lang="en-US" sz="2000" dirty="0">
                <a:latin typeface="Montserrat"/>
              </a:rPr>
              <a:t> Dataset from Kaggle and try to: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Montserrat"/>
              </a:rPr>
              <a:t>Predict performer popularity (the number of video views)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Montserrat"/>
              </a:rPr>
              <a:t>Predict listing position (the </a:t>
            </a:r>
            <a:r>
              <a:rPr lang="en-US" sz="2000" dirty="0" err="1">
                <a:latin typeface="Montserrat"/>
              </a:rPr>
              <a:t>PornHub</a:t>
            </a:r>
            <a:r>
              <a:rPr lang="en-US" sz="2000" dirty="0">
                <a:latin typeface="Montserrat"/>
              </a:rPr>
              <a:t> performer ranking)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Montserrat"/>
              </a:rPr>
              <a:t>Recommend similar performers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299117" y="4810125"/>
            <a:ext cx="427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source (Kaggle) : </a:t>
            </a:r>
            <a:r>
              <a:rPr lang="en-US" dirty="0">
                <a:hlinkClick r:id="rId2"/>
              </a:rPr>
              <a:t>https://www.kaggle.com/data/206700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EF7075-2195-42EF-A009-A8CDDD0D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87" y="1277672"/>
            <a:ext cx="5736873" cy="43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93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218935" y="2356866"/>
            <a:ext cx="38573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rgbClr val="444444"/>
                </a:solidFill>
                <a:effectLst/>
                <a:latin typeface="Montserrat"/>
              </a:rPr>
              <a:t>According to data from the SEMrush Traffic Analytics tool, porn sites received more website traffic in 2020 than Twitter, Instagram, Netflix, Zoom, Pinterest, and LinkedIn combined. 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Merriweather"/>
              </a:rPr>
              <a:t>(</a:t>
            </a:r>
            <a:r>
              <a:rPr lang="en-GB" sz="1600" b="0" i="0" u="none" strike="noStrike" dirty="0">
                <a:solidFill>
                  <a:srgbClr val="00A79D"/>
                </a:solidFill>
                <a:effectLst/>
                <a:latin typeface="Merriweather"/>
                <a:hlinkClick r:id="rId2"/>
              </a:rPr>
              <a:t>SEMrush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Merriweather"/>
              </a:rPr>
              <a:t>)</a:t>
            </a:r>
            <a:endParaRPr lang="en-US" sz="1600" dirty="0">
              <a:latin typeface="Montserrat"/>
            </a:endParaRPr>
          </a:p>
          <a:p>
            <a:endParaRPr lang="en-US" sz="1600" dirty="0">
              <a:latin typeface="Montserrat"/>
            </a:endParaRPr>
          </a:p>
          <a:p>
            <a:endParaRPr lang="en-US" sz="1600" dirty="0">
              <a:latin typeface="Montserrat"/>
            </a:endParaRPr>
          </a:p>
          <a:p>
            <a:r>
              <a:rPr lang="en-US" sz="1600" u="sng" dirty="0">
                <a:latin typeface="Montserrat"/>
              </a:rPr>
              <a:t>Valuable links (for Data Science purposes..):</a:t>
            </a:r>
          </a:p>
          <a:p>
            <a:endParaRPr lang="en-US" sz="1600" dirty="0">
              <a:latin typeface="Montserrat"/>
            </a:endParaRPr>
          </a:p>
          <a:p>
            <a:r>
              <a:rPr lang="en-GB" sz="1600" dirty="0">
                <a:latin typeface="Montserrat"/>
                <a:hlinkClick r:id="rId3"/>
              </a:rPr>
              <a:t>https://2date4love.com/pornhub-statistics/</a:t>
            </a:r>
            <a:endParaRPr lang="en-GB" sz="1600" dirty="0">
              <a:latin typeface="Montserrat"/>
            </a:endParaRPr>
          </a:p>
          <a:p>
            <a:r>
              <a:rPr lang="en-US" sz="1600" dirty="0">
                <a:latin typeface="Montserrat"/>
                <a:hlinkClick r:id="rId4"/>
              </a:rPr>
              <a:t>https://www.pornhub.com/insights</a:t>
            </a:r>
            <a:endParaRPr lang="en-US" sz="1600" dirty="0">
              <a:latin typeface="Montserrat"/>
            </a:endParaRPr>
          </a:p>
          <a:p>
            <a:endParaRPr lang="en-US" sz="1600" dirty="0">
              <a:latin typeface="Montserrat"/>
            </a:endParaRPr>
          </a:p>
          <a:p>
            <a:r>
              <a:rPr lang="en-US" sz="1600" dirty="0">
                <a:latin typeface="Montserrat"/>
                <a:hlinkClick r:id="rId5"/>
              </a:rPr>
              <a:t>https://www.ibisworld.com/industry-statistics/market-size/adult-pornographic-websites-united-states/</a:t>
            </a:r>
            <a:r>
              <a:rPr lang="en-US" sz="1600" dirty="0">
                <a:latin typeface="Montserrat"/>
              </a:rPr>
              <a:t>  </a:t>
            </a:r>
            <a:r>
              <a:rPr lang="en-GB" sz="1600" dirty="0">
                <a:latin typeface="Montserrat"/>
              </a:rPr>
              <a:t> </a:t>
            </a:r>
            <a:endParaRPr lang="en-US" sz="1600" dirty="0">
              <a:latin typeface="Montserrat"/>
            </a:endParaRPr>
          </a:p>
          <a:p>
            <a:endParaRPr lang="en-GB" sz="1600" dirty="0">
              <a:latin typeface="Montserrat"/>
            </a:endParaRPr>
          </a:p>
          <a:p>
            <a:r>
              <a:rPr lang="en-GB" sz="1600" dirty="0">
                <a:latin typeface="Montserrat"/>
                <a:hlinkClick r:id="rId2"/>
              </a:rPr>
              <a:t>https://www.semrush.com/blog/most-visited-websites/</a:t>
            </a:r>
            <a:r>
              <a:rPr lang="en-GB" sz="1600" dirty="0">
                <a:latin typeface="Montserrat"/>
              </a:rPr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624CF1-4C69-422E-A4AD-93182E0ED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45" y="476250"/>
            <a:ext cx="59055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0A499C5-628E-421E-9571-3B97792B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13" y="0"/>
            <a:ext cx="184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927BFB-9D79-49B7-B02E-5F6D10A350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24" y="1199643"/>
            <a:ext cx="3375609" cy="7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86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rnhub artist">
            <a:extLst>
              <a:ext uri="{FF2B5EF4-FFF2-40B4-BE49-F238E27FC236}">
                <a16:creationId xmlns:a16="http://schemas.microsoft.com/office/drawing/2014/main" id="{1095EBA5-0C39-4276-A60F-9E9396DFB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1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5ADE8-F5A3-4E50-AB4D-9F91C0189244}"/>
              </a:ext>
            </a:extLst>
          </p:cNvPr>
          <p:cNvSpPr txBox="1"/>
          <p:nvPr/>
        </p:nvSpPr>
        <p:spPr>
          <a:xfrm>
            <a:off x="167640" y="412360"/>
            <a:ext cx="3886200" cy="5521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  <a:latin typeface="Montserrat"/>
              </a:rPr>
              <a:t>Top Ten Stats and Facts About Pornhub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i="0" dirty="0">
              <a:effectLst/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The total number of Pornhub visits in 2018 was 33.5 billion.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In 2019, the number of visits jumped up to 42 billion.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For 2021, the number of daily visits sits around 130 billion (up from 115 in 2019)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ontserrat"/>
              </a:rPr>
              <a:t>Lana Rhoades </a:t>
            </a:r>
            <a:r>
              <a:rPr lang="en-US" sz="1400" b="0" i="0" dirty="0">
                <a:effectLst/>
                <a:latin typeface="Montserrat"/>
              </a:rPr>
              <a:t>is the highest ranked female </a:t>
            </a:r>
            <a:r>
              <a:rPr lang="en-US" sz="1400" b="0" i="0" dirty="0" err="1">
                <a:effectLst/>
                <a:latin typeface="Montserrat"/>
              </a:rPr>
              <a:t>pornstar</a:t>
            </a:r>
            <a:r>
              <a:rPr lang="en-US" sz="1400" b="0" i="0" dirty="0">
                <a:effectLst/>
                <a:latin typeface="Montserrat"/>
              </a:rPr>
              <a:t> , with a total of over 345 million views in 2015 and over 900 million </a:t>
            </a:r>
            <a:r>
              <a:rPr lang="en-US" sz="1400" dirty="0">
                <a:latin typeface="Montserrat"/>
              </a:rPr>
              <a:t>in total</a:t>
            </a:r>
            <a:endParaRPr lang="en-US" sz="1400" b="0" i="0" dirty="0">
              <a:effectLst/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ontserrat"/>
              </a:rPr>
              <a:t>Mini Diva </a:t>
            </a:r>
            <a:r>
              <a:rPr lang="en-US" sz="1400" b="0" i="0" dirty="0">
                <a:effectLst/>
                <a:latin typeface="Montserrat"/>
              </a:rPr>
              <a:t>is the highest ranked model (amateur contributor), sitting in the 11</a:t>
            </a:r>
            <a:r>
              <a:rPr lang="en-US" sz="1400" b="0" i="0" baseline="30000" dirty="0">
                <a:effectLst/>
                <a:latin typeface="Montserrat"/>
              </a:rPr>
              <a:t>th</a:t>
            </a:r>
            <a:r>
              <a:rPr lang="en-US" sz="1400" b="0" i="0" dirty="0">
                <a:effectLst/>
                <a:latin typeface="Montserrat"/>
              </a:rPr>
              <a:t> place with 364 million views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Montserrat"/>
              </a:rPr>
              <a:t>Leolulu</a:t>
            </a:r>
            <a:r>
              <a:rPr lang="en-US" sz="1400" dirty="0">
                <a:latin typeface="Montserrat"/>
              </a:rPr>
              <a:t> is the highest ranked couple (18</a:t>
            </a:r>
            <a:r>
              <a:rPr lang="en-US" sz="1400" baseline="30000" dirty="0">
                <a:latin typeface="Montserrat"/>
              </a:rPr>
              <a:t>th</a:t>
            </a:r>
            <a:r>
              <a:rPr lang="en-US" sz="1400" dirty="0">
                <a:latin typeface="Montserrat"/>
              </a:rPr>
              <a:t> place) with close to 669 million views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ontserrat"/>
              </a:rPr>
              <a:t>Jordi El Nino </a:t>
            </a:r>
            <a:r>
              <a:rPr lang="en-US" sz="1400" b="1" i="0" dirty="0" err="1">
                <a:effectLst/>
                <a:latin typeface="Montserrat"/>
              </a:rPr>
              <a:t>Polla</a:t>
            </a:r>
            <a:r>
              <a:rPr lang="en-US" sz="1400" b="1" dirty="0">
                <a:latin typeface="Montserrat"/>
              </a:rPr>
              <a:t> </a:t>
            </a:r>
            <a:r>
              <a:rPr lang="en-US" sz="1400" dirty="0">
                <a:latin typeface="Montserrat"/>
              </a:rPr>
              <a:t>is the highest ranked male performer (12</a:t>
            </a:r>
            <a:r>
              <a:rPr lang="en-US" sz="1400" baseline="30000" dirty="0">
                <a:latin typeface="Montserrat"/>
              </a:rPr>
              <a:t>th</a:t>
            </a:r>
            <a:r>
              <a:rPr lang="en-US" sz="1400" dirty="0">
                <a:latin typeface="Montserrat"/>
              </a:rPr>
              <a:t> place) with close to 453 million views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Female Pornhub users are 186% more likely to check out lesbian porn compared to male users.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Globally, the most popular day to visit Pornhub is </a:t>
            </a:r>
            <a:r>
              <a:rPr lang="en-US" sz="1400" b="1" i="0" dirty="0">
                <a:effectLst/>
                <a:latin typeface="Montserrat"/>
              </a:rPr>
              <a:t>Sunday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/>
              </a:rPr>
              <a:t>There was a 24.4% peak increase in traffic on March 25th, 2020, after Pornhub offered a Free Premium to encourage visitors to stay indoors due to the coronavirus.</a:t>
            </a:r>
            <a:endParaRPr lang="en-US" sz="1400" b="0" i="0" dirty="0">
              <a:effectLst/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4477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9129C-3682-4D13-96E6-E3910FE50961}"/>
              </a:ext>
            </a:extLst>
          </p:cNvPr>
          <p:cNvSpPr txBox="1"/>
          <p:nvPr/>
        </p:nvSpPr>
        <p:spPr>
          <a:xfrm>
            <a:off x="1430458" y="237170"/>
            <a:ext cx="10588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/>
              </a:rPr>
              <a:t>There were two files in the dataset, each with its own ranking (Models have Model Ranking, </a:t>
            </a:r>
            <a:r>
              <a:rPr lang="en-US" dirty="0" err="1">
                <a:latin typeface="Montserrat"/>
              </a:rPr>
              <a:t>Pornstars</a:t>
            </a:r>
            <a:r>
              <a:rPr lang="en-US" dirty="0">
                <a:latin typeface="Montserrat"/>
              </a:rPr>
              <a:t> have </a:t>
            </a:r>
            <a:r>
              <a:rPr lang="en-US" dirty="0" err="1">
                <a:latin typeface="Montserrat"/>
              </a:rPr>
              <a:t>Pornstar</a:t>
            </a:r>
            <a:r>
              <a:rPr lang="en-US" dirty="0">
                <a:latin typeface="Montserrat"/>
              </a:rPr>
              <a:t> Ranking). Both have Pornhub ranking, which is what I merged on (and one of the things we predict)</a:t>
            </a:r>
          </a:p>
          <a:p>
            <a:endParaRPr lang="en-US" dirty="0">
              <a:latin typeface="Montserrat"/>
            </a:endParaRPr>
          </a:p>
          <a:p>
            <a:r>
              <a:rPr lang="en-US" dirty="0">
                <a:latin typeface="Montserrat"/>
              </a:rPr>
              <a:t>I merged the files in one dataset and did basic EDA on it; after clean-up some of the interesting things came up:</a:t>
            </a:r>
            <a:br>
              <a:rPr lang="en-US" dirty="0">
                <a:latin typeface="Montserrat"/>
              </a:rPr>
            </a:br>
            <a:r>
              <a:rPr lang="en-US" dirty="0">
                <a:latin typeface="Montserrat"/>
              </a:rPr>
              <a:t>-    there are 17311 </a:t>
            </a:r>
            <a:r>
              <a:rPr lang="en-US" dirty="0" err="1">
                <a:latin typeface="Montserrat"/>
              </a:rPr>
              <a:t>Pornstars</a:t>
            </a:r>
            <a:r>
              <a:rPr lang="en-US" dirty="0">
                <a:latin typeface="Montserrat"/>
              </a:rPr>
              <a:t> (17.5%)  in total and 81610 Models (82.5%)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"/>
              </a:rPr>
              <a:t>the split between sexual orientation and identity suggest that “girls” top the preferences of the performers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"/>
              </a:rPr>
              <a:t>You can also see that some people have undeclared preferences – 99% of the time that is also towards “girls”</a:t>
            </a:r>
          </a:p>
          <a:p>
            <a:endParaRPr lang="en-US" dirty="0">
              <a:latin typeface="Montserrat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BF023C-D643-4F33-9E2B-A3F50BB8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9" y="2390562"/>
            <a:ext cx="5259371" cy="4460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BEC11D-A5DC-4DCD-B4A3-AF9B25C0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09" y="2414616"/>
            <a:ext cx="4542922" cy="4365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4D15E-17BC-4E18-AEDA-DF9EA8BB1E44}"/>
              </a:ext>
            </a:extLst>
          </p:cNvPr>
          <p:cNvSpPr txBox="1"/>
          <p:nvPr/>
        </p:nvSpPr>
        <p:spPr>
          <a:xfrm>
            <a:off x="833073" y="2717861"/>
            <a:ext cx="1495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ontserrat"/>
              </a:rPr>
              <a:t>Sexual orientation</a:t>
            </a:r>
            <a:endParaRPr lang="en-GB" sz="1400" b="1" dirty="0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EC0D2-135D-4D37-B56F-8438AC78616B}"/>
              </a:ext>
            </a:extLst>
          </p:cNvPr>
          <p:cNvSpPr txBox="1"/>
          <p:nvPr/>
        </p:nvSpPr>
        <p:spPr>
          <a:xfrm>
            <a:off x="6494084" y="2717861"/>
            <a:ext cx="128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ontserrat"/>
              </a:rPr>
              <a:t>Sexual </a:t>
            </a:r>
            <a:r>
              <a:rPr lang="en-US" sz="1400" b="1" dirty="0" err="1">
                <a:solidFill>
                  <a:srgbClr val="FF0000"/>
                </a:solidFill>
                <a:latin typeface="Montserrat"/>
              </a:rPr>
              <a:t>identitiy</a:t>
            </a:r>
            <a:endParaRPr lang="en-GB" sz="1400" b="1" dirty="0">
              <a:solidFill>
                <a:srgbClr val="FF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93832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481029" y="3056365"/>
            <a:ext cx="42678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/>
              </a:rPr>
              <a:t>So, what are we looking for?</a:t>
            </a:r>
          </a:p>
          <a:p>
            <a:endParaRPr lang="en-GB" sz="2000" dirty="0">
              <a:latin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42187-7899-4417-AF95-E3F4C520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3" y="1037422"/>
            <a:ext cx="2560320" cy="1920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4EA00-0719-4031-9B28-8F61B3E6062D}"/>
              </a:ext>
            </a:extLst>
          </p:cNvPr>
          <p:cNvSpPr txBox="1"/>
          <p:nvPr/>
        </p:nvSpPr>
        <p:spPr>
          <a:xfrm>
            <a:off x="5140960" y="625683"/>
            <a:ext cx="645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Montserrat"/>
              </a:rPr>
              <a:t>Predicting Performer </a:t>
            </a:r>
            <a:r>
              <a:rPr lang="en-US" sz="3200" b="1" dirty="0">
                <a:latin typeface="Montserrat"/>
              </a:rPr>
              <a:t>Video Views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30EB0-B899-4028-8D8E-B6075119D75B}"/>
              </a:ext>
            </a:extLst>
          </p:cNvPr>
          <p:cNvSpPr txBox="1"/>
          <p:nvPr/>
        </p:nvSpPr>
        <p:spPr>
          <a:xfrm>
            <a:off x="5127954" y="2248170"/>
            <a:ext cx="645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2. Predicting Performer </a:t>
            </a:r>
            <a:r>
              <a:rPr lang="en-US" sz="3200" b="1" dirty="0" err="1">
                <a:latin typeface="Montserrat"/>
              </a:rPr>
              <a:t>PornHub</a:t>
            </a:r>
            <a:r>
              <a:rPr lang="en-US" sz="3200" b="1" dirty="0">
                <a:latin typeface="Montserrat"/>
              </a:rPr>
              <a:t> Ranking (aka “List position”)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81758-537C-4AB9-A52C-A083DD19B4C2}"/>
              </a:ext>
            </a:extLst>
          </p:cNvPr>
          <p:cNvSpPr txBox="1"/>
          <p:nvPr/>
        </p:nvSpPr>
        <p:spPr>
          <a:xfrm>
            <a:off x="5127954" y="4363099"/>
            <a:ext cx="645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3. Suggesting </a:t>
            </a:r>
            <a:r>
              <a:rPr lang="en-US" sz="3200" b="1" dirty="0">
                <a:latin typeface="Montserrat"/>
              </a:rPr>
              <a:t>alternative performers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pic>
        <p:nvPicPr>
          <p:cNvPr id="6146" name="Picture 2" descr="Three sketch vector bits floating number bubbles line illustration cartoon color pastel blob intervention illustration design character three">
            <a:extLst>
              <a:ext uri="{FF2B5EF4-FFF2-40B4-BE49-F238E27FC236}">
                <a16:creationId xmlns:a16="http://schemas.microsoft.com/office/drawing/2014/main" id="{DB16D1AD-FD1B-4B51-95BF-1FF47F83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93" y="5534505"/>
            <a:ext cx="1417320" cy="10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693D3A-8304-435F-BBFD-5F13881C71D1}"/>
              </a:ext>
            </a:extLst>
          </p:cNvPr>
          <p:cNvSpPr txBox="1"/>
          <p:nvPr/>
        </p:nvSpPr>
        <p:spPr>
          <a:xfrm>
            <a:off x="6135220" y="6066000"/>
            <a:ext cx="2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Montserrat"/>
              </a:rPr>
              <a:t>“.. is a magic number”</a:t>
            </a:r>
            <a:endParaRPr lang="en-GB" i="1" dirty="0">
              <a:solidFill>
                <a:schemeClr val="bg1">
                  <a:lumMod val="75000"/>
                </a:schemeClr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92376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672551" y="3268118"/>
            <a:ext cx="38573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/>
              </a:rPr>
              <a:t>Tech used</a:t>
            </a:r>
          </a:p>
          <a:p>
            <a:endParaRPr lang="en-GB" sz="2000" dirty="0">
              <a:latin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42187-7899-4417-AF95-E3F4C520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3" y="1037422"/>
            <a:ext cx="2560320" cy="1920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4EA00-0719-4031-9B28-8F61B3E6062D}"/>
              </a:ext>
            </a:extLst>
          </p:cNvPr>
          <p:cNvSpPr txBox="1"/>
          <p:nvPr/>
        </p:nvSpPr>
        <p:spPr>
          <a:xfrm>
            <a:off x="4939698" y="852072"/>
            <a:ext cx="66528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ontserrat"/>
              </a:rPr>
              <a:t>Software : </a:t>
            </a:r>
          </a:p>
          <a:p>
            <a:r>
              <a:rPr lang="en-US" sz="1400" i="1" dirty="0" err="1">
                <a:latin typeface="Montserrat"/>
              </a:rPr>
              <a:t>Jupyter</a:t>
            </a:r>
            <a:r>
              <a:rPr lang="en-US" sz="1400" i="1" dirty="0">
                <a:latin typeface="Montserrat"/>
              </a:rPr>
              <a:t> Notebook, Tableau, Excel, Flask, </a:t>
            </a:r>
            <a:r>
              <a:rPr lang="en-US" sz="1400" i="1">
                <a:latin typeface="Montserrat"/>
              </a:rPr>
              <a:t>PyCharm, HTML</a:t>
            </a:r>
            <a:r>
              <a:rPr lang="en-US" sz="1400" i="1" dirty="0">
                <a:latin typeface="Montserrat"/>
              </a:rPr>
              <a:t>, CSS</a:t>
            </a:r>
          </a:p>
          <a:p>
            <a:endParaRPr lang="en-US" sz="1400" dirty="0">
              <a:latin typeface="Montserrat"/>
            </a:endParaRPr>
          </a:p>
          <a:p>
            <a:r>
              <a:rPr lang="en-US" sz="1400" b="1" dirty="0">
                <a:latin typeface="Montserrat"/>
              </a:rPr>
              <a:t>Libraries: </a:t>
            </a:r>
          </a:p>
          <a:p>
            <a:r>
              <a:rPr lang="en-US" sz="1400" i="1" dirty="0">
                <a:latin typeface="Montserrat"/>
              </a:rPr>
              <a:t>pandas, </a:t>
            </a:r>
            <a:r>
              <a:rPr lang="en-US" sz="1400" i="1" dirty="0" err="1">
                <a:latin typeface="Montserrat"/>
              </a:rPr>
              <a:t>numpy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IPython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sklearn</a:t>
            </a:r>
            <a:r>
              <a:rPr lang="en-US" sz="1400" i="1" dirty="0">
                <a:latin typeface="Montserrat"/>
              </a:rPr>
              <a:t>,  </a:t>
            </a:r>
            <a:r>
              <a:rPr lang="en-US" sz="1400" i="1" dirty="0" err="1">
                <a:latin typeface="Montserrat"/>
              </a:rPr>
              <a:t>xgboost</a:t>
            </a:r>
            <a:r>
              <a:rPr lang="en-US" sz="1400" i="1" dirty="0">
                <a:latin typeface="Montserrat"/>
              </a:rPr>
              <a:t>, seaborn, </a:t>
            </a:r>
            <a:r>
              <a:rPr lang="en-US" sz="1400" i="1" dirty="0" err="1">
                <a:latin typeface="Montserrat"/>
              </a:rPr>
              <a:t>mathplotlib</a:t>
            </a:r>
            <a:r>
              <a:rPr lang="en-US" sz="1400" i="1" dirty="0">
                <a:latin typeface="Montserrat"/>
              </a:rPr>
              <a:t>, warnings, pickle</a:t>
            </a:r>
          </a:p>
          <a:p>
            <a:endParaRPr lang="en-US" sz="1400" dirty="0">
              <a:latin typeface="Montserrat"/>
            </a:endParaRPr>
          </a:p>
          <a:p>
            <a:r>
              <a:rPr lang="en-US" sz="1400" b="1" dirty="0">
                <a:latin typeface="Montserrat"/>
              </a:rPr>
              <a:t>Modules/models/methods: </a:t>
            </a:r>
          </a:p>
          <a:p>
            <a:r>
              <a:rPr lang="en-US" sz="1400" i="1" dirty="0" err="1">
                <a:latin typeface="Montserrat"/>
              </a:rPr>
              <a:t>train_test_split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LinearRegression</a:t>
            </a:r>
            <a:r>
              <a:rPr lang="en-US" sz="1400" i="1" dirty="0">
                <a:latin typeface="Montserrat"/>
              </a:rPr>
              <a:t>(), </a:t>
            </a:r>
            <a:r>
              <a:rPr lang="en-US" sz="1400" i="1" dirty="0" err="1">
                <a:latin typeface="Montserrat"/>
              </a:rPr>
              <a:t>KNeighborsRegressor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n_neighbors</a:t>
            </a:r>
            <a:r>
              <a:rPr lang="en-US" sz="1400" i="1" dirty="0">
                <a:latin typeface="Montserrat"/>
              </a:rPr>
              <a:t>=3, </a:t>
            </a:r>
            <a:r>
              <a:rPr lang="en-US" sz="1400" i="1" dirty="0" err="1">
                <a:latin typeface="Montserrat"/>
              </a:rPr>
              <a:t>n_jobs</a:t>
            </a:r>
            <a:r>
              <a:rPr lang="en-US" sz="1400" i="1" dirty="0">
                <a:latin typeface="Montserrat"/>
              </a:rPr>
              <a:t>=10), </a:t>
            </a:r>
            <a:r>
              <a:rPr lang="en-US" sz="1400" i="1" dirty="0" err="1">
                <a:latin typeface="Montserrat"/>
              </a:rPr>
              <a:t>KNeighborsRegressor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n_neighbors</a:t>
            </a:r>
            <a:r>
              <a:rPr lang="en-US" sz="1400" i="1" dirty="0">
                <a:latin typeface="Montserrat"/>
              </a:rPr>
              <a:t>=5, </a:t>
            </a:r>
            <a:r>
              <a:rPr lang="en-US" sz="1400" i="1" dirty="0" err="1">
                <a:latin typeface="Montserrat"/>
              </a:rPr>
              <a:t>n_jobs</a:t>
            </a:r>
            <a:r>
              <a:rPr lang="en-US" sz="1400" i="1" dirty="0">
                <a:latin typeface="Montserrat"/>
              </a:rPr>
              <a:t>=10), </a:t>
            </a:r>
            <a:r>
              <a:rPr lang="en-US" sz="1400" i="1" dirty="0" err="1">
                <a:latin typeface="Montserrat"/>
              </a:rPr>
              <a:t>KNeighborsRegressor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n_neighbors</a:t>
            </a:r>
            <a:r>
              <a:rPr lang="en-US" sz="1400" i="1" dirty="0">
                <a:latin typeface="Montserrat"/>
              </a:rPr>
              <a:t>=7, </a:t>
            </a:r>
            <a:r>
              <a:rPr lang="en-US" sz="1400" i="1" dirty="0" err="1">
                <a:latin typeface="Montserrat"/>
              </a:rPr>
              <a:t>n_jobs</a:t>
            </a:r>
            <a:r>
              <a:rPr lang="en-US" sz="1400" i="1" dirty="0">
                <a:latin typeface="Montserrat"/>
              </a:rPr>
              <a:t>=10), </a:t>
            </a:r>
            <a:r>
              <a:rPr lang="en-US" sz="1400" i="1" dirty="0" err="1">
                <a:latin typeface="Montserrat"/>
              </a:rPr>
              <a:t>MLPRegressor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hidden_layer_sizes</a:t>
            </a:r>
            <a:r>
              <a:rPr lang="en-US" sz="1400" i="1" dirty="0">
                <a:latin typeface="Montserrat"/>
              </a:rPr>
              <a:t>=(100,), alpha=0.0001, </a:t>
            </a:r>
            <a:r>
              <a:rPr lang="en-US" sz="1400" i="1" dirty="0" err="1">
                <a:latin typeface="Montserrat"/>
              </a:rPr>
              <a:t>learning_rate_init</a:t>
            </a:r>
            <a:r>
              <a:rPr lang="en-US" sz="1400" i="1" dirty="0">
                <a:latin typeface="Montserrat"/>
              </a:rPr>
              <a:t>=0.001, </a:t>
            </a:r>
            <a:r>
              <a:rPr lang="en-US" sz="1400" i="1" dirty="0" err="1">
                <a:latin typeface="Montserrat"/>
              </a:rPr>
              <a:t>random_state</a:t>
            </a:r>
            <a:r>
              <a:rPr lang="en-US" sz="1400" i="1" dirty="0">
                <a:latin typeface="Montserrat"/>
              </a:rPr>
              <a:t>=42), </a:t>
            </a:r>
            <a:r>
              <a:rPr lang="en-US" sz="1400" i="1" dirty="0" err="1">
                <a:latin typeface="Montserrat"/>
              </a:rPr>
              <a:t>RandomForestRegressor</a:t>
            </a:r>
            <a:r>
              <a:rPr lang="en-US" sz="1400" i="1" dirty="0">
                <a:latin typeface="Montserrat"/>
              </a:rPr>
              <a:t>(), </a:t>
            </a:r>
            <a:r>
              <a:rPr lang="en-US" sz="1400" i="1" dirty="0" err="1">
                <a:latin typeface="Montserrat"/>
              </a:rPr>
              <a:t>RandomForestRegressor</a:t>
            </a:r>
            <a:r>
              <a:rPr lang="en-US" sz="1400" i="1" dirty="0">
                <a:latin typeface="Montserrat"/>
              </a:rPr>
              <a:t>(bootstrap= True,  </a:t>
            </a:r>
            <a:r>
              <a:rPr lang="en-US" sz="1400" i="1" dirty="0" err="1">
                <a:latin typeface="Montserrat"/>
              </a:rPr>
              <a:t>max_depth</a:t>
            </a:r>
            <a:r>
              <a:rPr lang="en-US" sz="1400" i="1" dirty="0">
                <a:latin typeface="Montserrat"/>
              </a:rPr>
              <a:t>= 10,  </a:t>
            </a:r>
            <a:r>
              <a:rPr lang="en-US" sz="1400" i="1" dirty="0" err="1">
                <a:latin typeface="Montserrat"/>
              </a:rPr>
              <a:t>max_features</a:t>
            </a:r>
            <a:r>
              <a:rPr lang="en-US" sz="1400" i="1" dirty="0">
                <a:latin typeface="Montserrat"/>
              </a:rPr>
              <a:t>= 'auto', </a:t>
            </a:r>
            <a:r>
              <a:rPr lang="en-US" sz="1400" i="1" dirty="0" err="1">
                <a:latin typeface="Montserrat"/>
              </a:rPr>
              <a:t>max_samples</a:t>
            </a:r>
            <a:r>
              <a:rPr lang="en-US" sz="1400" i="1" dirty="0">
                <a:latin typeface="Montserrat"/>
              </a:rPr>
              <a:t>= 0.5, </a:t>
            </a:r>
            <a:r>
              <a:rPr lang="en-US" sz="1400" i="1" dirty="0" err="1">
                <a:latin typeface="Montserrat"/>
              </a:rPr>
              <a:t>min_samples_leaf</a:t>
            </a:r>
            <a:r>
              <a:rPr lang="en-US" sz="1400" i="1" dirty="0">
                <a:latin typeface="Montserrat"/>
              </a:rPr>
              <a:t>= 2, </a:t>
            </a:r>
            <a:r>
              <a:rPr lang="en-US" sz="1400" i="1" dirty="0" err="1">
                <a:latin typeface="Montserrat"/>
              </a:rPr>
              <a:t>min_samples_split</a:t>
            </a:r>
            <a:r>
              <a:rPr lang="en-US" sz="1400" i="1" dirty="0">
                <a:latin typeface="Montserrat"/>
              </a:rPr>
              <a:t>= 2, </a:t>
            </a:r>
            <a:r>
              <a:rPr lang="en-US" sz="1400" i="1" dirty="0" err="1">
                <a:latin typeface="Montserrat"/>
              </a:rPr>
              <a:t>n_estimators</a:t>
            </a:r>
            <a:r>
              <a:rPr lang="en-US" sz="1400" i="1" dirty="0">
                <a:latin typeface="Montserrat"/>
              </a:rPr>
              <a:t>= 100), </a:t>
            </a:r>
            <a:r>
              <a:rPr lang="en-US" sz="1400" i="1" dirty="0" err="1">
                <a:latin typeface="Montserrat"/>
              </a:rPr>
              <a:t>GradientBoostingRegressor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random_state</a:t>
            </a:r>
            <a:r>
              <a:rPr lang="en-US" sz="1400" i="1" dirty="0">
                <a:latin typeface="Montserrat"/>
              </a:rPr>
              <a:t>=0), </a:t>
            </a:r>
            <a:r>
              <a:rPr lang="en-US" sz="1400" i="1" dirty="0" err="1">
                <a:latin typeface="Montserrat"/>
              </a:rPr>
              <a:t>XGBRegressor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n_estimators</a:t>
            </a:r>
            <a:r>
              <a:rPr lang="en-US" sz="1400" i="1" dirty="0">
                <a:latin typeface="Montserrat"/>
              </a:rPr>
              <a:t> = 1000), </a:t>
            </a:r>
            <a:r>
              <a:rPr lang="en-US" sz="1400" i="1" dirty="0" err="1">
                <a:latin typeface="Montserrat"/>
              </a:rPr>
              <a:t>XGBRegressor</a:t>
            </a:r>
            <a:r>
              <a:rPr lang="en-US" sz="1400" i="1" dirty="0">
                <a:latin typeface="Montserrat"/>
              </a:rPr>
              <a:t>(), </a:t>
            </a:r>
            <a:r>
              <a:rPr lang="en-US" sz="1400" i="1" dirty="0" err="1">
                <a:latin typeface="Montserrat"/>
              </a:rPr>
              <a:t>XGBRegressor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n_estimators</a:t>
            </a:r>
            <a:r>
              <a:rPr lang="en-US" sz="1400" i="1" dirty="0">
                <a:latin typeface="Montserrat"/>
              </a:rPr>
              <a:t>=1000, </a:t>
            </a:r>
            <a:r>
              <a:rPr lang="en-US" sz="1400" i="1" dirty="0" err="1">
                <a:latin typeface="Montserrat"/>
              </a:rPr>
              <a:t>learning_rate</a:t>
            </a:r>
            <a:r>
              <a:rPr lang="en-US" sz="1400" i="1" dirty="0">
                <a:latin typeface="Montserrat"/>
              </a:rPr>
              <a:t>=0.05), </a:t>
            </a:r>
            <a:r>
              <a:rPr lang="en-US" sz="1400" i="1" dirty="0" err="1">
                <a:latin typeface="Montserrat"/>
              </a:rPr>
              <a:t>XGBRegressor</a:t>
            </a:r>
            <a:r>
              <a:rPr lang="en-US" sz="1400" i="1" dirty="0">
                <a:latin typeface="Montserrat"/>
              </a:rPr>
              <a:t>(bootstrap = True,  </a:t>
            </a:r>
            <a:r>
              <a:rPr lang="en-US" sz="1400" i="1" dirty="0" err="1">
                <a:latin typeface="Montserrat"/>
              </a:rPr>
              <a:t>max_depth</a:t>
            </a:r>
            <a:r>
              <a:rPr lang="en-US" sz="1400" i="1" dirty="0">
                <a:latin typeface="Montserrat"/>
              </a:rPr>
              <a:t>= 5, </a:t>
            </a:r>
            <a:r>
              <a:rPr lang="en-US" sz="1400" i="1" dirty="0" err="1">
                <a:latin typeface="Montserrat"/>
              </a:rPr>
              <a:t>max_features</a:t>
            </a:r>
            <a:r>
              <a:rPr lang="en-US" sz="1400" i="1" dirty="0">
                <a:latin typeface="Montserrat"/>
              </a:rPr>
              <a:t> = 'sqrt', </a:t>
            </a:r>
            <a:r>
              <a:rPr lang="en-US" sz="1400" i="1" dirty="0" err="1">
                <a:latin typeface="Montserrat"/>
              </a:rPr>
              <a:t>max_samples</a:t>
            </a:r>
            <a:r>
              <a:rPr lang="en-US" sz="1400" i="1" dirty="0">
                <a:latin typeface="Montserrat"/>
              </a:rPr>
              <a:t>= None, </a:t>
            </a:r>
            <a:r>
              <a:rPr lang="en-US" sz="1400" i="1" dirty="0" err="1">
                <a:latin typeface="Montserrat"/>
              </a:rPr>
              <a:t>min_samples_leaf</a:t>
            </a:r>
            <a:r>
              <a:rPr lang="en-US" sz="1400" i="1" dirty="0">
                <a:latin typeface="Montserrat"/>
              </a:rPr>
              <a:t>=1, </a:t>
            </a:r>
            <a:r>
              <a:rPr lang="en-US" sz="1400" i="1" dirty="0" err="1">
                <a:latin typeface="Montserrat"/>
              </a:rPr>
              <a:t>min_samples_split</a:t>
            </a:r>
            <a:r>
              <a:rPr lang="en-US" sz="1400" i="1" dirty="0">
                <a:latin typeface="Montserrat"/>
              </a:rPr>
              <a:t>= 2, </a:t>
            </a:r>
            <a:r>
              <a:rPr lang="en-US" sz="1400" i="1" dirty="0" err="1">
                <a:latin typeface="Montserrat"/>
              </a:rPr>
              <a:t>n_estimators</a:t>
            </a:r>
            <a:r>
              <a:rPr lang="en-US" sz="1400" i="1" dirty="0">
                <a:latin typeface="Montserrat"/>
              </a:rPr>
              <a:t>= 50), </a:t>
            </a:r>
            <a:r>
              <a:rPr lang="en-US" sz="1400" i="1" dirty="0" err="1">
                <a:latin typeface="Montserrat"/>
              </a:rPr>
              <a:t>StandardScaler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MinMaxScaler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RobustScaler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OneHotEncoder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mean_squared_error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mean_absolute_error</a:t>
            </a:r>
            <a:r>
              <a:rPr lang="en-US" sz="1400" i="1" dirty="0">
                <a:latin typeface="Montserrat"/>
              </a:rPr>
              <a:t>, RFE, </a:t>
            </a:r>
            <a:r>
              <a:rPr lang="en-US" sz="1400" i="1" dirty="0" err="1">
                <a:latin typeface="Montserrat"/>
              </a:rPr>
              <a:t>GridSearchCV</a:t>
            </a:r>
            <a:r>
              <a:rPr lang="en-US" sz="1400" i="1" dirty="0">
                <a:latin typeface="Montserrat"/>
              </a:rPr>
              <a:t>, PCA, </a:t>
            </a:r>
            <a:r>
              <a:rPr lang="en-US" sz="1400" i="1" dirty="0" err="1">
                <a:latin typeface="Montserrat"/>
              </a:rPr>
              <a:t>Kmeans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pairwise_distances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silhouette_score</a:t>
            </a:r>
            <a:endParaRPr lang="en-US" sz="1400" i="1" dirty="0">
              <a:latin typeface="Montserrat"/>
            </a:endParaRPr>
          </a:p>
          <a:p>
            <a:endParaRPr lang="en-US" sz="1400" dirty="0">
              <a:latin typeface="Montserrat"/>
            </a:endParaRPr>
          </a:p>
          <a:p>
            <a:pPr marL="342900" indent="-342900">
              <a:buAutoNum type="arabicPeriod"/>
            </a:pP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1811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608D34-7C07-4EF5-B5B5-B8EB24DC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33" y="590550"/>
            <a:ext cx="4752975" cy="2838450"/>
          </a:xfrm>
          <a:prstGeom prst="rect">
            <a:avLst/>
          </a:prstGeom>
        </p:spPr>
      </p:pic>
      <p:pic>
        <p:nvPicPr>
          <p:cNvPr id="15" name="Picture 2" descr="predicting statistics shadow vector illustrator analytics sparkles crystal ball 3d 2d statistics predicting prediction">
            <a:extLst>
              <a:ext uri="{FF2B5EF4-FFF2-40B4-BE49-F238E27FC236}">
                <a16:creationId xmlns:a16="http://schemas.microsoft.com/office/drawing/2014/main" id="{DAA7AC9E-6B76-4DA6-B1F0-81E0365A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" y="966384"/>
            <a:ext cx="2257425" cy="16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C719D5-B69C-470E-BDD5-1AEC15273399}"/>
              </a:ext>
            </a:extLst>
          </p:cNvPr>
          <p:cNvSpPr txBox="1"/>
          <p:nvPr/>
        </p:nvSpPr>
        <p:spPr>
          <a:xfrm>
            <a:off x="407353" y="3159333"/>
            <a:ext cx="3726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Predicting Performer </a:t>
            </a:r>
            <a:r>
              <a:rPr lang="en-US" sz="3200" b="1" dirty="0">
                <a:latin typeface="Montserrat"/>
              </a:rPr>
              <a:t>Video Views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16CDA-7578-4505-A575-9AB3C997031A}"/>
              </a:ext>
            </a:extLst>
          </p:cNvPr>
          <p:cNvSpPr/>
          <p:nvPr/>
        </p:nvSpPr>
        <p:spPr>
          <a:xfrm>
            <a:off x="6399768" y="4826818"/>
            <a:ext cx="4441651" cy="8106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8AEB04-E91D-4B2D-9438-DD565A22F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56" y="4891620"/>
            <a:ext cx="4234274" cy="681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3B070-76D4-4508-8903-92575A065537}"/>
              </a:ext>
            </a:extLst>
          </p:cNvPr>
          <p:cNvSpPr txBox="1"/>
          <p:nvPr/>
        </p:nvSpPr>
        <p:spPr>
          <a:xfrm>
            <a:off x="4878300" y="3727261"/>
            <a:ext cx="716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/>
              </a:rPr>
              <a:t>R2 Score (</a:t>
            </a:r>
            <a:r>
              <a:rPr lang="en-US" sz="2800" b="1" dirty="0" err="1">
                <a:latin typeface="Montserrat"/>
              </a:rPr>
              <a:t>GradientBoostingRegressor</a:t>
            </a:r>
            <a:r>
              <a:rPr lang="en-US" sz="2800" b="1" dirty="0">
                <a:latin typeface="Montserrat"/>
              </a:rPr>
              <a:t>(</a:t>
            </a:r>
            <a:r>
              <a:rPr lang="en-US" sz="2800" b="1" dirty="0" err="1">
                <a:latin typeface="Montserrat"/>
              </a:rPr>
              <a:t>random_state</a:t>
            </a:r>
            <a:r>
              <a:rPr lang="en-US" sz="2800" b="1" dirty="0">
                <a:latin typeface="Montserrat"/>
              </a:rPr>
              <a:t>=0): </a:t>
            </a:r>
            <a:endParaRPr lang="en-GB" sz="2800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57017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10416</TotalTime>
  <Words>1097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Merriweather</vt:lpstr>
      <vt:lpstr>Montserrat</vt:lpstr>
      <vt:lpstr>Poppins</vt:lpstr>
      <vt:lpstr>Office Theme</vt:lpstr>
      <vt:lpstr>PornHub  Analysis &amp; Recommendation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PornHub  Analysis &amp; Recommendation Engine</dc:title>
  <dc:creator>Luca-Dan Ciceu</dc:creator>
  <cp:lastModifiedBy>Luca-Dan Ciceu</cp:lastModifiedBy>
  <cp:revision>33</cp:revision>
  <dcterms:created xsi:type="dcterms:W3CDTF">2021-06-19T09:09:41Z</dcterms:created>
  <dcterms:modified xsi:type="dcterms:W3CDTF">2021-06-29T10:56:23Z</dcterms:modified>
</cp:coreProperties>
</file>