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3"/>
  </p:notesMasterIdLst>
  <p:sldIdLst>
    <p:sldId id="383" r:id="rId2"/>
    <p:sldId id="384" r:id="rId3"/>
    <p:sldId id="385" r:id="rId4"/>
    <p:sldId id="38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5" r:id="rId13"/>
    <p:sldId id="396" r:id="rId14"/>
    <p:sldId id="397" r:id="rId15"/>
    <p:sldId id="398" r:id="rId16"/>
    <p:sldId id="402" r:id="rId17"/>
    <p:sldId id="399" r:id="rId18"/>
    <p:sldId id="400" r:id="rId19"/>
    <p:sldId id="401" r:id="rId20"/>
    <p:sldId id="403" r:id="rId21"/>
    <p:sldId id="404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3150"/>
    <a:srgbClr val="A62B4D"/>
    <a:srgbClr val="FAA61A"/>
    <a:srgbClr val="F58220"/>
    <a:srgbClr val="F15A22"/>
    <a:srgbClr val="F69679"/>
    <a:srgbClr val="C00026"/>
    <a:srgbClr val="C4161C"/>
    <a:srgbClr val="E6E7E8"/>
    <a:srgbClr val="BCB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06BD82-CB89-44D7-8E0B-A0EA4EA31587}">
  <a:tblStyle styleId="{5D06BD82-CB89-44D7-8E0B-A0EA4EA3158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B9BD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B9BD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157AF2-6733-427E-A066-D5AD1640703D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tcBdr/>
        <a:fill>
          <a:solidFill>
            <a:srgbClr val="E0E0E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0E0E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A5A5A5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A5A5A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A5A5A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5"/>
    <p:restoredTop sz="94915"/>
  </p:normalViewPr>
  <p:slideViewPr>
    <p:cSldViewPr snapToGrid="0">
      <p:cViewPr varScale="1">
        <p:scale>
          <a:sx n="136" d="100"/>
          <a:sy n="136" d="100"/>
        </p:scale>
        <p:origin x="55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9" d="100"/>
        <a:sy n="19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21D76053-4FC2-8046-8E35-708C3EA86774}"/>
    <pc:docChg chg="custSel delSld modSld modSection">
      <pc:chgData name="Luciano Pereira Soares" userId="16c53e34-c952-423e-8700-c0525d23304f" providerId="ADAL" clId="{21D76053-4FC2-8046-8E35-708C3EA86774}" dt="2022-08-17T00:34:52.779" v="1" actId="2696"/>
      <pc:docMkLst>
        <pc:docMk/>
      </pc:docMkLst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0" sldId="27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492238989" sldId="27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1982945" sldId="27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50689142" sldId="27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56012993" sldId="28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7571930" sldId="28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91742777" sldId="28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54898846" sldId="28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23398612" sldId="284"/>
        </pc:sldMkLst>
      </pc:sldChg>
      <pc:sldChg chg="delSp del mod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10650140" sldId="285"/>
        </pc:sldMkLst>
        <pc:spChg chg="del">
          <ac:chgData name="Luciano Pereira Soares" userId="16c53e34-c952-423e-8700-c0525d23304f" providerId="ADAL" clId="{21D76053-4FC2-8046-8E35-708C3EA86774}" dt="2022-08-15T21:48:35.069" v="0" actId="478"/>
          <ac:spMkLst>
            <pc:docMk/>
            <pc:sldMk cId="3610650140" sldId="285"/>
            <ac:spMk id="3" creationId="{92017288-34E3-384C-A876-1B3DB9BB03C6}"/>
          </ac:spMkLst>
        </pc:spChg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37304665" sldId="28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290008027" sldId="28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3880700" sldId="28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49827963" sldId="28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332155" sldId="29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0960086" sldId="29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34358883" sldId="29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18138588" sldId="29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8771689" sldId="29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26902687" sldId="29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84337191" sldId="29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73595821" sldId="29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045755376" sldId="29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74221417" sldId="29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34044073" sldId="30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69634474" sldId="30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3913687" sldId="30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727212897" sldId="30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251471121" sldId="30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53157801" sldId="30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51566873" sldId="30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78185438" sldId="30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33048560" sldId="30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192908236" sldId="30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450581019" sldId="31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608316626" sldId="31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934957580" sldId="31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807832657" sldId="31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028870872" sldId="31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189783527" sldId="31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798049986" sldId="31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347503315" sldId="31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48801762" sldId="31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080152500" sldId="32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61366562" sldId="32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80794106" sldId="32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4089055669" sldId="32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832844973" sldId="32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57196928" sldId="32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637131583" sldId="32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80530401" sldId="32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65727687" sldId="328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39457961" sldId="329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520571115" sldId="330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164295974" sldId="331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771695050" sldId="332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585071933" sldId="333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1416409760" sldId="33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57655667" sldId="335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672068477" sldId="33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2246476944" sldId="33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96632061" sldId="356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810874321" sldId="357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72318287" sldId="554"/>
        </pc:sldMkLst>
      </pc:sldChg>
      <pc:sldChg chg="del">
        <pc:chgData name="Luciano Pereira Soares" userId="16c53e34-c952-423e-8700-c0525d23304f" providerId="ADAL" clId="{21D76053-4FC2-8046-8E35-708C3EA86774}" dt="2022-08-17T00:34:52.779" v="1" actId="2696"/>
        <pc:sldMkLst>
          <pc:docMk/>
          <pc:sldMk cId="3155441199" sldId="555"/>
        </pc:sldMkLst>
      </pc:sldChg>
    </pc:docChg>
  </pc:docChgLst>
  <pc:docChgLst>
    <pc:chgData name="Luciano Pereira Soares" userId="16c53e34-c952-423e-8700-c0525d23304f" providerId="ADAL" clId="{23FAB5F9-CE55-7B4E-82BA-8712A3FC70FD}"/>
    <pc:docChg chg="delSld modSld delSection modSection">
      <pc:chgData name="Luciano Pereira Soares" userId="16c53e34-c952-423e-8700-c0525d23304f" providerId="ADAL" clId="{23FAB5F9-CE55-7B4E-82BA-8712A3FC70FD}" dt="2022-09-05T21:05:33.103" v="11" actId="17853"/>
      <pc:docMkLst>
        <pc:docMk/>
      </pc:docMkLst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36569805" sldId="33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175192112" sldId="33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740425970" sldId="34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471685992" sldId="34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78202765" sldId="34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4179067694" sldId="34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01138830" sldId="34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528288865" sldId="34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77325553" sldId="346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57953214" sldId="347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1697489442" sldId="348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705461230" sldId="349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78375112" sldId="350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702188297" sldId="351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001422786" sldId="352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2619416210" sldId="353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229030451" sldId="354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896182162" sldId="355"/>
        </pc:sldMkLst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803870030" sldId="35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01414690" sldId="35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893012432" sldId="36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576181827" sldId="36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614382949" sldId="36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32049674" sldId="36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59701348" sldId="36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6776023" sldId="36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9813736" sldId="36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72946029" sldId="36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59750458" sldId="36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512076844" sldId="36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722687135" sldId="37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77792696" sldId="37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53015792" sldId="372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35331629" sldId="373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903842175" sldId="374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2148714664" sldId="375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197320991" sldId="376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114094196" sldId="377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519318922" sldId="378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17961096" sldId="379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4228510919" sldId="380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275196510" sldId="381"/>
        </pc:sldMkLst>
      </pc:sldChg>
      <pc:sldChg chg="del">
        <pc:chgData name="Luciano Pereira Soares" userId="16c53e34-c952-423e-8700-c0525d23304f" providerId="ADAL" clId="{23FAB5F9-CE55-7B4E-82BA-8712A3FC70FD}" dt="2022-09-05T21:04:08.951" v="1" actId="2696"/>
        <pc:sldMkLst>
          <pc:docMk/>
          <pc:sldMk cId="3631642019" sldId="382"/>
        </pc:sldMkLst>
      </pc:sldChg>
      <pc:sldChg chg="modSp mod">
        <pc:chgData name="Luciano Pereira Soares" userId="16c53e34-c952-423e-8700-c0525d23304f" providerId="ADAL" clId="{23FAB5F9-CE55-7B4E-82BA-8712A3FC70FD}" dt="2022-09-05T21:04:12.772" v="3" actId="20577"/>
        <pc:sldMkLst>
          <pc:docMk/>
          <pc:sldMk cId="1892385204" sldId="384"/>
        </pc:sldMkLst>
        <pc:spChg chg="mod">
          <ac:chgData name="Luciano Pereira Soares" userId="16c53e34-c952-423e-8700-c0525d23304f" providerId="ADAL" clId="{23FAB5F9-CE55-7B4E-82BA-8712A3FC70FD}" dt="2022-09-05T21:04:12.772" v="3" actId="20577"/>
          <ac:spMkLst>
            <pc:docMk/>
            <pc:sldMk cId="1892385204" sldId="384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4:00.177" v="0" actId="2696"/>
        <pc:sldMkLst>
          <pc:docMk/>
          <pc:sldMk cId="3547615086" sldId="39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59571029" sldId="405"/>
        </pc:sldMkLst>
      </pc:sldChg>
      <pc:sldChg chg="modSp del mod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86636348" sldId="406"/>
        </pc:sldMkLst>
        <pc:spChg chg="mod">
          <ac:chgData name="Luciano Pereira Soares" userId="16c53e34-c952-423e-8700-c0525d23304f" providerId="ADAL" clId="{23FAB5F9-CE55-7B4E-82BA-8712A3FC70FD}" dt="2022-09-05T21:04:26.451" v="5" actId="20577"/>
          <ac:spMkLst>
            <pc:docMk/>
            <pc:sldMk cId="2186636348" sldId="406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27956553" sldId="40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78276685" sldId="40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83935605" sldId="40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45036898" sldId="41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59734626" sldId="41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4341077" sldId="41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99334177" sldId="41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30062975" sldId="41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94421638" sldId="41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38278355" sldId="41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55007093" sldId="417"/>
        </pc:sldMkLst>
      </pc:sldChg>
      <pc:sldChg chg="modSp del mod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07880651" sldId="418"/>
        </pc:sldMkLst>
        <pc:spChg chg="mod">
          <ac:chgData name="Luciano Pereira Soares" userId="16c53e34-c952-423e-8700-c0525d23304f" providerId="ADAL" clId="{23FAB5F9-CE55-7B4E-82BA-8712A3FC70FD}" dt="2022-09-05T21:04:33.372" v="7" actId="20577"/>
          <ac:spMkLst>
            <pc:docMk/>
            <pc:sldMk cId="1707880651" sldId="418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83881429" sldId="41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40463491" sldId="420"/>
        </pc:sldMkLst>
      </pc:sldChg>
      <pc:sldChg chg="modSp del mod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550099056" sldId="421"/>
        </pc:sldMkLst>
        <pc:spChg chg="mod">
          <ac:chgData name="Luciano Pereira Soares" userId="16c53e34-c952-423e-8700-c0525d23304f" providerId="ADAL" clId="{23FAB5F9-CE55-7B4E-82BA-8712A3FC70FD}" dt="2022-09-05T21:04:40.495" v="9" actId="20577"/>
          <ac:spMkLst>
            <pc:docMk/>
            <pc:sldMk cId="1550099056" sldId="421"/>
            <ac:spMk id="4" creationId="{3B8D34AF-4651-D14B-84C4-E9FECE3D33FA}"/>
          </ac:spMkLst>
        </pc:spChg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66744945" sldId="42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819177671" sldId="42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18143902" sldId="42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453696068" sldId="42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20373165" sldId="42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218276115" sldId="42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3560085" sldId="42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81335809" sldId="42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56000600" sldId="43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97333576" sldId="43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04470294" sldId="43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93946769" sldId="43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55188389" sldId="43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13301535" sldId="43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92707404" sldId="43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450404991" sldId="43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282777310" sldId="43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78051124" sldId="43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19499553" sldId="44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98262997" sldId="44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17086822" sldId="44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82209742" sldId="44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65939695" sldId="44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85316814" sldId="44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55587597" sldId="44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87110239" sldId="44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95221180" sldId="44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642593151" sldId="44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13903677" sldId="45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860655053" sldId="45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24862585" sldId="45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65298501" sldId="45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96085441" sldId="45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93783403" sldId="45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57598921" sldId="45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00342593" sldId="45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237073513" sldId="45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01240596" sldId="45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40860713" sldId="46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10594888" sldId="46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48280781" sldId="46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2991973" sldId="46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49162005" sldId="46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16407869" sldId="46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46782126" sldId="46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947317449" sldId="46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08624844" sldId="46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553526615" sldId="46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046241337" sldId="47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65557762" sldId="47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92068218" sldId="47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063975186" sldId="47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46293056" sldId="47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52324830" sldId="47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13275802" sldId="47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98850028" sldId="47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64289923" sldId="47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83237833" sldId="47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53363359" sldId="48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81478987" sldId="48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88490871" sldId="48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254589533" sldId="48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39318439" sldId="48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61532879" sldId="48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90899278" sldId="48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66732702" sldId="48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69864673" sldId="48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19094760" sldId="48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72821783" sldId="49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1233787" sldId="49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81797948" sldId="49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69498523" sldId="49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558836639" sldId="49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63748844" sldId="49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428299407" sldId="49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86819330" sldId="49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28973644" sldId="49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204558522" sldId="49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712962945" sldId="50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63433850" sldId="50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29193109" sldId="50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89934337" sldId="50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03018341" sldId="50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56675848" sldId="50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491694227" sldId="50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72381498" sldId="50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58111533" sldId="50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760970384" sldId="50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01132150" sldId="51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888296754" sldId="51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000967241" sldId="51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051064673" sldId="51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87475126" sldId="51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504219189" sldId="52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439446065" sldId="52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49979265" sldId="52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975918875" sldId="52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900734446" sldId="52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636308587" sldId="52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925082565" sldId="52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547019491" sldId="52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876724340" sldId="52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23174665" sldId="53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3088022" sldId="53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803529127" sldId="53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130096118" sldId="53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5477530" sldId="53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763237143" sldId="53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110567022" sldId="53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18314841" sldId="53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646367409" sldId="53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47123027" sldId="53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084042425" sldId="54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85683354" sldId="54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87045284" sldId="54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276542709" sldId="54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284568142" sldId="544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363713899" sldId="545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4152548292" sldId="54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372092205" sldId="54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06088098" sldId="54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520474697" sldId="54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922271775" sldId="55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047934376" sldId="551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1362510465" sldId="552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673685543" sldId="553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855212893" sldId="556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643450305" sldId="557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679129786" sldId="558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111747928" sldId="559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3215252228" sldId="560"/>
        </pc:sldMkLst>
      </pc:sldChg>
      <pc:sldChg chg="del">
        <pc:chgData name="Luciano Pereira Soares" userId="16c53e34-c952-423e-8700-c0525d23304f" providerId="ADAL" clId="{23FAB5F9-CE55-7B4E-82BA-8712A3FC70FD}" dt="2022-09-05T21:05:29.939" v="10" actId="2696"/>
        <pc:sldMkLst>
          <pc:docMk/>
          <pc:sldMk cId="2720856063" sldId="561"/>
        </pc:sldMkLst>
      </pc:sldChg>
      <pc:sldMasterChg chg="delSldLayout">
        <pc:chgData name="Luciano Pereira Soares" userId="16c53e34-c952-423e-8700-c0525d23304f" providerId="ADAL" clId="{23FAB5F9-CE55-7B4E-82BA-8712A3FC70FD}" dt="2022-09-05T21:05:29.939" v="10" actId="2696"/>
        <pc:sldMasterMkLst>
          <pc:docMk/>
          <pc:sldMasterMk cId="0" sldId="2147483661"/>
        </pc:sldMasterMkLst>
        <pc:sldLayoutChg chg="del">
          <pc:chgData name="Luciano Pereira Soares" userId="16c53e34-c952-423e-8700-c0525d23304f" providerId="ADAL" clId="{23FAB5F9-CE55-7B4E-82BA-8712A3FC70FD}" dt="2022-09-05T21:05:29.939" v="10" actId="2696"/>
          <pc:sldLayoutMkLst>
            <pc:docMk/>
            <pc:sldMasterMk cId="0" sldId="2147483661"/>
            <pc:sldLayoutMk cId="0" sldId="214748365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b3f9fbc8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b3f9fbc8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391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b3f9fbc8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b3f9fbc8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78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 1">
  <p:cSld name="Insper - Cinza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2617881" y="1256525"/>
            <a:ext cx="6192900" cy="205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Verdana"/>
              <a:buNone/>
              <a:defRPr sz="3200" b="1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Verdana"/>
              <a:buNone/>
              <a:defRPr sz="5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617875" y="3205350"/>
            <a:ext cx="6192900" cy="79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Verdana"/>
              <a:buNone/>
              <a:defRPr sz="1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311700" y="4046277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algn="ctr">
              <a:spcBef>
                <a:spcPts val="16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algn="ctr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algn="ctr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algn="ctr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E7493-2E4B-5C4E-9CEC-D983D773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445025"/>
            <a:ext cx="5236068" cy="572700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387CE094-D946-834B-8742-C22D40B9BA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69165" cy="5148263"/>
          </a:xfrm>
        </p:spPr>
        <p:txBody>
          <a:bodyPr/>
          <a:lstStyle>
            <a:lvl1pPr marL="120650" indent="0">
              <a:buNone/>
              <a:defRPr/>
            </a:lvl1pPr>
          </a:lstStyle>
          <a:p>
            <a:endParaRPr lang="pt-BR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14A18C9F-D37E-CD41-AA0F-37871F1016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497013"/>
            <a:ext cx="5236068" cy="3032125"/>
          </a:xfrm>
        </p:spPr>
        <p:txBody>
          <a:bodyPr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147824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insper.edu.br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Verdana"/>
              <a:buNone/>
              <a:defRPr sz="2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Verdana"/>
              <a:buChar char="●"/>
              <a:defRPr sz="17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lvl="2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lvl="3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lvl="4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lvl="5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lvl="6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●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lvl="7" indent="-3111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Verdana"/>
              <a:buChar char="○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lvl="8" indent="-3111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00"/>
              <a:buFont typeface="Verdana"/>
              <a:buChar char="■"/>
              <a:defRPr sz="13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 dirty="0"/>
          </a:p>
        </p:txBody>
      </p:sp>
      <p:sp>
        <p:nvSpPr>
          <p:cNvPr id="8" name="Google Shape;8;p1">
            <a:hlinkClick r:id="rId7"/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617D5C9-397C-174E-8B82-AE0426703C7A}"/>
              </a:ext>
            </a:extLst>
          </p:cNvPr>
          <p:cNvCxnSpPr/>
          <p:nvPr userDrawn="1"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1">
            <a:extLst>
              <a:ext uri="{FF2B5EF4-FFF2-40B4-BE49-F238E27FC236}">
                <a16:creationId xmlns:a16="http://schemas.microsoft.com/office/drawing/2014/main" id="{AA7FDAB6-217E-8346-B73A-04625C7EE38D}"/>
              </a:ext>
            </a:extLst>
          </p:cNvPr>
          <p:cNvSpPr txBox="1"/>
          <p:nvPr userDrawn="1"/>
        </p:nvSpPr>
        <p:spPr>
          <a:xfrm>
            <a:off x="8554454" y="4727118"/>
            <a:ext cx="330183" cy="180823"/>
          </a:xfrm>
          <a:prstGeom prst="rect">
            <a:avLst/>
          </a:prstGeom>
          <a:noFill/>
        </p:spPr>
        <p:txBody>
          <a:bodyPr wrap="square" lIns="57153" tIns="28577" rIns="57153" bIns="28577" rtlCol="0">
            <a:spAutoFit/>
          </a:bodyPr>
          <a:lstStyle/>
          <a:p>
            <a:pPr algn="ctr"/>
            <a:fld id="{260E2A6B-A809-4840-BF14-8648BC0BDF87}" type="slidenum">
              <a:rPr lang="id-ID" sz="800" b="0" smtClean="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rPr>
              <a:pPr algn="ctr"/>
              <a:t>‹#›</a:t>
            </a:fld>
            <a:endParaRPr lang="id-ID" sz="800" b="0" dirty="0">
              <a:solidFill>
                <a:schemeClr val="tx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3C3ABF-6166-5143-A992-6CFFA31767EF}"/>
              </a:ext>
            </a:extLst>
          </p:cNvPr>
          <p:cNvSpPr/>
          <p:nvPr userDrawn="1"/>
        </p:nvSpPr>
        <p:spPr>
          <a:xfrm>
            <a:off x="8606792" y="4703625"/>
            <a:ext cx="225507" cy="227809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75" dirty="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8" r:id="rId3"/>
    <p:sldLayoutId id="2147483659" r:id="rId4"/>
    <p:sldLayoutId id="2147483662" r:id="rId5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1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pc.edu/~bejar/ia/transpas/teoria.mti/2-BH3-Busqueda_local-eng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nl/photo/1557461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es-computer-monitor-programming-1102797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pixel.net/Innovation-Idea-Mindmap-Brainstorm-Imagination-2123972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www.insper.edu.b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thinking-woman-p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2617875" y="1394850"/>
            <a:ext cx="6192900" cy="191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Supercomputação</a:t>
            </a:r>
            <a:endParaRPr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FD02BD-BC78-0946-A530-7F21E6BD4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381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62918-B159-E54A-9379-864A0431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então podemos melhorar?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C6F12-4439-7940-8209-4018F7B4A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mochila, após gerarmos soluções iniciais aleatórias, podemos fazer duas ações:</a:t>
            </a:r>
          </a:p>
          <a:p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Encher a mochila</a:t>
            </a:r>
            <a:r>
              <a:rPr lang="pt-BR" dirty="0"/>
              <a:t>: verificar se algum objeto não selecionado cabe na mochila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Trocar dois objetos: </a:t>
            </a:r>
            <a:r>
              <a:rPr lang="pt-BR" dirty="0"/>
              <a:t>verificar se é possível substituir um objeto selecionado por outro de melhor valor que foi deixado de fora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7F5CFFE-EE27-104E-A78B-74BA5D7B91EC}"/>
              </a:ext>
            </a:extLst>
          </p:cNvPr>
          <p:cNvSpPr txBox="1"/>
          <p:nvPr/>
        </p:nvSpPr>
        <p:spPr>
          <a:xfrm>
            <a:off x="892884" y="4138268"/>
            <a:ext cx="69010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pt-BR" sz="1400" b="1" dirty="0">
                <a:solidFill>
                  <a:srgbClr val="C00000"/>
                </a:solidFill>
              </a:rPr>
              <a:t>Ambas são condições necessárias, mas não suficientes, para </a:t>
            </a:r>
            <a:r>
              <a:rPr lang="pt-BR" sz="1400" b="1" dirty="0" err="1">
                <a:solidFill>
                  <a:srgbClr val="C00000"/>
                </a:solidFill>
              </a:rPr>
              <a:t>otimalidade</a:t>
            </a:r>
            <a:endParaRPr lang="pt-BR" sz="1400" b="1" dirty="0">
              <a:solidFill>
                <a:srgbClr val="C00000"/>
              </a:solidFill>
            </a:endParaRPr>
          </a:p>
          <a:p>
            <a:pPr algn="ctr">
              <a:defRPr/>
            </a:pPr>
            <a:r>
              <a:rPr lang="pt-BR" b="1" dirty="0">
                <a:solidFill>
                  <a:srgbClr val="C00000"/>
                </a:solidFill>
              </a:rPr>
              <a:t>Ou seja, não há garantia de solução ótima global!</a:t>
            </a:r>
            <a:endParaRPr lang="pt-B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3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B1C06-E370-584A-A2D9-572C697F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1DD74D-BBA1-7449-8C77-90CD9F1D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precisamos do caminho para o obter a solução, nós buscamos possíveis soluções por meio da aleatoriedade</a:t>
            </a:r>
          </a:p>
          <a:p>
            <a:endParaRPr lang="pt-BR" dirty="0"/>
          </a:p>
          <a:p>
            <a:r>
              <a:rPr lang="pt-BR" dirty="0"/>
              <a:t>Vamos então obter uma solução inicial aleatória, em tempo plausível </a:t>
            </a:r>
          </a:p>
          <a:p>
            <a:endParaRPr lang="pt-BR" dirty="0"/>
          </a:p>
          <a:p>
            <a:r>
              <a:rPr lang="pt-BR" dirty="0"/>
              <a:t>Temos que ter uma função que avalie a qualidade (fitness) dessa solução. Essa qualidade não está relacionada a trajetória da solução, apenas a solução em si</a:t>
            </a:r>
          </a:p>
          <a:p>
            <a:endParaRPr lang="pt-BR" dirty="0"/>
          </a:p>
          <a:p>
            <a:r>
              <a:rPr lang="pt-BR" dirty="0"/>
              <a:t>A partir dessa solução inicial, fazemos uma busca na vizinhança de soluções (local), de modo a melhorar a qualidade da solução</a:t>
            </a:r>
          </a:p>
        </p:txBody>
      </p:sp>
    </p:spTree>
    <p:extLst>
      <p:ext uri="{BB962C8B-B14F-4D97-AF65-F5344CB8AC3E}">
        <p14:creationId xmlns:p14="http://schemas.microsoft.com/office/powerpoint/2010/main" val="46772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8981B-6B31-1A46-87B4-D6E16BEA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821743-5BDC-E54D-9DF5-54BA59CD67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2506" y="731375"/>
            <a:ext cx="6330908" cy="451903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A2C7BD4-7109-FA4F-819D-6D25C45543D1}"/>
              </a:ext>
            </a:extLst>
          </p:cNvPr>
          <p:cNvSpPr txBox="1"/>
          <p:nvPr/>
        </p:nvSpPr>
        <p:spPr>
          <a:xfrm>
            <a:off x="3791414" y="4943445"/>
            <a:ext cx="4572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00" dirty="0">
                <a:hlinkClick r:id="rId3"/>
              </a:rPr>
              <a:t>https://www.cs.upc.edu/~bejar/ia/transpas/teoria.mti/2-BH3-Busqueda_local-eng.pdf</a:t>
            </a:r>
            <a:r>
              <a:rPr lang="pt-BR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66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A357-CBCB-6B42-9F7C-F3BF7F6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– Hill </a:t>
            </a:r>
            <a:r>
              <a:rPr lang="pt-BR" dirty="0" err="1"/>
              <a:t>Climbing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C2E8E-E9BE-474A-A5F1-9B6EA089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Hill </a:t>
            </a:r>
            <a:r>
              <a:rPr lang="pt-BR" dirty="0" err="1"/>
              <a:t>Climbing</a:t>
            </a:r>
            <a:r>
              <a:rPr lang="pt-BR" dirty="0"/>
              <a:t> é um algoritmo clássico para otimização, bastante eficiente na tarefa de encontrar máximos ou mínimos locais</a:t>
            </a:r>
          </a:p>
          <a:p>
            <a:r>
              <a:rPr lang="pt-BR" dirty="0"/>
              <a:t>Nós iniciamos em um ponto aleatório </a:t>
            </a:r>
            <a:r>
              <a:rPr lang="pt-BR" dirty="0" err="1"/>
              <a:t>X</a:t>
            </a:r>
            <a:r>
              <a:rPr lang="pt-BR" dirty="0"/>
              <a:t> e fazemos sua avaliação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50C5F4-936B-B448-9241-10C8C5F8F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409" y="2361675"/>
            <a:ext cx="54356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76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1A357-CBCB-6B42-9F7C-F3BF7F68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– Hill </a:t>
            </a:r>
            <a:r>
              <a:rPr lang="pt-BR" dirty="0" err="1"/>
              <a:t>Climbing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CC2E8E-E9BE-474A-A5F1-9B6EA0890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Nós movemos então do nosso ponto </a:t>
            </a:r>
            <a:r>
              <a:rPr lang="pt-BR" dirty="0" err="1"/>
              <a:t>X</a:t>
            </a:r>
            <a:r>
              <a:rPr lang="pt-BR" dirty="0"/>
              <a:t> para um novo ponto vizinho </a:t>
            </a:r>
            <a:r>
              <a:rPr lang="pt-BR" dirty="0" err="1"/>
              <a:t>X</a:t>
            </a:r>
            <a:r>
              <a:rPr lang="pt-BR" dirty="0"/>
              <a:t>’ </a:t>
            </a:r>
          </a:p>
          <a:p>
            <a:pPr lvl="1"/>
            <a:r>
              <a:rPr lang="pt-BR" dirty="0"/>
              <a:t>Se esse ponto </a:t>
            </a:r>
            <a:r>
              <a:rPr lang="pt-BR" dirty="0" err="1"/>
              <a:t>X</a:t>
            </a:r>
            <a:r>
              <a:rPr lang="pt-BR" dirty="0"/>
              <a:t>’ for uma solução melhor que </a:t>
            </a:r>
            <a:r>
              <a:rPr lang="pt-BR" dirty="0" err="1"/>
              <a:t>X</a:t>
            </a:r>
            <a:r>
              <a:rPr lang="pt-BR" dirty="0"/>
              <a:t>, ficamos nele e repetimos o processo</a:t>
            </a:r>
          </a:p>
          <a:p>
            <a:pPr lvl="1"/>
            <a:r>
              <a:rPr lang="pt-BR" dirty="0"/>
              <a:t>Caso contrário, voltamos para </a:t>
            </a:r>
            <a:r>
              <a:rPr lang="pt-BR" dirty="0" err="1"/>
              <a:t>X</a:t>
            </a:r>
            <a:r>
              <a:rPr lang="pt-BR" dirty="0"/>
              <a:t> e podemos visitar outro vizinho ou interromper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7E2C80-DDE6-DF49-B7C9-AA4A68238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13566" y="2571750"/>
            <a:ext cx="54356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93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75CA6D-E8DD-2C43-A969-5211D930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Hill </a:t>
            </a:r>
            <a:r>
              <a:rPr lang="pt-BR" dirty="0" err="1"/>
              <a:t>Climbing</a:t>
            </a:r>
            <a:r>
              <a:rPr lang="pt-BR" dirty="0"/>
              <a:t> para a Mochila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965752E-2FC2-2148-87EB-39293EE91A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Suponha uma mochila com capacidade C e diversos itens, com seus respectivos pesos (W) e valores (V)</a:t>
                </a:r>
              </a:p>
              <a:p>
                <a:r>
                  <a:rPr lang="pt-BR" dirty="0"/>
                  <a:t>Nosso objetivo: maximizar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nary>
                  </m:oMath>
                </a14:m>
                <a:r>
                  <a:rPr lang="pt-BR" dirty="0"/>
                  <a:t>, respeitando a restrição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pt-BR" dirty="0"/>
              </a:p>
              <a:p>
                <a:r>
                  <a:rPr lang="pt-BR" dirty="0"/>
                  <a:t>Podemos codificar nosso problema como uma </a:t>
                </a:r>
                <a:r>
                  <a:rPr lang="pt-BR" dirty="0" err="1"/>
                  <a:t>string</a:t>
                </a:r>
                <a:r>
                  <a:rPr lang="pt-BR" dirty="0"/>
                  <a:t> binária. 0 significa que o item </a:t>
                </a:r>
                <a:r>
                  <a:rPr lang="pt-BR" dirty="0" err="1"/>
                  <a:t>i</a:t>
                </a:r>
                <a:r>
                  <a:rPr lang="pt-BR" dirty="0"/>
                  <a:t> não foi incluído, enquanto que 1 significa que </a:t>
                </a:r>
                <a:r>
                  <a:rPr lang="pt-BR" dirty="0" err="1"/>
                  <a:t>i</a:t>
                </a:r>
                <a:r>
                  <a:rPr lang="pt-BR" dirty="0"/>
                  <a:t> foi incluído</a:t>
                </a:r>
              </a:p>
              <a:p>
                <a:r>
                  <a:rPr lang="pt-BR" dirty="0"/>
                  <a:t>Supondo 10 objetos, nossa </a:t>
                </a:r>
                <a:r>
                  <a:rPr lang="pt-BR" dirty="0" err="1"/>
                  <a:t>string</a:t>
                </a:r>
                <a:r>
                  <a:rPr lang="pt-BR" dirty="0"/>
                  <a:t> poderia ser: 0010010000 </a:t>
                </a:r>
              </a:p>
              <a:p>
                <a:pPr lvl="1"/>
                <a:r>
                  <a:rPr lang="pt-BR" dirty="0"/>
                  <a:t>Para este exemplo, vamos gerar 10 possíveis vizinhos a partir da modificação de um bit: </a:t>
                </a:r>
                <a:r>
                  <a:rPr lang="pt-BR" dirty="0">
                    <a:solidFill>
                      <a:srgbClr val="C00000"/>
                    </a:solidFill>
                  </a:rPr>
                  <a:t>1</a:t>
                </a:r>
                <a:r>
                  <a:rPr lang="pt-BR" dirty="0"/>
                  <a:t>010010000, 0</a:t>
                </a:r>
                <a:r>
                  <a:rPr lang="pt-BR" dirty="0">
                    <a:solidFill>
                      <a:srgbClr val="C00000"/>
                    </a:solidFill>
                  </a:rPr>
                  <a:t>1</a:t>
                </a:r>
                <a:r>
                  <a:rPr lang="pt-BR" dirty="0"/>
                  <a:t>10010000, etc.</a:t>
                </a:r>
              </a:p>
              <a:p>
                <a:pPr lvl="1"/>
                <a:r>
                  <a:rPr lang="pt-BR" dirty="0"/>
                  <a:t>Vamos computar a qualidade desses 10 vizinhos. Se houver um melhor, ele é a nova solução e repetimos o processo, até que nenhum vizinho melhor seja encontrado</a:t>
                </a:r>
              </a:p>
            </p:txBody>
          </p:sp>
        </mc:Choice>
        <mc:Fallback xmlns="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965752E-2FC2-2148-87EB-39293EE91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71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27A07-C49B-1E4C-9CCB-4BC5D32C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com </a:t>
            </a:r>
            <a:r>
              <a:rPr lang="pt-BR" dirty="0">
                <a:solidFill>
                  <a:srgbClr val="C00000"/>
                </a:solidFill>
              </a:rPr>
              <a:t>perturbação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088EF-17FC-084D-BFEB-D155B161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400" dirty="0"/>
              <a:t>Ideia baseada em dois estágios:</a:t>
            </a:r>
          </a:p>
          <a:p>
            <a:pPr lvl="1"/>
            <a:r>
              <a:rPr lang="pt-BR" sz="1100" dirty="0"/>
              <a:t>Gera uma solução inicial aleatória, e realiza busca local (</a:t>
            </a:r>
            <a:r>
              <a:rPr lang="pt-BR" sz="1100" dirty="0" err="1"/>
              <a:t>hill</a:t>
            </a:r>
            <a:r>
              <a:rPr lang="pt-BR" sz="1100" dirty="0"/>
              <a:t> </a:t>
            </a:r>
            <a:r>
              <a:rPr lang="pt-BR" sz="1100" dirty="0" err="1"/>
              <a:t>climbing</a:t>
            </a:r>
            <a:r>
              <a:rPr lang="pt-BR" sz="1100" dirty="0"/>
              <a:t>) [intensificação]</a:t>
            </a:r>
          </a:p>
          <a:p>
            <a:pPr lvl="1"/>
            <a:r>
              <a:rPr lang="pt-BR" sz="1100" dirty="0"/>
              <a:t>Faz uma perturbação na melhor solução encontrada, para evitar máximo local [diversificação]</a:t>
            </a:r>
            <a:br>
              <a:rPr lang="pt-BR" sz="1100" dirty="0"/>
            </a:br>
            <a:endParaRPr lang="pt-BR" sz="1100" dirty="0"/>
          </a:p>
          <a:p>
            <a:r>
              <a:rPr lang="pt-BR" sz="1400" dirty="0"/>
              <a:t>Desafio: controlar intensificação </a:t>
            </a:r>
            <a:r>
              <a:rPr lang="pt-BR" sz="1400" dirty="0" err="1"/>
              <a:t>vs</a:t>
            </a:r>
            <a:r>
              <a:rPr lang="pt-BR" sz="1400" dirty="0"/>
              <a:t> diversificação (critério de parada)</a:t>
            </a:r>
          </a:p>
          <a:p>
            <a:pPr lvl="1"/>
            <a:endParaRPr lang="pt-BR" sz="1100" dirty="0"/>
          </a:p>
        </p:txBody>
      </p:sp>
      <p:pic>
        <p:nvPicPr>
          <p:cNvPr id="3073" name="Picture 1" descr="page12image201235488">
            <a:extLst>
              <a:ext uri="{FF2B5EF4-FFF2-40B4-BE49-F238E27FC236}">
                <a16:creationId xmlns:a16="http://schemas.microsoft.com/office/drawing/2014/main" id="{2E7BA9ED-4367-B047-81E6-5C3BE2766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44239" y="3304318"/>
            <a:ext cx="2403835" cy="175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F3DE720-5C8E-6C41-8DE9-84BD9AE79384}"/>
              </a:ext>
            </a:extLst>
          </p:cNvPr>
          <p:cNvSpPr/>
          <p:nvPr/>
        </p:nvSpPr>
        <p:spPr>
          <a:xfrm>
            <a:off x="2507530" y="2860675"/>
            <a:ext cx="3667027" cy="20883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100" b="1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Algoritmo Busca local iterada (ILS):</a:t>
            </a:r>
          </a:p>
          <a:p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INÍCIO</a:t>
            </a:r>
          </a:p>
          <a:p>
            <a:pPr lvl="2" indent="3159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inicializa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3159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hill-climbing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315913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ENQUANTO NÃO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critério_parada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6715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6715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perturbação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671513"/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hill-climbing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lvl="2" indent="671513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&lt;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671513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</a:t>
            </a:r>
            <a:endParaRPr lang="pt-BR" sz="1100" dirty="0">
              <a:solidFill>
                <a:schemeClr val="tx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 indent="7938"/>
            <a:r>
              <a:rPr lang="pt-BR" sz="1100" dirty="0">
                <a:solidFill>
                  <a:schemeClr val="tx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FIM</a:t>
            </a:r>
            <a:endParaRPr lang="pt-B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pt-B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endParaRPr lang="pt-BR" sz="11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08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DF39E-15F3-5942-8FC2-7707049A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- 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4EBB0E-ECE3-614F-876C-A6D06F92AF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Rápida</a:t>
            </a:r>
          </a:p>
          <a:p>
            <a:endParaRPr lang="pt-BR" dirty="0"/>
          </a:p>
          <a:p>
            <a:r>
              <a:rPr lang="pt-BR" dirty="0"/>
              <a:t>Resultados bons para N grande</a:t>
            </a:r>
          </a:p>
          <a:p>
            <a:endParaRPr lang="pt-BR" dirty="0"/>
          </a:p>
          <a:p>
            <a:r>
              <a:rPr lang="pt-BR" dirty="0"/>
              <a:t>Oferece garantia fraca de qualidade (máximos/mínimos locais)</a:t>
            </a:r>
          </a:p>
          <a:p>
            <a:endParaRPr lang="pt-BR" dirty="0"/>
          </a:p>
          <a:p>
            <a:r>
              <a:rPr lang="pt-BR" dirty="0"/>
              <a:t>Não ficou bom? Rode mais vezes</a:t>
            </a:r>
          </a:p>
        </p:txBody>
      </p:sp>
    </p:spTree>
    <p:extLst>
      <p:ext uri="{BB962C8B-B14F-4D97-AF65-F5344CB8AC3E}">
        <p14:creationId xmlns:p14="http://schemas.microsoft.com/office/powerpoint/2010/main" val="244688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882A8-D208-044E-82C2-C4E3053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local - desvantagens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A6A866-9894-564C-BA05-6951383D4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Depende da solução inicial </a:t>
            </a:r>
          </a:p>
          <a:p>
            <a:endParaRPr lang="pt-BR" dirty="0"/>
          </a:p>
          <a:p>
            <a:r>
              <a:rPr lang="pt-BR" dirty="0"/>
              <a:t>Aleatorizada (o que nem sempre é um problema)</a:t>
            </a:r>
            <a:br>
              <a:rPr lang="pt-BR" dirty="0"/>
            </a:br>
            <a:endParaRPr lang="pt-BR" dirty="0"/>
          </a:p>
          <a:p>
            <a:r>
              <a:rPr lang="pt-BR" dirty="0"/>
              <a:t>Oferece garantia fraca (máximos/mínimos locais) de qualidade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Estratégia de perturbação pode ajudar</a:t>
            </a:r>
          </a:p>
          <a:p>
            <a:endParaRPr lang="pt-BR" dirty="0"/>
          </a:p>
          <a:p>
            <a:pPr marL="12065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667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315EC1D-B74A-D343-A6EB-B5E5BBE0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</a:t>
            </a:r>
          </a:p>
        </p:txBody>
      </p:sp>
      <p:pic>
        <p:nvPicPr>
          <p:cNvPr id="10" name="Espaço Reservado para Imagem 9" descr="Tela de computador com celular na mão&#10;&#10;Descrição gerada automaticamente">
            <a:extLst>
              <a:ext uri="{FF2B5EF4-FFF2-40B4-BE49-F238E27FC236}">
                <a16:creationId xmlns:a16="http://schemas.microsoft.com/office/drawing/2014/main" id="{303BCBDA-49D4-EA42-9266-A18F5833F7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DF20938-2601-6841-BCCA-67C190C098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157379"/>
            <a:ext cx="5236068" cy="3032125"/>
          </a:xfrm>
        </p:spPr>
        <p:txBody>
          <a:bodyPr/>
          <a:lstStyle/>
          <a:p>
            <a:pPr marL="0" lvl="0" indent="0">
              <a:lnSpc>
                <a:spcPct val="90000"/>
              </a:lnSpc>
              <a:buNone/>
            </a:pPr>
            <a:r>
              <a:rPr lang="pt-BR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alibri"/>
              </a:rPr>
              <a:t>Resolvendo a mochila binária por meio de busca local</a:t>
            </a: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pPr marL="0" lvl="0" indent="0">
              <a:lnSpc>
                <a:spcPct val="90000"/>
              </a:lnSpc>
              <a:buNone/>
            </a:pPr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alibri"/>
            </a:endParaRPr>
          </a:p>
          <a:p>
            <a:endParaRPr lang="pt-BR" sz="1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6204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B8D34AF-4651-D14B-84C4-E9FECE3D3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Aula - 08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CE4FC6F-A5E6-B842-BCD5-010CF0448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Busca</a:t>
            </a:r>
            <a:r>
              <a:rPr lang="en-US" dirty="0"/>
              <a:t> Local</a:t>
            </a:r>
          </a:p>
          <a:p>
            <a:endParaRPr lang="en-US" dirty="0"/>
          </a:p>
        </p:txBody>
      </p:sp>
      <p:pic>
        <p:nvPicPr>
          <p:cNvPr id="26" name="Espaço Reservado para Imagem 25" descr="Texto&#10;&#10;Descrição gerada automaticamente">
            <a:extLst>
              <a:ext uri="{FF2B5EF4-FFF2-40B4-BE49-F238E27FC236}">
                <a16:creationId xmlns:a16="http://schemas.microsoft.com/office/drawing/2014/main" id="{91DBB4F5-11A8-894B-8397-36C649F9D81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89238520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58A58B-6415-494A-B07B-47F0CFC9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Discussão</a:t>
            </a:r>
          </a:p>
        </p:txBody>
      </p:sp>
      <p:pic>
        <p:nvPicPr>
          <p:cNvPr id="9" name="Espaço Reservado para Imagem 8" descr="Mouse de computador&#10;&#10;Descrição gerada automaticamente com confiança média">
            <a:extLst>
              <a:ext uri="{FF2B5EF4-FFF2-40B4-BE49-F238E27FC236}">
                <a16:creationId xmlns:a16="http://schemas.microsoft.com/office/drawing/2014/main" id="{BD666683-C839-804E-91A4-1BE6C3347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68EB1EC-DFCF-7243-AF1B-7FB5687654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soluções ficaram melhores que as heurísticas?</a:t>
            </a:r>
          </a:p>
          <a:p>
            <a:endParaRPr lang="pt-BR" sz="1800" spc="-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800" spc="-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 o tempo de execução?</a:t>
            </a:r>
          </a:p>
          <a:p>
            <a:endParaRPr lang="pt-BR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495958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A3B35729-D76C-2A4E-80C1-3363DD715D2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3368675" cy="5148263"/>
          </a:xfrm>
        </p:spPr>
      </p:pic>
      <p:sp>
        <p:nvSpPr>
          <p:cNvPr id="315" name="Google Shape;315;p35"/>
          <p:cNvSpPr/>
          <p:nvPr/>
        </p:nvSpPr>
        <p:spPr>
          <a:xfrm>
            <a:off x="2637125" y="751455"/>
            <a:ext cx="6507000" cy="1254644"/>
          </a:xfrm>
          <a:prstGeom prst="rect">
            <a:avLst/>
          </a:prstGeom>
          <a:solidFill>
            <a:srgbClr val="EE2A5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CD169E-3B5F-A64A-9F6B-95E294A65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232" y="985504"/>
            <a:ext cx="5236068" cy="803617"/>
          </a:xfrm>
        </p:spPr>
        <p:txBody>
          <a:bodyPr anchor="ctr"/>
          <a:lstStyle/>
          <a:p>
            <a:r>
              <a:rPr lang="pt-BR" sz="3200" dirty="0">
                <a:solidFill>
                  <a:schemeClr val="bg1"/>
                </a:solidFill>
              </a:rPr>
              <a:t>Obrigado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AEEF8E9-DB83-B54E-AB83-D570305A543A}"/>
              </a:ext>
            </a:extLst>
          </p:cNvPr>
          <p:cNvSpPr/>
          <p:nvPr/>
        </p:nvSpPr>
        <p:spPr>
          <a:xfrm>
            <a:off x="0" y="4537623"/>
            <a:ext cx="3368675" cy="61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8;p1">
            <a:hlinkClick r:id="rId4"/>
            <a:extLst>
              <a:ext uri="{FF2B5EF4-FFF2-40B4-BE49-F238E27FC236}">
                <a16:creationId xmlns:a16="http://schemas.microsoft.com/office/drawing/2014/main" id="{27F95506-F9F3-1C41-B06F-ADE08AD0B966}"/>
              </a:ext>
            </a:extLst>
          </p:cNvPr>
          <p:cNvSpPr txBox="1"/>
          <p:nvPr/>
        </p:nvSpPr>
        <p:spPr>
          <a:xfrm>
            <a:off x="1259308" y="4751512"/>
            <a:ext cx="1082255" cy="1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" b="0" i="0" u="none" strike="noStrike" cap="none" dirty="0" err="1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rPr>
              <a:t>www.insper.edu.br</a:t>
            </a:r>
            <a:endParaRPr sz="700" b="0" dirty="0">
              <a:solidFill>
                <a:schemeClr val="accent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" name="Google Shape;10;p1">
            <a:extLst>
              <a:ext uri="{FF2B5EF4-FFF2-40B4-BE49-F238E27FC236}">
                <a16:creationId xmlns:a16="http://schemas.microsoft.com/office/drawing/2014/main" id="{C11EA0F0-03FE-C244-82AC-9FBDD663BFE7}"/>
              </a:ext>
            </a:extLst>
          </p:cNvPr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0" y="4722073"/>
            <a:ext cx="719857" cy="2538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A814AC8-9B6E-0C46-8621-AC74C67C7B25}"/>
              </a:ext>
            </a:extLst>
          </p:cNvPr>
          <p:cNvCxnSpPr/>
          <p:nvPr/>
        </p:nvCxnSpPr>
        <p:spPr>
          <a:xfrm>
            <a:off x="1145432" y="4722073"/>
            <a:ext cx="0" cy="253879"/>
          </a:xfrm>
          <a:prstGeom prst="line">
            <a:avLst/>
          </a:prstGeom>
          <a:ln>
            <a:solidFill>
              <a:schemeClr val="tx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2565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20FDB-6CCF-A740-AD95-D6F73AC9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Recaptulação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9CD99B-0F8B-164F-A53E-7F07A00D02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96232" y="1055687"/>
            <a:ext cx="5236068" cy="3032125"/>
          </a:xfrm>
        </p:spPr>
        <p:txBody>
          <a:bodyPr/>
          <a:lstStyle/>
          <a:p>
            <a:r>
              <a:rPr lang="pt-BR" dirty="0"/>
              <a:t>Soluções aleatorizadas</a:t>
            </a:r>
          </a:p>
          <a:p>
            <a:endParaRPr lang="pt-BR" dirty="0"/>
          </a:p>
          <a:p>
            <a:pPr lvl="1"/>
            <a:r>
              <a:rPr lang="pt-BR" dirty="0"/>
              <a:t>Nos permitem balancear entre </a:t>
            </a:r>
            <a:r>
              <a:rPr lang="pt-BR" dirty="0" err="1"/>
              <a:t>exploitation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exploration</a:t>
            </a:r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Seria possível fazer uso de aleatoriedade como elemento de varredura no espaço de busca, mas ainda usar algum outro recurso para melhoria da solução encontrada por meio da aleatoriedade?</a:t>
            </a:r>
          </a:p>
        </p:txBody>
      </p:sp>
      <p:pic>
        <p:nvPicPr>
          <p:cNvPr id="11" name="Espaço Reservado para Imagem 10" descr="Mulher com camisa branca&#10;&#10;Descrição gerada automaticamente com confiança média">
            <a:extLst>
              <a:ext uri="{FF2B5EF4-FFF2-40B4-BE49-F238E27FC236}">
                <a16:creationId xmlns:a16="http://schemas.microsoft.com/office/drawing/2014/main" id="{00082E8E-0734-DD4D-AF09-25CFDAFFA6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>
          <a:xfrm>
            <a:off x="573333" y="0"/>
            <a:ext cx="3022899" cy="4619150"/>
          </a:xfrm>
        </p:spPr>
      </p:pic>
    </p:spTree>
    <p:extLst>
      <p:ext uri="{BB962C8B-B14F-4D97-AF65-F5344CB8AC3E}">
        <p14:creationId xmlns:p14="http://schemas.microsoft.com/office/powerpoint/2010/main" val="2213728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8C33CBA-6882-6347-AA9A-C55F12AA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de otimização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BC3BC5E-FF0B-9B4B-9FF2-5EAEAF2F8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 muitos problemas de otimização, o caminho para se atingir o objetivo é irrelevante, desde que possamos conseguir uma solução para o problema em si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95CBBFB-519B-6F43-A4E6-77CA2C51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67114" y="2293067"/>
            <a:ext cx="4790363" cy="2669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34664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8F9A3-4BE8-DC44-B23D-B844C8F2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Melhorias após solução aleatória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C8A1760-94F7-EA40-9E0C-6896069D7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minimização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A013AD-2D0B-104D-9BAC-6A62730C9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67" y="1105029"/>
            <a:ext cx="5594193" cy="35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52E6-DB6F-1C41-A427-BB1C046F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82FE3-E6A9-8D46-8730-90F20108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possível solução aleatória: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F74D1F-3892-FC4C-A545-3BD17CE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40391" y="688453"/>
            <a:ext cx="4629150" cy="401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52E6-DB6F-1C41-A427-BB1C046F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82FE3-E6A9-8D46-8730-90F20108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possível solução aleatória:</a:t>
            </a:r>
          </a:p>
          <a:p>
            <a:pPr lvl="1"/>
            <a:r>
              <a:rPr lang="pt-BR" dirty="0"/>
              <a:t>Peso: 14 Kg</a:t>
            </a:r>
            <a:br>
              <a:rPr lang="pt-BR" dirty="0"/>
            </a:br>
            <a:r>
              <a:rPr lang="pt-BR" dirty="0"/>
              <a:t>Valor: $6</a:t>
            </a:r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F74D1F-3892-FC4C-A545-3BD17CE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40391" y="688453"/>
            <a:ext cx="4629150" cy="40100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EA62D9-9411-4240-8B33-22F056C1CFB3}"/>
              </a:ext>
            </a:extLst>
          </p:cNvPr>
          <p:cNvSpPr/>
          <p:nvPr/>
        </p:nvSpPr>
        <p:spPr bwMode="auto">
          <a:xfrm>
            <a:off x="7461603" y="1094456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CBCA04-2116-AB49-9030-FBCD37F518AA}"/>
              </a:ext>
            </a:extLst>
          </p:cNvPr>
          <p:cNvSpPr/>
          <p:nvPr/>
        </p:nvSpPr>
        <p:spPr bwMode="auto">
          <a:xfrm>
            <a:off x="4542761" y="611722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6473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E52E6-DB6F-1C41-A427-BB1C046F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Mochila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182FE3-E6A9-8D46-8730-90F20108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possível solução aleatória:</a:t>
            </a:r>
          </a:p>
          <a:p>
            <a:pPr lvl="1"/>
            <a:r>
              <a:rPr lang="pt-BR" dirty="0"/>
              <a:t>Peso: 14 Kg</a:t>
            </a:r>
            <a:br>
              <a:rPr lang="pt-BR" dirty="0"/>
            </a:br>
            <a:r>
              <a:rPr lang="pt-BR" dirty="0"/>
              <a:t>Valor: $6</a:t>
            </a:r>
          </a:p>
          <a:p>
            <a:pPr lvl="1"/>
            <a:endParaRPr lang="pt-BR" dirty="0"/>
          </a:p>
          <a:p>
            <a:r>
              <a:rPr lang="pt-BR" dirty="0"/>
              <a:t>Melhorando:</a:t>
            </a:r>
          </a:p>
          <a:p>
            <a:pPr lvl="1"/>
            <a:r>
              <a:rPr lang="pt-BR" dirty="0"/>
              <a:t>Adicionamos 1 item a mais</a:t>
            </a:r>
            <a:br>
              <a:rPr lang="pt-BR" dirty="0"/>
            </a:br>
            <a:r>
              <a:rPr lang="pt-BR" dirty="0"/>
              <a:t>Peso: 15 Kg</a:t>
            </a:r>
            <a:br>
              <a:rPr lang="pt-BR" dirty="0"/>
            </a:br>
            <a:r>
              <a:rPr lang="pt-BR" dirty="0"/>
              <a:t>Valor: $7</a:t>
            </a:r>
          </a:p>
          <a:p>
            <a:r>
              <a:rPr lang="pt-BR" dirty="0"/>
              <a:t>Ou seja, conseguimos melhorar</a:t>
            </a:r>
            <a:br>
              <a:rPr lang="pt-BR" dirty="0"/>
            </a:br>
            <a:r>
              <a:rPr lang="pt-BR" dirty="0"/>
              <a:t>uma solução gerada aleatoriamente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F74D1F-3892-FC4C-A545-3BD17CE5E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40391" y="688453"/>
            <a:ext cx="4629150" cy="401002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EA62D9-9411-4240-8B33-22F056C1CFB3}"/>
              </a:ext>
            </a:extLst>
          </p:cNvPr>
          <p:cNvSpPr/>
          <p:nvPr/>
        </p:nvSpPr>
        <p:spPr bwMode="auto">
          <a:xfrm>
            <a:off x="7461603" y="1094456"/>
            <a:ext cx="1573067" cy="1298863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6CBCA04-2116-AB49-9030-FBCD37F518AA}"/>
              </a:ext>
            </a:extLst>
          </p:cNvPr>
          <p:cNvSpPr/>
          <p:nvPr/>
        </p:nvSpPr>
        <p:spPr bwMode="auto">
          <a:xfrm>
            <a:off x="4542761" y="611722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568506-B9B7-2F47-B0C3-6FB04A420F8B}"/>
              </a:ext>
            </a:extLst>
          </p:cNvPr>
          <p:cNvSpPr/>
          <p:nvPr/>
        </p:nvSpPr>
        <p:spPr bwMode="auto">
          <a:xfrm>
            <a:off x="7570933" y="2583656"/>
            <a:ext cx="1573067" cy="1298862"/>
          </a:xfrm>
          <a:prstGeom prst="ellipse">
            <a:avLst/>
          </a:prstGeom>
          <a:noFill/>
          <a:ln w="38099" cap="flat" cmpd="sng" algn="ctr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1321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62918-B159-E54A-9379-864A0431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então podemos melhorar?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6C6F12-4439-7940-8209-4018F7B4A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 mochila, após gerarmos soluções iniciais aleatórias, podemos fazer duas ações:</a:t>
            </a:r>
          </a:p>
          <a:p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Encher a mochila</a:t>
            </a:r>
            <a:r>
              <a:rPr lang="pt-BR" dirty="0"/>
              <a:t>: verificar se algum objeto não selecionado cabe na mochila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946150" lvl="1" indent="-342900">
              <a:buFont typeface="+mj-lt"/>
              <a:buAutoNum type="arabicPeriod"/>
            </a:pPr>
            <a:r>
              <a:rPr lang="pt-BR" b="1" dirty="0"/>
              <a:t>Trocar dois objetos: </a:t>
            </a:r>
            <a:r>
              <a:rPr lang="pt-BR" dirty="0"/>
              <a:t>verificar se é possível substituir um objeto selecionado por outro de melhor valor que foi deixado de fora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513348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Insper">
      <a:dk1>
        <a:srgbClr val="414041"/>
      </a:dk1>
      <a:lt1>
        <a:srgbClr val="FFFFFF"/>
      </a:lt1>
      <a:dk2>
        <a:srgbClr val="414041"/>
      </a:dk2>
      <a:lt2>
        <a:srgbClr val="FFFFFF"/>
      </a:lt2>
      <a:accent1>
        <a:srgbClr val="C00026"/>
      </a:accent1>
      <a:accent2>
        <a:srgbClr val="FAA61A"/>
      </a:accent2>
      <a:accent3>
        <a:srgbClr val="EE2A5D"/>
      </a:accent3>
      <a:accent4>
        <a:srgbClr val="3CBFAE"/>
      </a:accent4>
      <a:accent5>
        <a:srgbClr val="202020"/>
      </a:accent5>
      <a:accent6>
        <a:srgbClr val="F15922"/>
      </a:accent6>
      <a:hlink>
        <a:srgbClr val="EE2A5D"/>
      </a:hlink>
      <a:folHlink>
        <a:srgbClr val="C33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811</Words>
  <Application>Microsoft Macintosh PowerPoint</Application>
  <PresentationFormat>On-screen Show (16:9)</PresentationFormat>
  <Paragraphs>111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Lato Light</vt:lpstr>
      <vt:lpstr>Verdana</vt:lpstr>
      <vt:lpstr>Simple Light</vt:lpstr>
      <vt:lpstr>Supercomputação</vt:lpstr>
      <vt:lpstr>Aula - 08</vt:lpstr>
      <vt:lpstr>Recaptulação</vt:lpstr>
      <vt:lpstr>Problemas de otimização</vt:lpstr>
      <vt:lpstr>Melhorias após solução aleatória</vt:lpstr>
      <vt:lpstr>Mochila</vt:lpstr>
      <vt:lpstr>Mochila</vt:lpstr>
      <vt:lpstr>Mochila</vt:lpstr>
      <vt:lpstr>Como então podemos melhorar?</vt:lpstr>
      <vt:lpstr>Como então podemos melhorar?</vt:lpstr>
      <vt:lpstr>Busca Local</vt:lpstr>
      <vt:lpstr>Busca Local</vt:lpstr>
      <vt:lpstr>Busca Local – Hill Climbing</vt:lpstr>
      <vt:lpstr>Busca Local – Hill Climbing</vt:lpstr>
      <vt:lpstr>Hill Climbing para a Mochila</vt:lpstr>
      <vt:lpstr>Busca local com perturbação</vt:lpstr>
      <vt:lpstr>Busca local - vantagens</vt:lpstr>
      <vt:lpstr>Busca local - desvantagens</vt:lpstr>
      <vt:lpstr>Atividade prática</vt:lpstr>
      <vt:lpstr>Discussão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 com a Coordenação MBA Executivo Internacional</dc:title>
  <cp:lastModifiedBy>Luciano Pereira Soares</cp:lastModifiedBy>
  <cp:revision>111</cp:revision>
  <cp:lastPrinted>2022-05-13T10:27:46Z</cp:lastPrinted>
  <dcterms:modified xsi:type="dcterms:W3CDTF">2022-09-09T15:42:10Z</dcterms:modified>
</cp:coreProperties>
</file>