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405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6" r:id="rId12"/>
    <p:sldId id="41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2"/>
    <p:restoredTop sz="94822"/>
  </p:normalViewPr>
  <p:slideViewPr>
    <p:cSldViewPr snapToGrid="0">
      <p:cViewPr varScale="1">
        <p:scale>
          <a:sx n="113" d="100"/>
          <a:sy n="113" d="100"/>
        </p:scale>
        <p:origin x="17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AEA032F2-1115-D14D-BBD7-8D36EDD06ADB}"/>
    <pc:docChg chg="delSld delSection modSection">
      <pc:chgData name="Luciano Pereira Soares" userId="16c53e34-c952-423e-8700-c0525d23304f" providerId="ADAL" clId="{AEA032F2-1115-D14D-BBD7-8D36EDD06ADB}" dt="2022-09-05T21:06:56.606" v="2" actId="17853"/>
      <pc:docMkLst>
        <pc:docMk/>
      </pc:docMkLst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AEA032F2-1115-D14D-BBD7-8D36EDD06ADB}" dt="2022-09-05T21:06:34.439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655007093" sldId="41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07880651" sldId="41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93946769" sldId="43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55188389" sldId="43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13301535" sldId="43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292707404" sldId="43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450404991" sldId="43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282777310" sldId="43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778051124" sldId="43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319499553" sldId="44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98262997" sldId="44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217086822" sldId="44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782209742" sldId="44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965939695" sldId="44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85316814" sldId="44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155587597" sldId="44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87110239" sldId="44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95221180" sldId="44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642593151" sldId="44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513903677" sldId="45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860655053" sldId="45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424862585" sldId="45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65298501" sldId="45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996085441" sldId="45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93783403" sldId="45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757598921" sldId="45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00342593" sldId="45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237073513" sldId="45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001240596" sldId="45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940860713" sldId="46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10594888" sldId="46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748280781" sldId="46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2991973" sldId="46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49162005" sldId="46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216407869" sldId="46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746782126" sldId="46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947317449" sldId="46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08624844" sldId="46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553526615" sldId="46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046241337" sldId="47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588490871" sldId="48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803529127" sldId="53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130096118" sldId="53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AEA032F2-1115-D14D-BBD7-8D36EDD06ADB}" dt="2022-09-05T21:06:44.473" v="1" actId="2696"/>
        <pc:sldMkLst>
          <pc:docMk/>
          <pc:sldMk cId="2720856063" sldId="561"/>
        </pc:sldMkLst>
      </pc:sldChg>
      <pc:sldMasterChg chg="delSldLayout">
        <pc:chgData name="Luciano Pereira Soares" userId="16c53e34-c952-423e-8700-c0525d23304f" providerId="ADAL" clId="{AEA032F2-1115-D14D-BBD7-8D36EDD06ADB}" dt="2022-09-05T21:06:44.473" v="1" actId="2696"/>
        <pc:sldMasterMkLst>
          <pc:docMk/>
          <pc:sldMasterMk cId="0" sldId="2147483661"/>
        </pc:sldMasterMkLst>
        <pc:sldLayoutChg chg="del">
          <pc:chgData name="Luciano Pereira Soares" userId="16c53e34-c952-423e-8700-c0525d23304f" providerId="ADAL" clId="{AEA032F2-1115-D14D-BBD7-8D36EDD06ADB}" dt="2022-09-05T21:06:44.473" v="1" actId="2696"/>
          <pc:sldLayoutMkLst>
            <pc:docMk/>
            <pc:sldMasterMk cId="0" sldId="2147483661"/>
            <pc:sldLayoutMk cId="0" sldId="2147483657"/>
          </pc:sldLayoutMkLst>
        </pc:sldLayoutChg>
      </pc:sldMasterChg>
    </pc:docChg>
  </pc:docChgLst>
  <pc:docChgLst>
    <pc:chgData name="Luciano Pereira Soares" userId="16c53e34-c952-423e-8700-c0525d23304f" providerId="ADAL" clId="{23FAB5F9-CE55-7B4E-82BA-8712A3FC70FD}"/>
    <pc:docChg chg="delSld modSld modSection">
      <pc:chgData name="Luciano Pereira Soares" userId="16c53e34-c952-423e-8700-c0525d23304f" providerId="ADAL" clId="{23FAB5F9-CE55-7B4E-82BA-8712A3FC70FD}" dt="2022-09-05T21:04:40.495" v="9" actId="20577"/>
      <pc:docMkLst>
        <pc:docMk/>
      </pc:docMkLst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36569805" sldId="33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175192112" sldId="33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03870030" sldId="35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631642019" sldId="382"/>
        </pc:sldMkLst>
      </pc:sldChg>
      <pc:sldChg chg="modSp mod">
        <pc:chgData name="Luciano Pereira Soares" userId="16c53e34-c952-423e-8700-c0525d23304f" providerId="ADAL" clId="{23FAB5F9-CE55-7B4E-82BA-8712A3FC70FD}" dt="2022-09-05T21:04:12.772" v="3" actId="20577"/>
        <pc:sldMkLst>
          <pc:docMk/>
          <pc:sldMk cId="1892385204" sldId="384"/>
        </pc:sldMkLst>
        <pc:spChg chg="mod">
          <ac:chgData name="Luciano Pereira Soares" userId="16c53e34-c952-423e-8700-c0525d23304f" providerId="ADAL" clId="{23FAB5F9-CE55-7B4E-82BA-8712A3FC70FD}" dt="2022-09-05T21:04:12.772" v="3" actId="20577"/>
          <ac:spMkLst>
            <pc:docMk/>
            <pc:sldMk cId="1892385204" sldId="384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547615086" sldId="394"/>
        </pc:sldMkLst>
      </pc:sldChg>
      <pc:sldChg chg="modSp mod">
        <pc:chgData name="Luciano Pereira Soares" userId="16c53e34-c952-423e-8700-c0525d23304f" providerId="ADAL" clId="{23FAB5F9-CE55-7B4E-82BA-8712A3FC70FD}" dt="2022-09-05T21:04:26.451" v="5" actId="20577"/>
        <pc:sldMkLst>
          <pc:docMk/>
          <pc:sldMk cId="2186636348" sldId="406"/>
        </pc:sldMkLst>
        <pc:spChg chg="mod">
          <ac:chgData name="Luciano Pereira Soares" userId="16c53e34-c952-423e-8700-c0525d23304f" providerId="ADAL" clId="{23FAB5F9-CE55-7B4E-82BA-8712A3FC70FD}" dt="2022-09-05T21:04:26.451" v="5" actId="20577"/>
          <ac:spMkLst>
            <pc:docMk/>
            <pc:sldMk cId="2186636348" sldId="406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33.372" v="7" actId="20577"/>
        <pc:sldMkLst>
          <pc:docMk/>
          <pc:sldMk cId="1707880651" sldId="418"/>
        </pc:sldMkLst>
        <pc:spChg chg="mod">
          <ac:chgData name="Luciano Pereira Soares" userId="16c53e34-c952-423e-8700-c0525d23304f" providerId="ADAL" clId="{23FAB5F9-CE55-7B4E-82BA-8712A3FC70FD}" dt="2022-09-05T21:04:33.372" v="7" actId="20577"/>
          <ac:spMkLst>
            <pc:docMk/>
            <pc:sldMk cId="1707880651" sldId="418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40.495" v="9" actId="20577"/>
        <pc:sldMkLst>
          <pc:docMk/>
          <pc:sldMk cId="1550099056" sldId="421"/>
        </pc:sldMkLst>
        <pc:spChg chg="mod">
          <ac:chgData name="Luciano Pereira Soares" userId="16c53e34-c952-423e-8700-c0525d23304f" providerId="ADAL" clId="{23FAB5F9-CE55-7B4E-82BA-8712A3FC70FD}" dt="2022-09-05T21:04:40.495" v="9" actId="20577"/>
          <ac:spMkLst>
            <pc:docMk/>
            <pc:sldMk cId="1550099056" sldId="421"/>
            <ac:spMk id="4" creationId="{3B8D34AF-4651-D14B-84C4-E9FECE3D33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2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30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insper.edu.br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7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2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nrun.com/6-tips-laptop-gamer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filecabinet.blogspot.com/2012/02/ending-up-with-extra-part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efilecabinet.blogspot.com/2012/02/ending-up-with-extra-part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57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ED05A-3F9A-DC43-AFE8-072ADD18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It’s</a:t>
            </a:r>
            <a:r>
              <a:rPr lang="pt-BR" dirty="0"/>
              <a:t> time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some </a:t>
            </a:r>
            <a:r>
              <a:rPr lang="pt-BR" dirty="0" err="1"/>
              <a:t>fun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BE411B-65D2-5940-9C61-D872DBB8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6106" y="1152475"/>
            <a:ext cx="3736193" cy="3416400"/>
          </a:xfrm>
        </p:spPr>
        <p:txBody>
          <a:bodyPr/>
          <a:lstStyle/>
          <a:p>
            <a:r>
              <a:rPr lang="pt-BR" sz="1400" b="1" dirty="0"/>
              <a:t>Vamos jogar Xadrez contra a máquina?</a:t>
            </a:r>
          </a:p>
          <a:p>
            <a:endParaRPr lang="pt-BR" sz="1400" dirty="0"/>
          </a:p>
          <a:p>
            <a:r>
              <a:rPr lang="pt-BR" sz="1400" dirty="0"/>
              <a:t>Vamos fazer isso a partir de uma versão do </a:t>
            </a:r>
            <a:r>
              <a:rPr lang="pt-BR" sz="1400" dirty="0" err="1"/>
              <a:t>Minimax</a:t>
            </a:r>
            <a:r>
              <a:rPr lang="pt-BR" sz="1400" dirty="0"/>
              <a:t> implementada em Java</a:t>
            </a:r>
          </a:p>
          <a:p>
            <a:endParaRPr lang="pt-BR" sz="1400" dirty="0"/>
          </a:p>
          <a:p>
            <a:r>
              <a:rPr lang="pt-BR" sz="1400" dirty="0"/>
              <a:t>Avalie os seguintes pontos:</a:t>
            </a:r>
          </a:p>
          <a:p>
            <a:pPr lvl="1"/>
            <a:r>
              <a:rPr lang="pt-BR" sz="1100" dirty="0"/>
              <a:t>(</a:t>
            </a:r>
            <a:r>
              <a:rPr lang="pt-BR" sz="1100" dirty="0" err="1"/>
              <a:t>i</a:t>
            </a:r>
            <a:r>
              <a:rPr lang="pt-BR" sz="1100" dirty="0"/>
              <a:t>) é possível ganhar da máquina?</a:t>
            </a:r>
          </a:p>
          <a:p>
            <a:pPr lvl="1"/>
            <a:r>
              <a:rPr lang="pt-BR" sz="1100" dirty="0"/>
              <a:t>(</a:t>
            </a:r>
            <a:r>
              <a:rPr lang="pt-BR" sz="1100" dirty="0" err="1"/>
              <a:t>ii</a:t>
            </a:r>
            <a:r>
              <a:rPr lang="pt-BR" sz="1100" dirty="0"/>
              <a:t>) qual o tempo de processamento?</a:t>
            </a:r>
          </a:p>
        </p:txBody>
      </p:sp>
      <p:pic>
        <p:nvPicPr>
          <p:cNvPr id="5" name="Imagem 4" descr="Pessoa posando para foto em frente a computador&#10;&#10;Descrição gerada automaticamente com confiança média">
            <a:extLst>
              <a:ext uri="{FF2B5EF4-FFF2-40B4-BE49-F238E27FC236}">
                <a16:creationId xmlns:a16="http://schemas.microsoft.com/office/drawing/2014/main" id="{28BE963E-F3EA-5840-BEEB-2A3CADF8BE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119" y="1260475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6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Resolvendo a mochila binária de uma busca exaustiva recursiva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Pratique a implementação do algoritmo a partir do pseudocódigo disponível no roteiro da aula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Compare essa solução com outras abordagens (tempo, resultado, etc.)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783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8814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- 09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Exaustiva</a:t>
            </a:r>
            <a:endParaRPr lang="en-US" dirty="0"/>
          </a:p>
          <a:p>
            <a:endParaRPr lang="en-US" dirty="0"/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66363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C555A46F-1E93-7E4D-BEE4-5BE88E40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Busca exaustiva – Força bruta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C00836E-35D9-9944-BB3D-68714FDA5A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1" y="1203159"/>
            <a:ext cx="5403389" cy="332598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Força bruta </a:t>
            </a:r>
            <a:r>
              <a:rPr lang="pt-BR" dirty="0"/>
              <a:t>é normalmente a primeira ideia para resolver problemas computacionais</a:t>
            </a:r>
          </a:p>
          <a:p>
            <a:endParaRPr lang="pt-BR" dirty="0"/>
          </a:p>
          <a:p>
            <a:r>
              <a:rPr lang="pt-BR" dirty="0"/>
              <a:t>Mas se para uma mochila nós temos 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/>
              <a:t>possíveis itens, então temos 2</a:t>
            </a:r>
            <a:r>
              <a:rPr lang="pt-BR" baseline="30000" dirty="0"/>
              <a:t>n </a:t>
            </a:r>
            <a:r>
              <a:rPr lang="pt-BR" dirty="0"/>
              <a:t>possíveis combinações para serem testadas</a:t>
            </a:r>
          </a:p>
          <a:p>
            <a:endParaRPr lang="pt-BR" dirty="0"/>
          </a:p>
          <a:p>
            <a:r>
              <a:rPr lang="pt-BR" dirty="0"/>
              <a:t>Para a mochila binária, a complexidade do algoritmo é O(2</a:t>
            </a:r>
            <a:r>
              <a:rPr lang="pt-BR" baseline="30000" dirty="0"/>
              <a:t>n</a:t>
            </a:r>
            <a:r>
              <a:rPr lang="pt-BR" dirty="0"/>
              <a:t>), o que nos limita a executar esse approach apenas para pequenos valores de </a:t>
            </a:r>
            <a:r>
              <a:rPr lang="pt-BR" dirty="0" err="1"/>
              <a:t>n</a:t>
            </a:r>
            <a:endParaRPr lang="pt-BR" dirty="0"/>
          </a:p>
          <a:p>
            <a:endParaRPr lang="pt-BR" baseline="30000" dirty="0"/>
          </a:p>
          <a:p>
            <a:endParaRPr lang="pt-BR" baseline="30000" dirty="0"/>
          </a:p>
        </p:txBody>
      </p:sp>
      <p:pic>
        <p:nvPicPr>
          <p:cNvPr id="1034" name="Picture 10" descr="Argolas - Ginástica Artística - Jogos Olímpicos Tóquio 2020">
            <a:extLst>
              <a:ext uri="{FF2B5EF4-FFF2-40B4-BE49-F238E27FC236}">
                <a16:creationId xmlns:a16="http://schemas.microsoft.com/office/drawing/2014/main" id="{FFC915CE-F92B-8B42-99AD-1ACA2907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565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6D129-3E9F-5049-83BE-514501B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547768" cy="572700"/>
          </a:xfrm>
        </p:spPr>
        <p:txBody>
          <a:bodyPr/>
          <a:lstStyle/>
          <a:p>
            <a:r>
              <a:rPr lang="pt-BR" dirty="0"/>
              <a:t>Busca exaustiva na mochila</a:t>
            </a:r>
          </a:p>
        </p:txBody>
      </p:sp>
      <p:pic>
        <p:nvPicPr>
          <p:cNvPr id="6" name="Espaço Reservado para Imagem 5" descr="Forma, Calendário, Círculo&#10;&#10;Descrição gerada automaticamente">
            <a:extLst>
              <a:ext uri="{FF2B5EF4-FFF2-40B4-BE49-F238E27FC236}">
                <a16:creationId xmlns:a16="http://schemas.microsoft.com/office/drawing/2014/main" id="{BCBEE721-11DA-754A-9982-ECE2A09EB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04FEA0-CAB9-7D4D-A063-B8F0835412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055687"/>
            <a:ext cx="5236068" cy="3032125"/>
          </a:xfrm>
        </p:spPr>
        <p:txBody>
          <a:bodyPr/>
          <a:lstStyle/>
          <a:p>
            <a:r>
              <a:rPr lang="pt-BR" dirty="0"/>
              <a:t>Imagine uma mochila com capacidade 16 e 4 itens: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722F12-4E1F-034B-8462-5BBDD334CDBD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thefilecabinet.blogspot.com/2012/02/ending-up-with-extra-parts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5961EF0-34F1-0FEF-3AD9-752A3CA34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41676"/>
              </p:ext>
            </p:extLst>
          </p:nvPr>
        </p:nvGraphicFramePr>
        <p:xfrm>
          <a:off x="4658336" y="2006074"/>
          <a:ext cx="3604182" cy="25908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01394">
                  <a:extLst>
                    <a:ext uri="{9D8B030D-6E8A-4147-A177-3AD203B41FA5}">
                      <a16:colId xmlns:a16="http://schemas.microsoft.com/office/drawing/2014/main" val="3809258294"/>
                    </a:ext>
                  </a:extLst>
                </a:gridCol>
                <a:gridCol w="1201394">
                  <a:extLst>
                    <a:ext uri="{9D8B030D-6E8A-4147-A177-3AD203B41FA5}">
                      <a16:colId xmlns:a16="http://schemas.microsoft.com/office/drawing/2014/main" val="3757951994"/>
                    </a:ext>
                  </a:extLst>
                </a:gridCol>
                <a:gridCol w="1201394">
                  <a:extLst>
                    <a:ext uri="{9D8B030D-6E8A-4147-A177-3AD203B41FA5}">
                      <a16:colId xmlns:a16="http://schemas.microsoft.com/office/drawing/2014/main" val="1970167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7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4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8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14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2766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6D129-3E9F-5049-83BE-514501B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0" y="41662"/>
            <a:ext cx="5547769" cy="572700"/>
          </a:xfrm>
        </p:spPr>
        <p:txBody>
          <a:bodyPr/>
          <a:lstStyle/>
          <a:p>
            <a:r>
              <a:rPr lang="pt-BR" dirty="0"/>
              <a:t>Busca exaustiva na mochila</a:t>
            </a:r>
          </a:p>
        </p:txBody>
      </p:sp>
      <p:pic>
        <p:nvPicPr>
          <p:cNvPr id="6" name="Espaço Reservado para Imagem 5" descr="Forma, Calendário, Círculo&#10;&#10;Descrição gerada automaticamente">
            <a:extLst>
              <a:ext uri="{FF2B5EF4-FFF2-40B4-BE49-F238E27FC236}">
                <a16:creationId xmlns:a16="http://schemas.microsoft.com/office/drawing/2014/main" id="{BCBEE721-11DA-754A-9982-ECE2A09EB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04FEA0-CAB9-7D4D-A063-B8F0835412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0" y="524050"/>
            <a:ext cx="5236068" cy="3032125"/>
          </a:xfrm>
        </p:spPr>
        <p:txBody>
          <a:bodyPr/>
          <a:lstStyle/>
          <a:p>
            <a:r>
              <a:rPr lang="pt-BR" dirty="0"/>
              <a:t>Possíveis combinações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722F12-4E1F-034B-8462-5BBDD334CDBD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thefilecabinet.blogspot.com/2012/02/ending-up-with-extra-parts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64108B-E9C8-BAD5-A6D5-99307AC4F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14571"/>
              </p:ext>
            </p:extLst>
          </p:nvPr>
        </p:nvGraphicFramePr>
        <p:xfrm>
          <a:off x="4821993" y="1058426"/>
          <a:ext cx="3367176" cy="3980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122392">
                  <a:extLst>
                    <a:ext uri="{9D8B030D-6E8A-4147-A177-3AD203B41FA5}">
                      <a16:colId xmlns:a16="http://schemas.microsoft.com/office/drawing/2014/main" val="3809258294"/>
                    </a:ext>
                  </a:extLst>
                </a:gridCol>
                <a:gridCol w="1122392">
                  <a:extLst>
                    <a:ext uri="{9D8B030D-6E8A-4147-A177-3AD203B41FA5}">
                      <a16:colId xmlns:a16="http://schemas.microsoft.com/office/drawing/2014/main" val="3757951994"/>
                    </a:ext>
                  </a:extLst>
                </a:gridCol>
                <a:gridCol w="1122392">
                  <a:extLst>
                    <a:ext uri="{9D8B030D-6E8A-4147-A177-3AD203B41FA5}">
                      <a16:colId xmlns:a16="http://schemas.microsoft.com/office/drawing/2014/main" val="1970167585"/>
                    </a:ext>
                  </a:extLst>
                </a:gridCol>
              </a:tblGrid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Subset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Peso Total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Valor Total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495222055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0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480083286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{1}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2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$20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498475793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{2}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5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$30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239246318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{3}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10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$50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009142925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{4}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5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$10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296735961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{1,2}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7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$50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145605949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{1,3}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12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$70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941052691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{1,4}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7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$30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85518567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{2,3}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15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$80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564324511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{2,4}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10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$40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65095244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{3,4}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15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$60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561920342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{1,2,3}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17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</a:t>
                      </a:r>
                      <a:r>
                        <a:rPr lang="en-BR" sz="1300" dirty="0"/>
                        <a:t>ão viável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55150342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{1,2,4}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12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$60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004215967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{1,3,4}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17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</a:t>
                      </a:r>
                      <a:r>
                        <a:rPr lang="en-BR" sz="1300" dirty="0"/>
                        <a:t>ão viável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064455765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{2,3,4}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20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n</a:t>
                      </a:r>
                      <a:r>
                        <a:rPr lang="en-BR" sz="1300" dirty="0"/>
                        <a:t>ão viável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582221001"/>
                  </a:ext>
                </a:extLst>
              </a:tr>
              <a:tr h="160995"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{1,2,3,4}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300" dirty="0"/>
                        <a:t>22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n</a:t>
                      </a:r>
                      <a:r>
                        <a:rPr lang="en-BR" sz="1300" dirty="0"/>
                        <a:t>ão viável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97804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9356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8B281E-2399-5845-9712-8380B2E9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uma solução </a:t>
            </a:r>
            <a:r>
              <a:rPr lang="pt-BR" dirty="0">
                <a:solidFill>
                  <a:srgbClr val="C00000"/>
                </a:solidFill>
              </a:rPr>
              <a:t>ótima global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A218D75-1DC1-F84C-85A2-5758AB949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todo objeto, só temos duas possibilidades:</a:t>
            </a:r>
          </a:p>
          <a:p>
            <a:endParaRPr lang="pt-BR" dirty="0"/>
          </a:p>
          <a:p>
            <a:r>
              <a:rPr lang="pt-BR" dirty="0"/>
              <a:t>(1) Incluir na mochila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(2) Não incluir na mochila</a:t>
            </a:r>
          </a:p>
        </p:txBody>
      </p:sp>
    </p:spTree>
    <p:extLst>
      <p:ext uri="{BB962C8B-B14F-4D97-AF65-F5344CB8AC3E}">
        <p14:creationId xmlns:p14="http://schemas.microsoft.com/office/powerpoint/2010/main" val="8450368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8B281E-2399-5845-9712-8380B2E9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uma solução </a:t>
            </a:r>
            <a:r>
              <a:rPr lang="pt-BR" dirty="0">
                <a:solidFill>
                  <a:srgbClr val="C00000"/>
                </a:solidFill>
              </a:rPr>
              <a:t>ótima global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A218D75-1DC1-F84C-85A2-5758AB949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todo objeto, só temos duas possibilidades:</a:t>
            </a:r>
          </a:p>
          <a:p>
            <a:endParaRPr lang="pt-BR" dirty="0"/>
          </a:p>
          <a:p>
            <a:r>
              <a:rPr lang="pt-BR" dirty="0"/>
              <a:t>(1) Incluir na mochila </a:t>
            </a:r>
          </a:p>
          <a:p>
            <a:pPr lvl="1"/>
            <a:r>
              <a:rPr lang="pt-BR" dirty="0"/>
              <a:t>Resolva então agora um novo subproblema: uma mochila de menor capacidade (em função do novo item)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(2) Não incluir na mochila</a:t>
            </a:r>
          </a:p>
          <a:p>
            <a:pPr lvl="1"/>
            <a:r>
              <a:rPr lang="pt-BR" dirty="0"/>
              <a:t>Resolva então agora um novo subproblema: a mochila tem a mesma capacidade, mas esse item foi removido da lista de itens</a:t>
            </a:r>
          </a:p>
        </p:txBody>
      </p:sp>
    </p:spTree>
    <p:extLst>
      <p:ext uri="{BB962C8B-B14F-4D97-AF65-F5344CB8AC3E}">
        <p14:creationId xmlns:p14="http://schemas.microsoft.com/office/powerpoint/2010/main" val="42597346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8900-11BC-6A4B-A896-E5DF0D17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 algoritmo é </a:t>
            </a:r>
            <a:r>
              <a:rPr lang="pt-BR" dirty="0">
                <a:solidFill>
                  <a:srgbClr val="C00000"/>
                </a:solidFill>
              </a:rPr>
              <a:t>recursivo</a:t>
            </a:r>
          </a:p>
        </p:txBody>
      </p:sp>
      <p:pic>
        <p:nvPicPr>
          <p:cNvPr id="4" name="Picture 2" descr="Recursive Functions - GeeksforGeeks">
            <a:extLst>
              <a:ext uri="{FF2B5EF4-FFF2-40B4-BE49-F238E27FC236}">
                <a16:creationId xmlns:a16="http://schemas.microsoft.com/office/drawing/2014/main" id="{294BAA43-4773-EC44-99AF-D4B682A9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56" y="1234658"/>
            <a:ext cx="5827571" cy="35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2C3-FDCD-DF40-864F-27E23CA5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exaustiva – inspiração </a:t>
            </a:r>
            <a:r>
              <a:rPr lang="pt-BR" dirty="0" err="1"/>
              <a:t>MiniMax</a:t>
            </a:r>
            <a:endParaRPr lang="pt-BR" dirty="0"/>
          </a:p>
        </p:txBody>
      </p:sp>
      <p:pic>
        <p:nvPicPr>
          <p:cNvPr id="4" name="Picture 2" descr="Algoritmo Minimax - Introdução à Inteligência Artificial">
            <a:extLst>
              <a:ext uri="{FF2B5EF4-FFF2-40B4-BE49-F238E27FC236}">
                <a16:creationId xmlns:a16="http://schemas.microsoft.com/office/drawing/2014/main" id="{92C7582C-A75A-2D48-955C-49D9550F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700" y="1017725"/>
            <a:ext cx="5163984" cy="367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asparov versus Deep Blue: o cérebro contra o computador - Casa do Xadrez -  Sergei Belavenets | Porto Alegre | RS">
            <a:extLst>
              <a:ext uri="{FF2B5EF4-FFF2-40B4-BE49-F238E27FC236}">
                <a16:creationId xmlns:a16="http://schemas.microsoft.com/office/drawing/2014/main" id="{6BDB37AD-F4D5-074B-A02B-8F3384E0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1883" y="2571750"/>
            <a:ext cx="3956636" cy="22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3341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431</Words>
  <Application>Microsoft Macintosh PowerPoint</Application>
  <PresentationFormat>On-screen Show (16:9)</PresentationFormat>
  <Paragraphs>118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Lato Light</vt:lpstr>
      <vt:lpstr>Verdana</vt:lpstr>
      <vt:lpstr>Simple Light</vt:lpstr>
      <vt:lpstr>Supercomputação</vt:lpstr>
      <vt:lpstr>Aula - 09</vt:lpstr>
      <vt:lpstr>Busca exaustiva – Força bruta</vt:lpstr>
      <vt:lpstr>Busca exaustiva na mochila</vt:lpstr>
      <vt:lpstr>Busca exaustiva na mochila</vt:lpstr>
      <vt:lpstr>Obtendo uma solução ótima global</vt:lpstr>
      <vt:lpstr>Obtendo uma solução ótima global</vt:lpstr>
      <vt:lpstr>Esse algoritmo é recursivo</vt:lpstr>
      <vt:lpstr>Busca exaustiva – inspiração MiniMax</vt:lpstr>
      <vt:lpstr>It’s time to have some fun</vt:lpstr>
      <vt:lpstr>Atividade prática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113</cp:revision>
  <cp:lastPrinted>2022-05-13T10:27:46Z</cp:lastPrinted>
  <dcterms:modified xsi:type="dcterms:W3CDTF">2022-09-13T11:16:36Z</dcterms:modified>
</cp:coreProperties>
</file>