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82" r:id="rId7"/>
    <p:sldId id="266" r:id="rId8"/>
    <p:sldId id="267" r:id="rId9"/>
    <p:sldId id="268" r:id="rId10"/>
    <p:sldId id="269" r:id="rId11"/>
    <p:sldId id="270" r:id="rId12"/>
    <p:sldId id="283" r:id="rId13"/>
    <p:sldId id="281" r:id="rId14"/>
    <p:sldId id="271" r:id="rId15"/>
    <p:sldId id="284" r:id="rId16"/>
    <p:sldId id="285" r:id="rId17"/>
    <p:sldId id="27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6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49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4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3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114924"/>
            <a:ext cx="8915399" cy="1126283"/>
          </a:xfrm>
        </p:spPr>
        <p:txBody>
          <a:bodyPr/>
          <a:lstStyle/>
          <a:p>
            <a:r>
              <a:rPr lang="it-IT" u="sng" dirty="0"/>
              <a:t>Obiettivo</a:t>
            </a:r>
            <a:r>
              <a:rPr lang="it-IT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Crossvalidazione</a:t>
            </a:r>
            <a:endParaRPr lang="it-IT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4B6D-0E31-4A45-B899-3F6D520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SSR_validazione1=2.690702704454648e+03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SSR_validazione2=2.643407321690734e+03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SSR_validazione3=2.219020979113283e+03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SSR_validazione4=2.200418241788850e+03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SSR_validazione5=2.017679275347757e+03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SSR_validazione6=1.805393099955096e+03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SSR_validazione7=1.769498868846897e+03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SSR_validazione8=1.663295154995127e+03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SSR_validazione9=1.580822498587686e+03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SSR_validazione10=1.403247353207679e+03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SSR_validazione11=1.434188888459938e+03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SSR_validazione12=1.416279005807706e+03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946778"/>
            <a:ext cx="8915400" cy="2724845"/>
          </a:xfrm>
        </p:spPr>
        <p:txBody>
          <a:bodyPr/>
          <a:lstStyle/>
          <a:p>
            <a:r>
              <a:rPr lang="it-IT" dirty="0"/>
              <a:t>Considerazioni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4169" y="4253948"/>
            <a:ext cx="8915400" cy="729622"/>
          </a:xfrm>
        </p:spPr>
        <p:txBody>
          <a:bodyPr/>
          <a:lstStyle/>
          <a:p>
            <a:r>
              <a:rPr lang="it-IT" dirty="0"/>
              <a:t>	Dai test si nota che il modello annuale migliore è il </a:t>
            </a:r>
            <a:r>
              <a:rPr lang="it-IT" b="1" i="1" dirty="0"/>
              <a:t>modello 10, </a:t>
            </a:r>
            <a:r>
              <a:rPr lang="it-IT" dirty="0"/>
              <a:t>costituito da 20 </a:t>
            </a:r>
            <a:r>
              <a:rPr lang="it-IT" dirty="0" err="1"/>
              <a:t>regressori</a:t>
            </a:r>
            <a:r>
              <a:rPr lang="it-IT" dirty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3677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Plot 3D dati di validazione</a:t>
            </a:r>
          </a:p>
        </p:txBody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027E09CC-229E-4BC4-8F02-DC017675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1" y="1281723"/>
            <a:ext cx="11173998" cy="54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3677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Superficie Modello Finale</a:t>
            </a:r>
          </a:p>
        </p:txBody>
      </p:sp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EA17297-27EA-4065-B46A-9B3DDFEE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1" y="1297355"/>
            <a:ext cx="11093838" cy="54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6" y="1420393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6" y="2805333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L’istogramma evidenzia la concentrazione degli errori attorno allo zero</a:t>
            </a:r>
          </a:p>
          <a:p>
            <a:r>
              <a:rPr lang="it-IT" sz="1700" dirty="0"/>
              <a:t>Si nota una zona «anomala» tra -6 e -10 che rappresenta gli errori riscontrati in corrispondenza delle </a:t>
            </a:r>
            <a:r>
              <a:rPr lang="it-IT" sz="1700" dirty="0" err="1"/>
              <a:t>festivitá</a:t>
            </a:r>
            <a:endParaRPr lang="it-IT" sz="1700" dirty="0"/>
          </a:p>
          <a:p>
            <a:endParaRPr lang="it-IT" sz="17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81" y="790575"/>
            <a:ext cx="7298231" cy="54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6" y="1420393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Plot dell’epsilon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7" y="2680287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FF0000"/>
                </a:solidFill>
              </a:rPr>
              <a:t>NATALE</a:t>
            </a:r>
          </a:p>
          <a:p>
            <a:pPr marL="0" indent="0">
              <a:buNone/>
            </a:pP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29" y="776407"/>
            <a:ext cx="7073581" cy="53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193747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6" y="2524733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Si è provato a creare un modello sui dati, escludendo le festività, ma dai test non si è osservato un netto miglioramento.</a:t>
            </a:r>
          </a:p>
          <a:p>
            <a:r>
              <a:rPr lang="it-IT" sz="1700" dirty="0"/>
              <a:t>Analizzando nuovamente l’istogramma, infatti, si nota che gli errori di </a:t>
            </a:r>
            <a:r>
              <a:rPr lang="it-IT" sz="1700" dirty="0" err="1"/>
              <a:t>entitá</a:t>
            </a:r>
            <a:r>
              <a:rPr lang="it-IT" sz="1700" dirty="0"/>
              <a:t> rilevante sono quelli meno frequenti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5DD0C6-7664-4C63-8556-89E33663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22" y="759187"/>
            <a:ext cx="7119501" cy="5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392855"/>
            <a:ext cx="8915399" cy="2262781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Funzione finale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333754"/>
            <a:ext cx="8915399" cy="112628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La funzione finale prende in input 2 scalari (giorno dell’anno, giorno della settimana) e restituisce la predizione del consumo energetico.</a:t>
            </a:r>
          </a:p>
        </p:txBody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Funzione finale: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per risolvere i valori nulli</a:t>
            </a:r>
          </a:p>
          <a:p>
            <a:r>
              <a:rPr lang="it-IT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sui dati dei 2 anni forniti</a:t>
            </a:r>
          </a:p>
          <a:p>
            <a:r>
              <a:rPr lang="it-IT" dirty="0" err="1"/>
              <a:t>Meshgrid</a:t>
            </a:r>
            <a:r>
              <a:rPr lang="it-IT" dirty="0"/>
              <a:t> per generare matrice contente tutte le possibili combinazioni giorno anno - giorno settimana</a:t>
            </a:r>
          </a:p>
          <a:p>
            <a:r>
              <a:rPr lang="it-IT" dirty="0"/>
              <a:t>Trend: 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390694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Prime </a:t>
            </a:r>
            <a:r>
              <a:rPr lang="en-US" sz="2800" dirty="0" err="1"/>
              <a:t>osservazioni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plot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3073374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 nota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periodico</a:t>
            </a:r>
            <a:r>
              <a:rPr lang="en-US" dirty="0"/>
              <a:t>, </a:t>
            </a:r>
            <a:r>
              <a:rPr lang="en-US" dirty="0" err="1"/>
              <a:t>pertanto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le Serie di Fourier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600DBF-2D0A-4D65-9FB8-B9D3BCA7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2" y="614820"/>
            <a:ext cx="7504479" cy="56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78152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Detrendizzazione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822917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 err="1"/>
              <a:t>Rendiamo</a:t>
            </a:r>
            <a:r>
              <a:rPr lang="en-US" sz="1800" dirty="0"/>
              <a:t>  la </a:t>
            </a:r>
            <a:r>
              <a:rPr lang="en-US" sz="1800" dirty="0" err="1"/>
              <a:t>serie</a:t>
            </a:r>
            <a:r>
              <a:rPr lang="en-US" sz="1800" dirty="0"/>
              <a:t> </a:t>
            </a:r>
            <a:r>
              <a:rPr lang="en-US" sz="1800" dirty="0" err="1"/>
              <a:t>stazionaria</a:t>
            </a:r>
            <a:r>
              <a:rPr lang="en-US" sz="1800" dirty="0"/>
              <a:t> in media </a:t>
            </a:r>
            <a:r>
              <a:rPr lang="en-US" sz="1800" dirty="0" err="1"/>
              <a:t>mediante</a:t>
            </a:r>
            <a:r>
              <a:rPr lang="en-US" sz="1800" dirty="0"/>
              <a:t> l ‘</a:t>
            </a:r>
            <a:r>
              <a:rPr lang="en-US" sz="1800" dirty="0" err="1"/>
              <a:t>operazione</a:t>
            </a:r>
            <a:r>
              <a:rPr lang="en-US" sz="1800" dirty="0"/>
              <a:t> di </a:t>
            </a:r>
            <a:r>
              <a:rPr lang="en-US" sz="1800" dirty="0" err="1"/>
              <a:t>dentrendizzazione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3E3923-B826-45E2-B6CC-7221C35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3" y="745386"/>
            <a:ext cx="7156303" cy="53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: 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4642762" cy="1416725"/>
          </a:xfrm>
        </p:spPr>
        <p:txBody>
          <a:bodyPr/>
          <a:lstStyle/>
          <a:p>
            <a:r>
              <a:rPr lang="it-IT" dirty="0"/>
              <a:t>Modello Periodicità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30105"/>
          </a:xfrm>
        </p:spPr>
        <p:txBody>
          <a:bodyPr/>
          <a:lstStyle/>
          <a:p>
            <a:pPr marL="0" indent="0" algn="just">
              <a:buNone/>
            </a:pPr>
            <a:r>
              <a:rPr lang="it-IT" i="1" dirty="0" err="1"/>
              <a:t>Phi_settimanale</a:t>
            </a:r>
            <a:r>
              <a:rPr lang="it-IT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589211" y="3356471"/>
            <a:ext cx="725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347271" y="658393"/>
            <a:ext cx="680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Modello Periodicità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347271" y="1612482"/>
            <a:ext cx="6295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i="1" dirty="0"/>
              <a:t>Si sono sviluppati 12 modelli annuali, fino 24 armoniche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2347271" y="3092702"/>
            <a:ext cx="9724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tx2">
                    <a:lumMod val="75000"/>
                  </a:schemeClr>
                </a:solidFill>
              </a:rPr>
              <a:t>Test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8F56F-228F-412D-B67F-6B8E669C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Aic1=8.783046478131963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Aic2=8.730850889542620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Aic3=8.668821481052001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Aic4=8.673554627144457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Aic5=8.624409217992122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Aic6=8.582230561374184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Aic7=8.585022090290090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Aic8=8.538933804741069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Aic9=8.513110285880588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Aic10=8.494614691515073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Aic11=8.505781275750306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Aic12=8.511141041875738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767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inherit</vt:lpstr>
      <vt:lpstr>Wingdings 3</vt:lpstr>
      <vt:lpstr>Filo</vt:lpstr>
      <vt:lpstr>Predittore a lungo termine</vt:lpstr>
      <vt:lpstr>Prime osservazioni: plot dei dati</vt:lpstr>
      <vt:lpstr>Detrendizzazione dei Dati</vt:lpstr>
      <vt:lpstr>Sviluppo del Modello</vt:lpstr>
      <vt:lpstr>Modello Periodicità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chiara bertocchi</dc:creator>
  <cp:lastModifiedBy>simone ghiazzi</cp:lastModifiedBy>
  <cp:revision>12</cp:revision>
  <dcterms:created xsi:type="dcterms:W3CDTF">2019-04-30T09:18:25Z</dcterms:created>
  <dcterms:modified xsi:type="dcterms:W3CDTF">2019-05-09T08:05:05Z</dcterms:modified>
</cp:coreProperties>
</file>