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82" r:id="rId7"/>
    <p:sldId id="266" r:id="rId8"/>
    <p:sldId id="267" r:id="rId9"/>
    <p:sldId id="268" r:id="rId10"/>
    <p:sldId id="269" r:id="rId11"/>
    <p:sldId id="270" r:id="rId12"/>
    <p:sldId id="283" r:id="rId13"/>
    <p:sldId id="281" r:id="rId14"/>
    <p:sldId id="271" r:id="rId15"/>
    <p:sldId id="284" r:id="rId16"/>
    <p:sldId id="285" r:id="rId17"/>
    <p:sldId id="272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4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4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2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9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0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2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114924"/>
            <a:ext cx="8915399" cy="1126283"/>
          </a:xfrm>
        </p:spPr>
        <p:txBody>
          <a:bodyPr/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Identiﬁcare</a:t>
            </a:r>
            <a:r>
              <a:rPr lang="it-IT" dirty="0"/>
              <a:t> un modello del </a:t>
            </a:r>
            <a:r>
              <a:rPr lang="it-IT" dirty="0" err="1"/>
              <a:t>proﬁlo</a:t>
            </a:r>
            <a:r>
              <a:rPr lang="it-IT" dirty="0"/>
              <a:t> annuale per la previsione a lungo termine della serie temporale.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942108"/>
            <a:ext cx="3528846" cy="4969113"/>
          </a:xfrm>
        </p:spPr>
        <p:txBody>
          <a:bodyPr anchor="ctr">
            <a:normAutofit/>
          </a:bodyPr>
          <a:lstStyle/>
          <a:p>
            <a:pPr algn="ctr"/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it-IT" sz="2800" dirty="0" err="1">
                <a:solidFill>
                  <a:schemeClr val="tx2">
                    <a:lumMod val="75000"/>
                  </a:schemeClr>
                </a:solidFill>
              </a:rPr>
              <a:t>Crossvalidazione</a:t>
            </a:r>
            <a:endParaRPr lang="it-IT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74B6D-0E31-4A45-B899-3F6D520F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877" y="1293800"/>
            <a:ext cx="6455549" cy="4969114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SSR_validazione1=2.690702704454648e+03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SSR_validazione2=2.643407321690734e+03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SSR_validazione3=2.219020979113283e+03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SSR_validazione4=2.200418241788850e+03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SSR_validazione5=2.017679275347757e+03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SSR_validazione6=1.805393099955096e+03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SSR_validazione7=1.769498868846897e+03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SSR_validazione8=1.663295154995127e+03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SSR_validazione9=1.580822498587686e+03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SSR_validazione10=1.403247353207679e+03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SSR_validazione11=1.434188888459938e+03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SSR_validazione12=1.416279005807706e+03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69" y="1402672"/>
            <a:ext cx="8915400" cy="632728"/>
          </a:xfrm>
        </p:spPr>
        <p:txBody>
          <a:bodyPr>
            <a:normAutofit/>
          </a:bodyPr>
          <a:lstStyle/>
          <a:p>
            <a:r>
              <a:rPr lang="it-IT" sz="3600" dirty="0"/>
              <a:t>Considerazioni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4169" y="2699378"/>
            <a:ext cx="8915400" cy="729622"/>
          </a:xfrm>
        </p:spPr>
        <p:txBody>
          <a:bodyPr/>
          <a:lstStyle/>
          <a:p>
            <a:r>
              <a:rPr lang="it-IT" sz="2000" dirty="0"/>
              <a:t>Dai test si nota che il modello annuale migliore è il </a:t>
            </a:r>
            <a:r>
              <a:rPr lang="it-IT" sz="2000" b="1" i="1" dirty="0"/>
              <a:t>modello 10, </a:t>
            </a:r>
            <a:r>
              <a:rPr lang="it-IT" sz="2000" dirty="0"/>
              <a:t>costituito da 20 </a:t>
            </a:r>
            <a:r>
              <a:rPr lang="it-IT" sz="2000" dirty="0" err="1"/>
              <a:t>regressori</a:t>
            </a:r>
            <a:r>
              <a:rPr lang="it-IT" sz="2000" dirty="0"/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36598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Plot 3D dati di validazione</a:t>
            </a:r>
          </a:p>
        </p:txBody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027E09CC-229E-4BC4-8F02-DC017675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7" y="1432308"/>
            <a:ext cx="11129625" cy="54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54354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Superficie Modello Finale</a:t>
            </a:r>
          </a:p>
        </p:txBody>
      </p:sp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EA17297-27EA-4065-B46A-9B3DDFEE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0" y="1449754"/>
            <a:ext cx="11093838" cy="54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ct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sz="2400" u="sng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sz="2400" b="0" i="0" u="sng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838853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6" y="3098747"/>
            <a:ext cx="3650278" cy="3759253"/>
          </a:xfrm>
        </p:spPr>
        <p:txBody>
          <a:bodyPr>
            <a:normAutofit/>
          </a:bodyPr>
          <a:lstStyle/>
          <a:p>
            <a:r>
              <a:rPr lang="it-IT" sz="1800" dirty="0"/>
              <a:t>L’istogramma evidenzia la concentrazione degli errori attorno allo zero</a:t>
            </a:r>
          </a:p>
          <a:p>
            <a:r>
              <a:rPr lang="it-IT" sz="1800" dirty="0"/>
              <a:t>Si nota una zona «anomala» tra -6 e -10 che rappresenta gli errori riscontrati in corrispondenza delle </a:t>
            </a:r>
            <a:r>
              <a:rPr lang="it-IT" sz="1800" dirty="0" err="1"/>
              <a:t>festivitá</a:t>
            </a:r>
            <a:endParaRPr lang="it-IT" sz="1800" dirty="0"/>
          </a:p>
          <a:p>
            <a:endParaRPr lang="it-IT" sz="17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81" y="790575"/>
            <a:ext cx="7298231" cy="54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69" y="1782674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Plot dell’epsilon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70" y="3202873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FF0000"/>
                </a:solidFill>
              </a:rPr>
              <a:t>NATALE</a:t>
            </a:r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29" y="776407"/>
            <a:ext cx="7073581" cy="53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690897"/>
            <a:ext cx="3650279" cy="125989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3040007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Si è provato a creare un modello sui dati, escludendo le festività, ma dai test non si è osservato un netto miglioramento.</a:t>
            </a:r>
          </a:p>
          <a:p>
            <a:r>
              <a:rPr lang="it-IT" sz="1700" dirty="0"/>
              <a:t>Analizzando nuovamente l’istogramma, infatti, si nota che gli errori di </a:t>
            </a:r>
            <a:r>
              <a:rPr lang="it-IT" sz="1700" dirty="0" err="1"/>
              <a:t>entitá</a:t>
            </a:r>
            <a:r>
              <a:rPr lang="it-IT" sz="1700" dirty="0"/>
              <a:t> rilevante sono quelli meno frequenti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5DD0C6-7664-4C63-8556-89E33663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22" y="759187"/>
            <a:ext cx="7119501" cy="5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564424"/>
            <a:ext cx="8915399" cy="2262781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chemeClr val="tx2">
                    <a:lumMod val="75000"/>
                  </a:schemeClr>
                </a:solidFill>
              </a:rPr>
              <a:t>Funzione finale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3114554"/>
            <a:ext cx="8915399" cy="112628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La funzione finale prende in input 2 scalari (giorno dell’anno, giorno della settimana) e restituisce la predizione del consumo energetico.</a:t>
            </a:r>
          </a:p>
        </p:txBody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u="sng" dirty="0"/>
              <a:t>: </a:t>
            </a:r>
            <a:r>
              <a:rPr lang="it-IT" dirty="0"/>
              <a:t>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dati dei 2 anni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</a:t>
            </a:r>
          </a:p>
          <a:p>
            <a:pPr marL="0" indent="0">
              <a:buNone/>
            </a:pPr>
            <a:r>
              <a:rPr lang="it-IT" dirty="0"/>
              <a:t>    giorno anno - giorno settimana</a:t>
            </a:r>
          </a:p>
          <a:p>
            <a:r>
              <a:rPr lang="it-IT" u="sng" dirty="0"/>
              <a:t>Trend: </a:t>
            </a:r>
            <a:r>
              <a:rPr lang="it-IT" dirty="0"/>
              <a:t>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22" y="1813480"/>
            <a:ext cx="3911483" cy="1259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>Prime </a:t>
            </a:r>
            <a:r>
              <a:rPr lang="en-US" sz="2800" b="1" dirty="0" err="1"/>
              <a:t>osservazioni</a:t>
            </a:r>
            <a:r>
              <a:rPr lang="en-US" sz="2800" b="1" dirty="0"/>
              <a:t>:</a:t>
            </a:r>
            <a:br>
              <a:rPr lang="en-US" sz="2800" b="1" dirty="0"/>
            </a:br>
            <a:r>
              <a:rPr lang="en-US" sz="2800" b="1" dirty="0"/>
              <a:t>plot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3073374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Si nota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periodico</a:t>
            </a:r>
            <a:r>
              <a:rPr lang="en-US" dirty="0"/>
              <a:t>, </a:t>
            </a:r>
            <a:r>
              <a:rPr lang="en-US" dirty="0" err="1"/>
              <a:t>pertanto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utilizzeranno</a:t>
            </a:r>
            <a:r>
              <a:rPr lang="en-US" dirty="0"/>
              <a:t> le Serie di Fourier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600DBF-2D0A-4D65-9FB8-B9D3BCA7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2" y="614820"/>
            <a:ext cx="7504479" cy="56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3178908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dirty="0" err="1"/>
              <a:t>Rendiamo</a:t>
            </a:r>
            <a:r>
              <a:rPr lang="en-US" sz="1800" dirty="0"/>
              <a:t>  la </a:t>
            </a:r>
            <a:r>
              <a:rPr lang="en-US" sz="1800" dirty="0" err="1"/>
              <a:t>serie</a:t>
            </a:r>
            <a:r>
              <a:rPr lang="en-US" sz="1800" dirty="0"/>
              <a:t> </a:t>
            </a:r>
            <a:r>
              <a:rPr lang="en-US" sz="1800" dirty="0" err="1"/>
              <a:t>stazionaria</a:t>
            </a:r>
            <a:r>
              <a:rPr lang="en-US" sz="1800" dirty="0"/>
              <a:t> in media </a:t>
            </a:r>
            <a:r>
              <a:rPr lang="en-US" sz="1800" dirty="0" err="1"/>
              <a:t>mediante</a:t>
            </a:r>
            <a:r>
              <a:rPr lang="en-US" sz="1800" dirty="0"/>
              <a:t> l ‘</a:t>
            </a:r>
            <a:r>
              <a:rPr lang="en-US" sz="1800" dirty="0" err="1"/>
              <a:t>operazione</a:t>
            </a:r>
            <a:r>
              <a:rPr lang="en-US" sz="1800" dirty="0"/>
              <a:t> di </a:t>
            </a:r>
            <a:r>
              <a:rPr lang="en-US" sz="1800" dirty="0" err="1"/>
              <a:t>dentrendizzazione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3E3923-B826-45E2-B6CC-7221C35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3" y="745386"/>
            <a:ext cx="7156303" cy="53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619" y="901120"/>
            <a:ext cx="4642762" cy="141672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Modello Periodicità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929880"/>
            <a:ext cx="8915400" cy="1130105"/>
          </a:xfrm>
        </p:spPr>
        <p:txBody>
          <a:bodyPr/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589211" y="3755966"/>
            <a:ext cx="725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347271" y="1330739"/>
            <a:ext cx="680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Modello Periodicità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347271" y="2350220"/>
            <a:ext cx="543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b="1" i="1" dirty="0"/>
              <a:t>Si sono sviluppati 12 modelli annuali, fino 24 armoniche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2347271" y="3092702"/>
            <a:ext cx="97249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Test AIC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8F56F-228F-412D-B67F-6B8E669C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01" y="1098415"/>
            <a:ext cx="6455549" cy="4969114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Aic1=8.783046478131963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Aic2=8.730850889542620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Aic3=8.668821481052001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Aic4=8.673554627144457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Aic5=8.624409217992122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Aic6=8.582230561374184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Aic7=8.585022090290090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Aic8=8.538933804741069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Aic9=8.513110285880588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Aic10=8.494614691515073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Aic11=8.505781275750306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Aic12=8.511141041875738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104</TotalTime>
  <Words>787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Courier New</vt:lpstr>
      <vt:lpstr>inherit</vt:lpstr>
      <vt:lpstr>Wingdings 3</vt:lpstr>
      <vt:lpstr>Scia di vapore</vt:lpstr>
      <vt:lpstr>Predittore a lungo termine</vt:lpstr>
      <vt:lpstr>Prime osservazioni: plot dei dati</vt:lpstr>
      <vt:lpstr>Detrendizzazione dei Dati</vt:lpstr>
      <vt:lpstr>Sviluppo del Modello</vt:lpstr>
      <vt:lpstr>Modello Periodicità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chiara bertocchi</dc:creator>
  <cp:lastModifiedBy>simone ghiazzi</cp:lastModifiedBy>
  <cp:revision>14</cp:revision>
  <dcterms:created xsi:type="dcterms:W3CDTF">2019-04-30T09:18:25Z</dcterms:created>
  <dcterms:modified xsi:type="dcterms:W3CDTF">2019-05-09T12:28:04Z</dcterms:modified>
</cp:coreProperties>
</file>