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6">
                <a:lumMod val="0"/>
                <a:lumOff val="100000"/>
              </a:schemeClr>
            </a:gs>
            <a:gs pos="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864105"/>
            <a:ext cx="10817221" cy="1813421"/>
          </a:xfrm>
        </p:spPr>
        <p:txBody>
          <a:bodyPr>
            <a:normAutofit/>
          </a:bodyPr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IdentIFIcare</a:t>
            </a:r>
            <a:r>
              <a:rPr lang="it-IT" dirty="0"/>
              <a:t> un modello del </a:t>
            </a:r>
            <a:r>
              <a:rPr lang="it-IT" dirty="0" err="1"/>
              <a:t>proFIlo</a:t>
            </a:r>
            <a:r>
              <a:rPr lang="it-IT" dirty="0"/>
              <a:t> annuale per la previsione a lungo termine della serie temporale.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5BEC4-FA96-4AF6-BC60-933409C83011}"/>
              </a:ext>
            </a:extLst>
          </p:cNvPr>
          <p:cNvSpPr txBox="1"/>
          <p:nvPr/>
        </p:nvSpPr>
        <p:spPr>
          <a:xfrm>
            <a:off x="1291643" y="3812583"/>
            <a:ext cx="93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BERTOCCHI CHIARA, COLOMBO LUCA, CRESCENTI RICCARDO, DOVERI RICCARDO, GHIAZZI SIMONE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4" y="643467"/>
            <a:ext cx="3847523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Per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questo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abbiamo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calcolato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MSE= 3.836955832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RMSE= 1.958814904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10595C54-0CC2-4BAE-8B20-EA55169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" y="17686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C37403C-6B08-4045-BFA4-44EEA1A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16921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308489"/>
            <a:ext cx="3084844" cy="1120384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1428873"/>
            <a:ext cx="3084844" cy="5140794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rgbClr val="FFFFFF"/>
                </a:solidFill>
              </a:rPr>
              <a:t>Il modello finale è stato identificato sui dati senza i periodi di festività (natale e ferragosto, che hanno una data fissa) per migliorare la predizione dei giorni «normali».</a:t>
            </a:r>
          </a:p>
          <a:p>
            <a:r>
              <a:rPr lang="it-IT" sz="1500" dirty="0">
                <a:solidFill>
                  <a:srgbClr val="FFFFFF"/>
                </a:solidFill>
              </a:rPr>
              <a:t>Sui valori dei dati assunti in questi periodi festivi è stata fatta una media che è stata poi sommata al modello finale come «indice di correzione»</a:t>
            </a:r>
          </a:p>
          <a:p>
            <a:r>
              <a:rPr lang="it-IT" sz="1500" dirty="0">
                <a:solidFill>
                  <a:srgbClr val="FFFFFF"/>
                </a:solidFill>
              </a:rPr>
              <a:t>L’SSR di validazione in questo modo migliora.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 = 1.186772448087091e+03</a:t>
            </a:r>
            <a:endParaRPr lang="it-IT" sz="1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inoltre calcolato nuovamente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sua radice Root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 migliorano: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MSE = 3.251431364622168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= 1.803172583149535</a:t>
            </a:r>
          </a:p>
          <a:p>
            <a:pPr marL="0" indent="0">
              <a:buNone/>
            </a:pPr>
            <a:endParaRPr lang="it-IT" sz="1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F595A9F-1995-433B-BA14-B5D99E0E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15" y="419100"/>
            <a:ext cx="8026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7726"/>
            <a:ext cx="10058400" cy="1450757"/>
          </a:xfrm>
        </p:spPr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1144"/>
            <a:ext cx="11345662" cy="4023360"/>
          </a:xfrm>
        </p:spPr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2 anni di dati forniti</a:t>
            </a:r>
          </a:p>
          <a:p>
            <a:r>
              <a:rPr lang="it-IT" dirty="0"/>
              <a:t>Generazione matrice contente tutte le possibili combinazioni giorno anno - giorno settimana</a:t>
            </a:r>
          </a:p>
          <a:p>
            <a:r>
              <a:rPr lang="it-IT" u="sng" dirty="0"/>
              <a:t>Trend</a:t>
            </a:r>
            <a:r>
              <a:rPr lang="it-IT" dirty="0"/>
              <a:t>: estensione dell’ultimo valore del trend che viene sommato ai dati di previsione</a:t>
            </a:r>
          </a:p>
          <a:p>
            <a:endParaRPr lang="it-IT" dirty="0"/>
          </a:p>
          <a:p>
            <a:r>
              <a:rPr lang="it-IT" dirty="0"/>
              <a:t>Il dato di previsione viene letto dalla matrice utilizzando gli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1189608"/>
            <a:ext cx="3084844" cy="162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annuale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settimanale</a:t>
            </a:r>
            <a:r>
              <a:rPr lang="en-US" dirty="0">
                <a:solidFill>
                  <a:srgbClr val="FFFFFF"/>
                </a:solidFill>
              </a:rPr>
              <a:t>. Per </a:t>
            </a:r>
            <a:r>
              <a:rPr lang="en-US" dirty="0" err="1">
                <a:solidFill>
                  <a:srgbClr val="FFFFFF"/>
                </a:solidFill>
              </a:rPr>
              <a:t>questo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motivo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 </a:t>
            </a:r>
            <a:r>
              <a:rPr lang="en-US" dirty="0" err="1">
                <a:solidFill>
                  <a:srgbClr val="FFFFFF"/>
                </a:solidFill>
              </a:rPr>
              <a:t>nello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4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19544" y="2858570"/>
            <a:ext cx="88696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w_settimanale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/7;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1069644" y="2657386"/>
            <a:ext cx="111223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w_annuale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/365;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894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simone ghiazzi</cp:lastModifiedBy>
  <cp:revision>19</cp:revision>
  <dcterms:created xsi:type="dcterms:W3CDTF">2019-05-09T21:36:04Z</dcterms:created>
  <dcterms:modified xsi:type="dcterms:W3CDTF">2019-05-17T12:29:41Z</dcterms:modified>
</cp:coreProperties>
</file>