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81" r:id="rId12"/>
    <p:sldId id="271" r:id="rId13"/>
    <p:sldId id="272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30/04/2019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0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4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23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69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492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91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39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6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4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8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6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3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262781"/>
          </a:xfrm>
        </p:spPr>
        <p:txBody>
          <a:bodyPr/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114924"/>
            <a:ext cx="8915399" cy="1126283"/>
          </a:xfrm>
        </p:spPr>
        <p:txBody>
          <a:bodyPr/>
          <a:lstStyle/>
          <a:p>
            <a:r>
              <a:rPr lang="it-IT" u="sng" dirty="0"/>
              <a:t>Obiettivo</a:t>
            </a:r>
            <a:r>
              <a:rPr lang="it-IT" dirty="0"/>
              <a:t>: </a:t>
            </a:r>
            <a:r>
              <a:rPr lang="it-IT" dirty="0" err="1"/>
              <a:t>Identiﬁcare</a:t>
            </a:r>
            <a:r>
              <a:rPr lang="it-IT" dirty="0"/>
              <a:t> un modello del </a:t>
            </a:r>
            <a:r>
              <a:rPr lang="it-IT" dirty="0" err="1"/>
              <a:t>proﬁlo</a:t>
            </a:r>
            <a:r>
              <a:rPr lang="it-IT" dirty="0"/>
              <a:t> annuale per la previsione a lungo termine della serie temporale.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946778"/>
            <a:ext cx="8915400" cy="2724845"/>
          </a:xfrm>
        </p:spPr>
        <p:txBody>
          <a:bodyPr/>
          <a:lstStyle/>
          <a:p>
            <a:r>
              <a:rPr lang="it-IT" dirty="0"/>
              <a:t>Considerazioni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4169" y="4253948"/>
            <a:ext cx="8915400" cy="729622"/>
          </a:xfrm>
        </p:spPr>
        <p:txBody>
          <a:bodyPr/>
          <a:lstStyle/>
          <a:p>
            <a:r>
              <a:rPr lang="it-IT" dirty="0"/>
              <a:t>	Dai test si nota che il modello annuale migliore è il </a:t>
            </a:r>
            <a:r>
              <a:rPr lang="it-IT" b="1" i="1" dirty="0"/>
              <a:t>modello 10, </a:t>
            </a:r>
            <a:r>
              <a:rPr lang="it-IT" dirty="0"/>
              <a:t>costituito da 20 </a:t>
            </a:r>
            <a:r>
              <a:rPr lang="it-IT" dirty="0" err="1"/>
              <a:t>regressori</a:t>
            </a:r>
            <a:r>
              <a:rPr lang="it-IT" dirty="0"/>
              <a:t>.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20" y="508207"/>
            <a:ext cx="8911687" cy="1280890"/>
          </a:xfrm>
        </p:spPr>
        <p:txBody>
          <a:bodyPr/>
          <a:lstStyle/>
          <a:p>
            <a:pPr algn="ctr"/>
            <a:r>
              <a:rPr lang="it-IT" dirty="0"/>
              <a:t>Superficie Modello Finale</a:t>
            </a:r>
          </a:p>
        </p:txBody>
      </p:sp>
      <p:pic>
        <p:nvPicPr>
          <p:cNvPr id="5" name="Segnaposto contenuto 4" descr="Figure 5">
            <a:extLst>
              <a:ext uri="{FF2B5EF4-FFF2-40B4-BE49-F238E27FC236}">
                <a16:creationId xmlns:a16="http://schemas.microsoft.com/office/drawing/2014/main" id="{79E765B1-D68D-4490-9E6D-A82E55F5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20" y="1905000"/>
            <a:ext cx="8757351" cy="4714522"/>
          </a:xfr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193747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453641"/>
            <a:ext cx="3650278" cy="3759253"/>
          </a:xfrm>
        </p:spPr>
        <p:txBody>
          <a:bodyPr>
            <a:normAutofit/>
          </a:bodyPr>
          <a:lstStyle/>
          <a:p>
            <a:r>
              <a:rPr lang="it-IT" sz="1700" dirty="0"/>
              <a:t>Osservando il plot dei dati si nota che in certi periodi dell’anno si sono registrati dei dati distanti dalle altre osservazioni disponibili..</a:t>
            </a:r>
          </a:p>
          <a:p>
            <a:r>
              <a:rPr lang="it-IT" sz="1700" dirty="0"/>
              <a:t>Si è ipotizzato che questi dati possano essersi registrati in periodi di festività.</a:t>
            </a:r>
          </a:p>
          <a:p>
            <a:r>
              <a:rPr lang="it-IT" sz="1700" dirty="0"/>
              <a:t>Si è provato a creare un modello sui dati, escludendo le festività, ma dai test non si è osservato un netto miglioramento.</a:t>
            </a:r>
          </a:p>
        </p:txBody>
      </p:sp>
      <p:pic>
        <p:nvPicPr>
          <p:cNvPr id="9" name="Segnaposto contenuto 6" descr="Figure 4">
            <a:extLst>
              <a:ext uri="{FF2B5EF4-FFF2-40B4-BE49-F238E27FC236}">
                <a16:creationId xmlns:a16="http://schemas.microsoft.com/office/drawing/2014/main" id="{C51F32B9-126E-409E-95FD-54785957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7" y="293659"/>
            <a:ext cx="7044312" cy="62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262781"/>
          </a:xfrm>
        </p:spPr>
        <p:txBody>
          <a:bodyPr>
            <a:normAutofit/>
          </a:bodyPr>
          <a:lstStyle/>
          <a:p>
            <a:r>
              <a:rPr lang="it-IT" i="1" dirty="0">
                <a:solidFill>
                  <a:schemeClr val="tx2">
                    <a:lumMod val="75000"/>
                  </a:schemeClr>
                </a:solidFill>
              </a:rPr>
              <a:t>Funzione finale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114924"/>
            <a:ext cx="8915399" cy="112628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La funzione finale prende in input i tre vettori (nell’ordine: giorno dell’anno, giorno della settimana, serie temporale) e restituisce la predizione dei 365 valori serie temporale.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Funzione finale: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Metodo per risolvere i valori nulli</a:t>
            </a:r>
          </a:p>
          <a:p>
            <a:r>
              <a:rPr lang="it-IT" dirty="0" err="1"/>
              <a:t>Detrendizzazione</a:t>
            </a:r>
            <a:r>
              <a:rPr lang="it-IT" dirty="0"/>
              <a:t>: stima del trend dell’anno in input </a:t>
            </a:r>
          </a:p>
          <a:p>
            <a:r>
              <a:rPr lang="it-IT" dirty="0"/>
              <a:t>Predizione attraverso il modello dell’anno successivo</a:t>
            </a:r>
          </a:p>
          <a:p>
            <a:r>
              <a:rPr lang="it-IT" dirty="0"/>
              <a:t>Trend: estensione dell’ultimo valore del trend che viene sommato ai dati di previsione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27FC9-B8F8-47AE-8CE3-8FDEC1D0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669" y="451741"/>
            <a:ext cx="8911687" cy="1280890"/>
          </a:xfrm>
        </p:spPr>
        <p:txBody>
          <a:bodyPr/>
          <a:lstStyle/>
          <a:p>
            <a:pPr algn="ctr"/>
            <a:r>
              <a:rPr lang="it-IT" dirty="0"/>
              <a:t>Predizione </a:t>
            </a:r>
          </a:p>
        </p:txBody>
      </p:sp>
      <p:pic>
        <p:nvPicPr>
          <p:cNvPr id="11" name="Segnaposto contenuto 10" descr="Figure 1">
            <a:extLst>
              <a:ext uri="{FF2B5EF4-FFF2-40B4-BE49-F238E27FC236}">
                <a16:creationId xmlns:a16="http://schemas.microsoft.com/office/drawing/2014/main" id="{694847D0-11B7-4DCB-AD64-643BA0D5E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353" y="1214945"/>
            <a:ext cx="9643003" cy="5191314"/>
          </a:xfrm>
        </p:spPr>
      </p:pic>
    </p:spTree>
    <p:extLst>
      <p:ext uri="{BB962C8B-B14F-4D97-AF65-F5344CB8AC3E}">
        <p14:creationId xmlns:p14="http://schemas.microsoft.com/office/powerpoint/2010/main" val="93130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390694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Prime </a:t>
            </a:r>
            <a:r>
              <a:rPr lang="en-US" sz="2800" dirty="0" err="1"/>
              <a:t>osservazioni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plot </a:t>
            </a:r>
            <a:r>
              <a:rPr lang="en-US" sz="2800" dirty="0" err="1"/>
              <a:t>dei</a:t>
            </a:r>
            <a:r>
              <a:rPr lang="en-US" sz="2800" dirty="0"/>
              <a:t> </a:t>
            </a:r>
            <a:r>
              <a:rPr lang="en-US" sz="2800" dirty="0" err="1"/>
              <a:t>dati</a:t>
            </a:r>
            <a:endParaRPr lang="en-US" sz="2800" dirty="0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3073374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Si nota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periodico</a:t>
            </a:r>
            <a:r>
              <a:rPr lang="en-US" dirty="0"/>
              <a:t>, </a:t>
            </a:r>
            <a:r>
              <a:rPr lang="en-US" dirty="0" err="1"/>
              <a:t>pertanto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utilizzeranno</a:t>
            </a:r>
            <a:r>
              <a:rPr lang="en-US" dirty="0"/>
              <a:t> le Serie di Fourier</a:t>
            </a:r>
          </a:p>
        </p:txBody>
      </p:sp>
      <p:pic>
        <p:nvPicPr>
          <p:cNvPr id="20" name="Immagine 19" descr="Figure 1">
            <a:extLst>
              <a:ext uri="{FF2B5EF4-FFF2-40B4-BE49-F238E27FC236}">
                <a16:creationId xmlns:a16="http://schemas.microsoft.com/office/drawing/2014/main" id="{45589C2E-728C-4900-B612-5832ADCA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27" y="273354"/>
            <a:ext cx="6875680" cy="61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278152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Detrendizzazione</a:t>
            </a:r>
            <a:r>
              <a:rPr lang="en-US" sz="2800" dirty="0"/>
              <a:t> </a:t>
            </a:r>
            <a:r>
              <a:rPr lang="en-US" sz="2800" dirty="0" err="1"/>
              <a:t>dei</a:t>
            </a:r>
            <a:r>
              <a:rPr lang="en-US" sz="2800" dirty="0"/>
              <a:t> </a:t>
            </a:r>
            <a:r>
              <a:rPr lang="en-US" sz="2800" dirty="0" err="1"/>
              <a:t>Dati</a:t>
            </a:r>
            <a:endParaRPr lang="en-US" sz="28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822917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800" dirty="0" err="1"/>
              <a:t>Rendiamo</a:t>
            </a:r>
            <a:r>
              <a:rPr lang="en-US" sz="1800" dirty="0"/>
              <a:t>  la </a:t>
            </a:r>
            <a:r>
              <a:rPr lang="en-US" sz="1800" dirty="0" err="1"/>
              <a:t>serie</a:t>
            </a:r>
            <a:r>
              <a:rPr lang="en-US" sz="1800" dirty="0"/>
              <a:t> </a:t>
            </a:r>
            <a:r>
              <a:rPr lang="en-US" sz="1800" dirty="0" err="1"/>
              <a:t>stazionaria</a:t>
            </a:r>
            <a:r>
              <a:rPr lang="en-US" sz="1800" dirty="0"/>
              <a:t> in media </a:t>
            </a:r>
            <a:r>
              <a:rPr lang="en-US" sz="1800" dirty="0" err="1"/>
              <a:t>mediante</a:t>
            </a:r>
            <a:r>
              <a:rPr lang="en-US" sz="1800" dirty="0"/>
              <a:t> l ‘</a:t>
            </a:r>
            <a:r>
              <a:rPr lang="en-US" sz="1800" dirty="0" err="1"/>
              <a:t>operazione</a:t>
            </a:r>
            <a:r>
              <a:rPr lang="en-US" sz="1800" dirty="0"/>
              <a:t> di </a:t>
            </a:r>
            <a:r>
              <a:rPr lang="en-US" sz="1800" dirty="0" err="1"/>
              <a:t>dentrendizzazione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7" name="Immagine 56" descr="Figure 2">
            <a:extLst>
              <a:ext uri="{FF2B5EF4-FFF2-40B4-BE49-F238E27FC236}">
                <a16:creationId xmlns:a16="http://schemas.microsoft.com/office/drawing/2014/main" id="{E0B270DE-F777-4040-87F2-96C01AFB4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3"/>
          <a:stretch/>
        </p:blipFill>
        <p:spPr>
          <a:xfrm>
            <a:off x="4467648" y="466822"/>
            <a:ext cx="7522369" cy="56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: 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09"/>
            <a:ext cx="4642762" cy="1416725"/>
          </a:xfrm>
        </p:spPr>
        <p:txBody>
          <a:bodyPr/>
          <a:lstStyle/>
          <a:p>
            <a:r>
              <a:rPr lang="it-IT" dirty="0"/>
              <a:t>Modello Periodicità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30105"/>
          </a:xfrm>
        </p:spPr>
        <p:txBody>
          <a:bodyPr/>
          <a:lstStyle/>
          <a:p>
            <a:pPr marL="0" indent="0" algn="just">
              <a:buNone/>
            </a:pPr>
            <a:r>
              <a:rPr lang="it-IT" i="1" dirty="0" err="1"/>
              <a:t>Phi_settimanale</a:t>
            </a:r>
            <a:r>
              <a:rPr lang="it-IT" i="1" dirty="0"/>
              <a:t> costituita da 6 armoniche, di periodo 7</a:t>
            </a:r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589212" y="3112423"/>
            <a:ext cx="5190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/>
              <a:t>Modello Periodicità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384028" y="4566697"/>
            <a:ext cx="6295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i="1" dirty="0"/>
              <a:t>Si sono sviluppati 12 modelli annuali, fino 24 armoniche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tx2">
                    <a:lumMod val="75000"/>
                  </a:schemeClr>
                </a:solidFill>
              </a:rPr>
              <a:t>Test AIC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B8F56F-228F-412D-B67F-6B8E669C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Aic1=8.783046478131963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Aic2=8.730850889542620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Aic3=8.668821481052001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Aic4=8.673554627144457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Aic5=8.624409217992122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Aic6=8.582230561374184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Aic7=8.585022090290090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Aic8=8.538933804741069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Aic9=8.513110285880588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</a:rPr>
              <a:t>Aic10=8.494614691515073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Aic11=8.505781275750306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Aic12=8.511141041875738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it-IT" sz="2800" dirty="0" err="1">
                <a:solidFill>
                  <a:schemeClr val="tx2">
                    <a:lumMod val="75000"/>
                  </a:schemeClr>
                </a:solidFill>
              </a:rPr>
              <a:t>Crossvalidazione</a:t>
            </a:r>
            <a:endParaRPr lang="it-IT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74B6D-0E31-4A45-B899-3F6D520F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SSR_validazione1=2.690702704454648e+03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SSR_validazione2=2.643407321690734e+03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SSR_validazione3=2.219020979113283e+03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SSR_validazione4=2.200418241788850e+03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SSR_validazione5=2.017679275347757e+03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SSR_validazione6=1.805393099955096e+03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SSR_validazione7=1.769498868846897e+03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SSR_validazione8=1.663295154995127e+03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SSR_validazione9=1.580822498587686e+03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</a:rPr>
              <a:t>SSR_validazione10=1.403247353207679e+03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SSR_validazione11=1.434188888459938e+03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SSR_validazione12=1.416279005807706e+03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inherit</vt:lpstr>
      <vt:lpstr>Wingdings 3</vt:lpstr>
      <vt:lpstr>Filo</vt:lpstr>
      <vt:lpstr>Predittore a lungo termine</vt:lpstr>
      <vt:lpstr>Prime osservazioni: plot dei dati</vt:lpstr>
      <vt:lpstr>Detrendizzazione dei Dati</vt:lpstr>
      <vt:lpstr>Sviluppo del Modello</vt:lpstr>
      <vt:lpstr>Modello Periodicità Settimanale</vt:lpstr>
      <vt:lpstr>Sviluppo del Modello</vt:lpstr>
      <vt:lpstr>Validazione modello additivo</vt:lpstr>
      <vt:lpstr>Test AIC</vt:lpstr>
      <vt:lpstr>Test Crossvalidazione</vt:lpstr>
      <vt:lpstr>Considerazioni Test:</vt:lpstr>
      <vt:lpstr>Superficie Modello Finale</vt:lpstr>
      <vt:lpstr>Sviluppo del Modello</vt:lpstr>
      <vt:lpstr>Problema delle festività</vt:lpstr>
      <vt:lpstr>Funzione finale</vt:lpstr>
      <vt:lpstr>Funzione finale:</vt:lpstr>
      <vt:lpstr>Predizione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chiara bertocchi</dc:creator>
  <cp:lastModifiedBy>chiara bertocchi</cp:lastModifiedBy>
  <cp:revision>4</cp:revision>
  <dcterms:created xsi:type="dcterms:W3CDTF">2019-04-30T09:18:25Z</dcterms:created>
  <dcterms:modified xsi:type="dcterms:W3CDTF">2019-04-30T09:49:09Z</dcterms:modified>
</cp:coreProperties>
</file>