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82" r:id="rId7"/>
    <p:sldId id="266" r:id="rId8"/>
    <p:sldId id="267" r:id="rId9"/>
    <p:sldId id="268" r:id="rId10"/>
    <p:sldId id="269" r:id="rId11"/>
    <p:sldId id="270" r:id="rId12"/>
    <p:sldId id="281" r:id="rId13"/>
    <p:sldId id="271" r:id="rId14"/>
    <p:sldId id="272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18282-EB19-435E-9AF0-4FCC595C3971}" type="datetimeFigureOut">
              <a:rPr lang="it-IT" smtClean="0"/>
              <a:t>06/05/2019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E2D7D-93B0-4B6A-8E53-4A163C5600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0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4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6231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69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492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91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39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6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4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4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8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6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5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8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3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5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3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166219"/>
            <a:ext cx="8915399" cy="2262781"/>
          </a:xfrm>
        </p:spPr>
        <p:txBody>
          <a:bodyPr/>
          <a:lstStyle/>
          <a:p>
            <a:r>
              <a:rPr lang="it-IT" dirty="0" err="1"/>
              <a:t>Predittore</a:t>
            </a:r>
            <a:r>
              <a:rPr lang="it-IT" dirty="0"/>
              <a:t> a lungo termine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4114924"/>
            <a:ext cx="8915399" cy="1126283"/>
          </a:xfrm>
        </p:spPr>
        <p:txBody>
          <a:bodyPr/>
          <a:lstStyle/>
          <a:p>
            <a:r>
              <a:rPr lang="it-IT" u="sng" dirty="0"/>
              <a:t>Obiettivo</a:t>
            </a:r>
            <a:r>
              <a:rPr lang="it-IT" dirty="0"/>
              <a:t>: </a:t>
            </a:r>
            <a:r>
              <a:rPr lang="it-IT" dirty="0" err="1"/>
              <a:t>Identiﬁcare</a:t>
            </a:r>
            <a:r>
              <a:rPr lang="it-IT" dirty="0"/>
              <a:t> un modello del </a:t>
            </a:r>
            <a:r>
              <a:rPr lang="it-IT" dirty="0" err="1"/>
              <a:t>proﬁlo</a:t>
            </a:r>
            <a:r>
              <a:rPr lang="it-IT" dirty="0"/>
              <a:t> annuale per la previsione a lungo termine della serie temporale.</a:t>
            </a:r>
          </a:p>
        </p:txBody>
      </p:sp>
    </p:spTree>
    <p:extLst>
      <p:ext uri="{BB962C8B-B14F-4D97-AF65-F5344CB8AC3E}">
        <p14:creationId xmlns:p14="http://schemas.microsoft.com/office/powerpoint/2010/main" val="35548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92C91-ACBE-42C4-89F3-C412B205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it-IT" sz="2800" dirty="0">
                <a:solidFill>
                  <a:schemeClr val="tx2">
                    <a:lumMod val="75000"/>
                  </a:schemeClr>
                </a:solidFill>
              </a:rPr>
              <a:t>Test </a:t>
            </a:r>
            <a:r>
              <a:rPr lang="it-IT" sz="2800" dirty="0" err="1">
                <a:solidFill>
                  <a:schemeClr val="tx2">
                    <a:lumMod val="75000"/>
                  </a:schemeClr>
                </a:solidFill>
              </a:rPr>
              <a:t>Crossvalidazione</a:t>
            </a:r>
            <a:endParaRPr lang="it-IT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D74B6D-0E31-4A45-B899-3F6D520F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SSR_validazione1=2.690702704454648e+03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SSR_validazione2=2.643407321690734e+03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SSR_validazione3=2.219020979113283e+03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SSR_validazione4=2.200418241788850e+03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SSR_validazione5=2.017679275347757e+03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SSR_validazione6=1.805393099955096e+03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SSR_validazione7=1.769498868846897e+03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SSR_validazione8=1.663295154995127e+03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SSR_validazione9=1.580822498587686e+03</a:t>
            </a:r>
          </a:p>
          <a:p>
            <a:r>
              <a:rPr lang="it-IT" b="1" i="1" dirty="0">
                <a:solidFill>
                  <a:schemeClr val="tx2">
                    <a:lumMod val="75000"/>
                  </a:schemeClr>
                </a:solidFill>
              </a:rPr>
              <a:t>SSR_validazione10=1.403247353207679e+03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SSR_validazione11=1.434188888459938e+03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SSR_validazione12=1.416279005807706e+03</a:t>
            </a:r>
          </a:p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71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6A2104-B41B-47E0-8D61-41722B1F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946778"/>
            <a:ext cx="8915400" cy="2724845"/>
          </a:xfrm>
        </p:spPr>
        <p:txBody>
          <a:bodyPr/>
          <a:lstStyle/>
          <a:p>
            <a:r>
              <a:rPr lang="it-IT" dirty="0"/>
              <a:t>Considerazioni Test: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498744-FC3C-402E-9999-0CC4B9AD3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24169" y="4253948"/>
            <a:ext cx="8915400" cy="729622"/>
          </a:xfrm>
        </p:spPr>
        <p:txBody>
          <a:bodyPr/>
          <a:lstStyle/>
          <a:p>
            <a:r>
              <a:rPr lang="it-IT" dirty="0"/>
              <a:t>	Dai test si nota che il modello annuale migliore è il </a:t>
            </a:r>
            <a:r>
              <a:rPr lang="it-IT" b="1" i="1" dirty="0"/>
              <a:t>modello 10, </a:t>
            </a:r>
            <a:r>
              <a:rPr lang="it-IT" dirty="0"/>
              <a:t>costituito da 20 </a:t>
            </a:r>
            <a:r>
              <a:rPr lang="it-IT" dirty="0" err="1"/>
              <a:t>regressori</a:t>
            </a:r>
            <a:r>
              <a:rPr lang="it-IT" dirty="0"/>
              <a:t>.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72707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717" y="726293"/>
            <a:ext cx="8911687" cy="1280890"/>
          </a:xfrm>
        </p:spPr>
        <p:txBody>
          <a:bodyPr/>
          <a:lstStyle/>
          <a:p>
            <a:pPr algn="ctr"/>
            <a:r>
              <a:rPr lang="it-IT" dirty="0"/>
              <a:t>Superficie Modello Finale</a:t>
            </a:r>
          </a:p>
        </p:txBody>
      </p:sp>
      <p:pic>
        <p:nvPicPr>
          <p:cNvPr id="7" name="Immagine 6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DA930656-DE83-4351-8E90-CE712FD5F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514" y="1586064"/>
            <a:ext cx="7046271" cy="501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0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1" name="Group 1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Problema delle festività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73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1193747"/>
            <a:ext cx="3650279" cy="1259894"/>
          </a:xfrm>
        </p:spPr>
        <p:txBody>
          <a:bodyPr>
            <a:normAutofit/>
          </a:bodyPr>
          <a:lstStyle/>
          <a:p>
            <a:r>
              <a:rPr lang="it-IT" dirty="0"/>
              <a:t>Problema delle festività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453641"/>
            <a:ext cx="3650278" cy="3759253"/>
          </a:xfrm>
        </p:spPr>
        <p:txBody>
          <a:bodyPr>
            <a:normAutofit/>
          </a:bodyPr>
          <a:lstStyle/>
          <a:p>
            <a:r>
              <a:rPr lang="it-IT" sz="1700" dirty="0"/>
              <a:t>Osservando il plot dei dati si nota che in certi periodi dell’anno si sono registrati dei dati distanti dalle altre osservazioni disponibili..</a:t>
            </a:r>
          </a:p>
          <a:p>
            <a:r>
              <a:rPr lang="it-IT" sz="1700" dirty="0"/>
              <a:t>Si è ipotizzato che questi dati possano essersi registrati in periodi di festività.</a:t>
            </a:r>
          </a:p>
          <a:p>
            <a:r>
              <a:rPr lang="it-IT" sz="1700" dirty="0"/>
              <a:t>Si è provato a creare un modello sui dati, escludendo le festività, ma dai test non si è osservato un netto miglioramento.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5DD0C6-7664-4C63-8556-89E33663F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745" y="791271"/>
            <a:ext cx="7119501" cy="53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46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0" y="1392855"/>
            <a:ext cx="8915399" cy="2262781"/>
          </a:xfrm>
        </p:spPr>
        <p:txBody>
          <a:bodyPr>
            <a:normAutofit/>
          </a:bodyPr>
          <a:lstStyle/>
          <a:p>
            <a:r>
              <a:rPr lang="it-IT" i="1" dirty="0">
                <a:solidFill>
                  <a:schemeClr val="tx2">
                    <a:lumMod val="75000"/>
                  </a:schemeClr>
                </a:solidFill>
              </a:rPr>
              <a:t>Funzione finale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4333754"/>
            <a:ext cx="8915399" cy="1126283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La funzione finale prende in input 2 scalari (giorno dell’anno, giorno della settimana) e restituisce la predizione del consumo energetico.</a:t>
            </a:r>
          </a:p>
        </p:txBody>
      </p:sp>
    </p:spTree>
    <p:extLst>
      <p:ext uri="{BB962C8B-B14F-4D97-AF65-F5344CB8AC3E}">
        <p14:creationId xmlns:p14="http://schemas.microsoft.com/office/powerpoint/2010/main" val="113695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/>
              <a:t>Funzione finale: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Metodo per risolvere i valori nulli</a:t>
            </a:r>
          </a:p>
          <a:p>
            <a:r>
              <a:rPr lang="it-IT" dirty="0" err="1"/>
              <a:t>Detrendizzazione</a:t>
            </a:r>
            <a:r>
              <a:rPr lang="it-IT" dirty="0"/>
              <a:t>: stima del trend dei 2 anni</a:t>
            </a:r>
          </a:p>
          <a:p>
            <a:r>
              <a:rPr lang="it-IT" dirty="0"/>
              <a:t>Identificazione del modello sui dati dei 2 anni forniti</a:t>
            </a:r>
          </a:p>
          <a:p>
            <a:r>
              <a:rPr lang="it-IT" dirty="0" err="1"/>
              <a:t>Meshgrid</a:t>
            </a:r>
            <a:r>
              <a:rPr lang="it-IT" dirty="0"/>
              <a:t> per generare matrice contente tutte le possibili combinazioni giorno anno - giorno settimana</a:t>
            </a:r>
          </a:p>
          <a:p>
            <a:r>
              <a:rPr lang="it-IT" dirty="0"/>
              <a:t>Trend: estensione dell’ultimo valore del trend che viene sommato ai dati di previsione</a:t>
            </a:r>
          </a:p>
          <a:p>
            <a:r>
              <a:rPr lang="it-IT" dirty="0"/>
              <a:t>Il dato di previsione viene letto dalla matrice con indici passati alla funzione</a:t>
            </a:r>
          </a:p>
        </p:txBody>
      </p:sp>
    </p:spTree>
    <p:extLst>
      <p:ext uri="{BB962C8B-B14F-4D97-AF65-F5344CB8AC3E}">
        <p14:creationId xmlns:p14="http://schemas.microsoft.com/office/powerpoint/2010/main" val="262686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18786C-912A-4389-A7DF-4977876B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390694"/>
            <a:ext cx="3650279" cy="125989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Prime </a:t>
            </a:r>
            <a:r>
              <a:rPr lang="en-US" sz="2800" dirty="0" err="1"/>
              <a:t>osservazioni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plot </a:t>
            </a:r>
            <a:r>
              <a:rPr lang="en-US" sz="2800" dirty="0" err="1"/>
              <a:t>dei</a:t>
            </a:r>
            <a:r>
              <a:rPr lang="en-US" sz="2800" dirty="0"/>
              <a:t> </a:t>
            </a:r>
            <a:r>
              <a:rPr lang="en-US" sz="2800" dirty="0" err="1"/>
              <a:t>dati</a:t>
            </a:r>
            <a:endParaRPr lang="en-US" sz="2800" dirty="0"/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8DE7F312-5BD6-4222-B665-48132BF7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3073374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Si nota un </a:t>
            </a:r>
            <a:r>
              <a:rPr lang="en-US" dirty="0" err="1"/>
              <a:t>andamento</a:t>
            </a:r>
            <a:r>
              <a:rPr lang="en-US" dirty="0"/>
              <a:t> </a:t>
            </a:r>
            <a:r>
              <a:rPr lang="en-US" dirty="0" err="1"/>
              <a:t>periodico</a:t>
            </a:r>
            <a:r>
              <a:rPr lang="en-US" dirty="0"/>
              <a:t>, </a:t>
            </a:r>
            <a:r>
              <a:rPr lang="en-US" dirty="0" err="1"/>
              <a:t>pertanto</a:t>
            </a:r>
            <a:r>
              <a:rPr lang="en-US" dirty="0"/>
              <a:t> per lo </a:t>
            </a:r>
            <a:r>
              <a:rPr lang="en-US" dirty="0" err="1"/>
              <a:t>sviluppo</a:t>
            </a:r>
            <a:r>
              <a:rPr lang="en-US" dirty="0"/>
              <a:t> del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utilizzeranno</a:t>
            </a:r>
            <a:r>
              <a:rPr lang="en-US" dirty="0"/>
              <a:t> le Serie di Fourier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9600DBF-2D0A-4D65-9FB8-B9D3BCA72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502" y="614820"/>
            <a:ext cx="7504479" cy="562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3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572DED-C71D-419C-9C4D-B4B15C4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278152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 err="1"/>
              <a:t>Detrendizzazione</a:t>
            </a:r>
            <a:r>
              <a:rPr lang="en-US" sz="2800" dirty="0"/>
              <a:t> </a:t>
            </a:r>
            <a:r>
              <a:rPr lang="en-US" sz="2800" dirty="0" err="1"/>
              <a:t>dei</a:t>
            </a:r>
            <a:r>
              <a:rPr lang="en-US" sz="2800" dirty="0"/>
              <a:t> </a:t>
            </a:r>
            <a:r>
              <a:rPr lang="en-US" sz="2800" dirty="0" err="1"/>
              <a:t>Dati</a:t>
            </a:r>
            <a:endParaRPr lang="en-US" sz="28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00026AE-2034-4AE5-868B-AF81FAB6F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" y="2822917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sz="1800" dirty="0" err="1"/>
              <a:t>Rendiamo</a:t>
            </a:r>
            <a:r>
              <a:rPr lang="en-US" sz="1800" dirty="0"/>
              <a:t>  la </a:t>
            </a:r>
            <a:r>
              <a:rPr lang="en-US" sz="1800" dirty="0" err="1"/>
              <a:t>serie</a:t>
            </a:r>
            <a:r>
              <a:rPr lang="en-US" sz="1800" dirty="0"/>
              <a:t> </a:t>
            </a:r>
            <a:r>
              <a:rPr lang="en-US" sz="1800" dirty="0" err="1"/>
              <a:t>stazionaria</a:t>
            </a:r>
            <a:r>
              <a:rPr lang="en-US" sz="1800" dirty="0"/>
              <a:t> in media </a:t>
            </a:r>
            <a:r>
              <a:rPr lang="en-US" sz="1800" dirty="0" err="1"/>
              <a:t>mediante</a:t>
            </a:r>
            <a:r>
              <a:rPr lang="en-US" sz="1800" dirty="0"/>
              <a:t> l ‘</a:t>
            </a:r>
            <a:r>
              <a:rPr lang="en-US" sz="1800" dirty="0" err="1"/>
              <a:t>operazione</a:t>
            </a:r>
            <a:r>
              <a:rPr lang="en-US" sz="1800" dirty="0"/>
              <a:t> di </a:t>
            </a:r>
            <a:r>
              <a:rPr lang="en-US" sz="1800" dirty="0" err="1"/>
              <a:t>dentrendizzazione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D3E3923-B826-45E2-B6CC-7221C35D1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643" y="745386"/>
            <a:ext cx="7156303" cy="536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raining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 : si considerano i dati del primo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16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DD5D1-B0D8-4223-A010-0F4D7E96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09"/>
            <a:ext cx="4642762" cy="1416725"/>
          </a:xfrm>
        </p:spPr>
        <p:txBody>
          <a:bodyPr/>
          <a:lstStyle/>
          <a:p>
            <a:r>
              <a:rPr lang="it-IT" dirty="0"/>
              <a:t>Modello Periodicità Settimanale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367427-6440-4456-B0F2-085EBB2E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130105"/>
          </a:xfrm>
        </p:spPr>
        <p:txBody>
          <a:bodyPr/>
          <a:lstStyle/>
          <a:p>
            <a:pPr marL="0" indent="0" algn="just">
              <a:buNone/>
            </a:pPr>
            <a:r>
              <a:rPr lang="it-IT" i="1" dirty="0" err="1"/>
              <a:t>Phi_settimanale</a:t>
            </a:r>
            <a:r>
              <a:rPr lang="it-IT" i="1" dirty="0"/>
              <a:t> costituita da 6 armoniche, di periodo 7</a:t>
            </a:r>
          </a:p>
          <a:p>
            <a:pPr marL="0" indent="0" algn="just">
              <a:buNone/>
            </a:pPr>
            <a:endParaRPr lang="it-IT" i="1" dirty="0"/>
          </a:p>
          <a:p>
            <a:pPr marL="0" indent="0" algn="just">
              <a:buNone/>
            </a:pPr>
            <a:endParaRPr lang="it-IT" i="1" dirty="0"/>
          </a:p>
          <a:p>
            <a:pPr algn="just"/>
            <a:endParaRPr lang="it-IT" dirty="0"/>
          </a:p>
          <a:p>
            <a:pPr marL="0" indent="0" algn="just">
              <a:buNone/>
            </a:pPr>
            <a:endParaRPr lang="it-IT" sz="3600" dirty="0"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40EBFC-FF43-4550-A85D-7E43FB567E8C}"/>
              </a:ext>
            </a:extLst>
          </p:cNvPr>
          <p:cNvSpPr/>
          <p:nvPr/>
        </p:nvSpPr>
        <p:spPr>
          <a:xfrm>
            <a:off x="2589211" y="3356471"/>
            <a:ext cx="7256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Phi_settimanale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sin(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cos(2*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sin(2*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cos(3*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sin(3*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304939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A935BE5-7E87-427A-BBE6-22FD432CFFEF}"/>
              </a:ext>
            </a:extLst>
          </p:cNvPr>
          <p:cNvSpPr/>
          <p:nvPr/>
        </p:nvSpPr>
        <p:spPr>
          <a:xfrm>
            <a:off x="2347271" y="658393"/>
            <a:ext cx="6804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dirty="0"/>
              <a:t>Modello Periodicità Annuale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89FA818-2537-40DD-9C21-9B1CAD4A8038}"/>
              </a:ext>
            </a:extLst>
          </p:cNvPr>
          <p:cNvSpPr/>
          <p:nvPr/>
        </p:nvSpPr>
        <p:spPr>
          <a:xfrm>
            <a:off x="2347271" y="1612482"/>
            <a:ext cx="6295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i="1" dirty="0"/>
              <a:t>Si sono sviluppati 12 modelli annuali, fino 24 armoniche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77A5B8B-2516-44D5-A963-37FAA3452EDE}"/>
              </a:ext>
            </a:extLst>
          </p:cNvPr>
          <p:cNvSpPr/>
          <p:nvPr/>
        </p:nvSpPr>
        <p:spPr>
          <a:xfrm>
            <a:off x="2347271" y="3092702"/>
            <a:ext cx="97249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)sin(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cos(2*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)sin(2*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cos(3*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sin(3*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cos(4*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sin(4*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cos(5*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sin(5*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cos(6*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sin(6*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cos(7*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sin(7*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cos(8*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sin(8*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4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cos(9*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sin(9*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4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cos(10*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sin(10*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43135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Validazione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si considerano i dati del secondo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77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Validazione modello additivo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/>
              <a:t>Si è creata una nuova </a:t>
            </a:r>
            <a:r>
              <a:rPr lang="it-IT" dirty="0" err="1"/>
              <a:t>Phi</a:t>
            </a:r>
            <a:r>
              <a:rPr lang="it-IT" dirty="0"/>
              <a:t> di validazione per il modello settimanale, utilizzando i giorni settimanali dei dati di validazione.</a:t>
            </a:r>
          </a:p>
          <a:p>
            <a:pPr algn="just"/>
            <a:r>
              <a:rPr lang="it-IT" dirty="0"/>
              <a:t>Si sono quindi creati 12 modelli finali costituiti dalla somma del </a:t>
            </a:r>
            <a:r>
              <a:rPr lang="it-IT" u="sng" dirty="0"/>
              <a:t>modello di validazione settimanale</a:t>
            </a:r>
            <a:r>
              <a:rPr lang="it-IT" dirty="0"/>
              <a:t> e i modelli annuali creati in fase di addestramento.</a:t>
            </a:r>
          </a:p>
          <a:p>
            <a:pPr algn="just"/>
            <a:r>
              <a:rPr lang="it-IT" dirty="0"/>
              <a:t>Utilizzando i test AIC e </a:t>
            </a:r>
            <a:r>
              <a:rPr lang="it-IT" dirty="0" err="1"/>
              <a:t>Crossvalidazione</a:t>
            </a:r>
            <a:r>
              <a:rPr lang="it-IT" dirty="0"/>
              <a:t> si vedrà il modello migliore.</a:t>
            </a:r>
          </a:p>
        </p:txBody>
      </p:sp>
    </p:spTree>
    <p:extLst>
      <p:ext uri="{BB962C8B-B14F-4D97-AF65-F5344CB8AC3E}">
        <p14:creationId xmlns:p14="http://schemas.microsoft.com/office/powerpoint/2010/main" val="237637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592160-FCF1-434D-AB8C-367B76D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chemeClr val="tx2">
                    <a:lumMod val="75000"/>
                  </a:schemeClr>
                </a:solidFill>
              </a:rPr>
              <a:t>Test AIC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B8F56F-228F-412D-B67F-6B8E669C2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Aic1=8.783046478131963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Aic2=8.730850889542620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Aic3=8.668821481052001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Aic4=8.673554627144457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Aic5=8.624409217992122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Aic6=8.582230561374184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Aic7=8.585022090290090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Aic8=8.538933804741069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Aic9=8.513110285880588</a:t>
            </a:r>
          </a:p>
          <a:p>
            <a:r>
              <a:rPr lang="it-IT" b="1" i="1" dirty="0">
                <a:solidFill>
                  <a:schemeClr val="tx2">
                    <a:lumMod val="75000"/>
                  </a:schemeClr>
                </a:solidFill>
              </a:rPr>
              <a:t>Aic10=8.494614691515073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Aic11=8.505781275750306</a:t>
            </a:r>
          </a:p>
          <a:p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Aic12=8.511141041875738</a:t>
            </a:r>
          </a:p>
          <a:p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18944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734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inherit</vt:lpstr>
      <vt:lpstr>Wingdings 3</vt:lpstr>
      <vt:lpstr>Filo</vt:lpstr>
      <vt:lpstr>Predittore a lungo termine</vt:lpstr>
      <vt:lpstr>Prime osservazioni: plot dei dati</vt:lpstr>
      <vt:lpstr>Detrendizzazione dei Dati</vt:lpstr>
      <vt:lpstr>Sviluppo del Modello</vt:lpstr>
      <vt:lpstr>Modello Periodicità Settimanale</vt:lpstr>
      <vt:lpstr>Presentazione standard di PowerPoint</vt:lpstr>
      <vt:lpstr>Sviluppo del Modello</vt:lpstr>
      <vt:lpstr>Validazione modello additivo</vt:lpstr>
      <vt:lpstr>Test AIC</vt:lpstr>
      <vt:lpstr>Test Crossvalidazione</vt:lpstr>
      <vt:lpstr>Considerazioni Test:</vt:lpstr>
      <vt:lpstr>Superficie Modello Finale</vt:lpstr>
      <vt:lpstr>Sviluppo del Modello</vt:lpstr>
      <vt:lpstr>Problema delle festività</vt:lpstr>
      <vt:lpstr>Funzione finale</vt:lpstr>
      <vt:lpstr>Funzione finale: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Predittore a lungo termine</dc:title>
  <dc:creator>chiara bertocchi</dc:creator>
  <cp:lastModifiedBy>simone ghiazzi</cp:lastModifiedBy>
  <cp:revision>8</cp:revision>
  <dcterms:created xsi:type="dcterms:W3CDTF">2019-04-30T09:18:25Z</dcterms:created>
  <dcterms:modified xsi:type="dcterms:W3CDTF">2019-05-06T09:33:37Z</dcterms:modified>
</cp:coreProperties>
</file>