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597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05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4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9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31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76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89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04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14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9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161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4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49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0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4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1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429000"/>
            <a:ext cx="8915399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942108"/>
            <a:ext cx="3769909" cy="4969113"/>
          </a:xfrm>
        </p:spPr>
        <p:txBody>
          <a:bodyPr anchor="ctr">
            <a:normAutofit/>
          </a:bodyPr>
          <a:lstStyle/>
          <a:p>
            <a:pPr algn="ctr"/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Crossvalidazione</a:t>
            </a:r>
            <a:endParaRPr lang="it-IT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4B6D-0E31-4A45-B899-3F6D520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877" y="1293800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SSR_validazione1=2.690702704454648e+03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SSR_validazione2=2.643407321690734e+03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SSR_validazione3=2.219020979113283e+03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SSR_validazione4=2.200418241788850e+03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SSR_validazione5=2.017679275347757e+03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SSR_validazione6=1.805393099955096e+03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SSR_validazione7=1.769498868846897e+03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SSR_validazione8=1.663295154995127e+03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SSR_validazione9=1.580822498587686e+03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SSR_validazione10=1.403247353207679e+03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SSR_validazione11=1.434188888459938e+03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SSR_validazione12=1.416279005807706e+03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07" y="1278385"/>
            <a:ext cx="8915400" cy="632728"/>
          </a:xfrm>
        </p:spPr>
        <p:txBody>
          <a:bodyPr>
            <a:normAutofit/>
          </a:bodyPr>
          <a:lstStyle/>
          <a:p>
            <a:r>
              <a:rPr lang="it-IT" sz="3600" dirty="0"/>
              <a:t>Considerazioni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1307" y="2299883"/>
            <a:ext cx="8915400" cy="729622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Dai test si nota che il modello annuale migliore è il </a:t>
            </a:r>
            <a:r>
              <a:rPr lang="it-IT" sz="2000" b="1" i="1" dirty="0"/>
              <a:t>modello 10, </a:t>
            </a:r>
            <a:r>
              <a:rPr lang="it-IT" sz="2000" dirty="0"/>
              <a:t>costituito da 20 </a:t>
            </a:r>
            <a:r>
              <a:rPr lang="it-IT" sz="2000" dirty="0" err="1"/>
              <a:t>regressori</a:t>
            </a:r>
            <a:r>
              <a:rPr lang="it-IT" sz="2000" dirty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60885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Plot 3D dati di validazione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18E2B6-77B3-46EB-91D7-2C94B8F0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7" y="1504849"/>
            <a:ext cx="10980821" cy="5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2109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Superficie Modello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2ABA8B-ECA4-4699-82C2-946BD710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1375811"/>
            <a:ext cx="11245516" cy="5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6" y="1590278"/>
            <a:ext cx="3820110" cy="1259894"/>
          </a:xfrm>
        </p:spPr>
        <p:txBody>
          <a:bodyPr>
            <a:normAutofit/>
          </a:bodyPr>
          <a:lstStyle/>
          <a:p>
            <a:pPr algn="l"/>
            <a:r>
              <a:rPr lang="it-IT" sz="2800" b="1" dirty="0"/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6" y="3411685"/>
            <a:ext cx="3650278" cy="3759253"/>
          </a:xfrm>
        </p:spPr>
        <p:txBody>
          <a:bodyPr>
            <a:normAutofit/>
          </a:bodyPr>
          <a:lstStyle/>
          <a:p>
            <a:r>
              <a:rPr lang="it-IT" sz="1800" dirty="0"/>
              <a:t>L’istogramma evidenzia la concentrazione degli errori attorno allo zero</a:t>
            </a:r>
          </a:p>
          <a:p>
            <a:r>
              <a:rPr lang="it-IT" sz="1800" dirty="0"/>
              <a:t>Si nota una zona «anomala» tra -6 e -10 che rappresenta gli errori riscontrati in corrispondenza delle </a:t>
            </a:r>
            <a:r>
              <a:rPr lang="it-IT" sz="1800" dirty="0" err="1"/>
              <a:t>festivitá</a:t>
            </a:r>
            <a:endParaRPr lang="it-IT" sz="18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81" y="790575"/>
            <a:ext cx="7298231" cy="54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69" y="1454200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/>
              <a:t>Plot dell’epsilon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70" y="2714094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FF0000"/>
                </a:solidFill>
              </a:rPr>
              <a:t>NATALE</a:t>
            </a:r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29" y="776407"/>
            <a:ext cx="7073581" cy="53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531099"/>
            <a:ext cx="3650279" cy="1259894"/>
          </a:xfrm>
        </p:spPr>
        <p:txBody>
          <a:bodyPr>
            <a:normAutofit/>
          </a:bodyPr>
          <a:lstStyle/>
          <a:p>
            <a:pPr algn="l"/>
            <a:r>
              <a:rPr lang="it-IT" sz="2800" b="1" dirty="0"/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3098747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Si è provato a creare un modello sui dati, escludendo le festività, ma dai test non si è osservato un netto miglioramento.</a:t>
            </a:r>
          </a:p>
          <a:p>
            <a:r>
              <a:rPr lang="it-IT" sz="1700" dirty="0"/>
              <a:t>Analizzando nuovamente l’istogramma, infatti, si nota che gli errori di </a:t>
            </a:r>
            <a:r>
              <a:rPr lang="it-IT" sz="1700" dirty="0" err="1"/>
              <a:t>entitá</a:t>
            </a:r>
            <a:r>
              <a:rPr lang="it-IT" sz="1700" dirty="0"/>
              <a:t> rilevante sono quelli meno frequenti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753101"/>
            <a:ext cx="7135729" cy="53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564424"/>
            <a:ext cx="8915399" cy="2262781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Funzione finale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3114554"/>
            <a:ext cx="8915399" cy="112628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La funzione finale prende in input 2 scalari (giorno dell’anno, giorno della settimana) e restituisce la predizione del consumo energetico.</a:t>
            </a:r>
          </a:p>
        </p:txBody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u="sng" dirty="0"/>
              <a:t>: </a:t>
            </a:r>
            <a:r>
              <a:rPr lang="it-IT" dirty="0"/>
              <a:t>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dati dei 2 anni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</a:t>
            </a:r>
          </a:p>
          <a:p>
            <a:pPr marL="0" indent="0">
              <a:buNone/>
            </a:pPr>
            <a:r>
              <a:rPr lang="it-IT" dirty="0"/>
              <a:t>    giorno anno - giorno settimana</a:t>
            </a:r>
          </a:p>
          <a:p>
            <a:r>
              <a:rPr lang="it-IT" u="sng" dirty="0"/>
              <a:t>Trend: </a:t>
            </a:r>
            <a:r>
              <a:rPr lang="it-IT" dirty="0"/>
              <a:t>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01" y="1422863"/>
            <a:ext cx="3911483" cy="125989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/>
              <a:t>Prime </a:t>
            </a:r>
            <a:r>
              <a:rPr lang="en-US" sz="2800" b="1" dirty="0" err="1"/>
              <a:t>osservazioni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b="1" dirty="0"/>
              <a:t>plot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03" y="3028986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 nota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periodico</a:t>
            </a:r>
            <a:r>
              <a:rPr lang="en-US" dirty="0"/>
              <a:t>, </a:t>
            </a:r>
            <a:r>
              <a:rPr lang="en-US" dirty="0" err="1"/>
              <a:t>pertanto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le Serie di Fourier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27" y="688933"/>
            <a:ext cx="7306844" cy="54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3178908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 err="1"/>
              <a:t>Rendiamo</a:t>
            </a:r>
            <a:r>
              <a:rPr lang="en-US" sz="1800" dirty="0"/>
              <a:t>  la </a:t>
            </a:r>
            <a:r>
              <a:rPr lang="en-US" sz="1800" dirty="0" err="1"/>
              <a:t>serie</a:t>
            </a:r>
            <a:r>
              <a:rPr lang="en-US" sz="1800" dirty="0"/>
              <a:t> </a:t>
            </a:r>
            <a:r>
              <a:rPr lang="en-US" sz="1800" dirty="0" err="1"/>
              <a:t>stazionaria</a:t>
            </a:r>
            <a:r>
              <a:rPr lang="en-US" sz="1800" dirty="0"/>
              <a:t> in media </a:t>
            </a:r>
            <a:r>
              <a:rPr lang="en-US" sz="1800" dirty="0" err="1"/>
              <a:t>mediante</a:t>
            </a:r>
            <a:r>
              <a:rPr lang="en-US" sz="1800" dirty="0"/>
              <a:t> l ‘</a:t>
            </a:r>
            <a:r>
              <a:rPr lang="en-US" sz="1800" dirty="0" err="1"/>
              <a:t>operazione</a:t>
            </a:r>
            <a:r>
              <a:rPr lang="en-US" sz="1800" dirty="0"/>
              <a:t> di </a:t>
            </a:r>
            <a:r>
              <a:rPr lang="en-US" sz="1800" dirty="0" err="1"/>
              <a:t>dentrendizzazione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949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74" y="824011"/>
            <a:ext cx="9675856" cy="1416725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Modello Periodicità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02" y="2625861"/>
            <a:ext cx="8915400" cy="1130105"/>
          </a:xfrm>
        </p:spPr>
        <p:txBody>
          <a:bodyPr/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28422" y="3755966"/>
            <a:ext cx="886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446899" y="1206660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914400" y="2339567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914400" y="3216781"/>
            <a:ext cx="11122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Test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8F56F-228F-412D-B67F-6B8E669C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01" y="1098415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Aic1=8.783046478131963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Aic2=8.730850889542620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Aic3=8.668821481052001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Aic4=8.673554627144457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Aic5=8.624409217992122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Aic6=8.582230561374184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Aic7=8.585022090290090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Aic8=8.538933804741069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Aic9=8.513110285880588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Aic10=8.494614691515073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Aic11=8.505781275750306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Aic12=8.511141041875738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a di vapore">
  <a:themeElements>
    <a:clrScheme name="Personalizzato 14">
      <a:dk1>
        <a:srgbClr val="FFFFFF"/>
      </a:dk1>
      <a:lt1>
        <a:srgbClr val="151515"/>
      </a:lt1>
      <a:dk2>
        <a:srgbClr val="FFFFFF"/>
      </a:dk2>
      <a:lt2>
        <a:srgbClr val="151515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170</TotalTime>
  <Words>787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Courier New</vt:lpstr>
      <vt:lpstr>inherit</vt:lpstr>
      <vt:lpstr>Wingdings 2</vt:lpstr>
      <vt:lpstr>Wingdings 3</vt:lpstr>
      <vt:lpstr>HDOfficeLightV0</vt:lpstr>
      <vt:lpstr>Scia di vapore</vt:lpstr>
      <vt:lpstr>Predittore a lungo termine</vt:lpstr>
      <vt:lpstr>Prime osservazioni: plot dei dati</vt:lpstr>
      <vt:lpstr>Detrendizzazione dei Dati</vt:lpstr>
      <vt:lpstr>Sviluppo del Modello</vt:lpstr>
      <vt:lpstr>Modello Periodicità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chiara bertocchi</dc:creator>
  <cp:lastModifiedBy>simone ghiazzi</cp:lastModifiedBy>
  <cp:revision>21</cp:revision>
  <dcterms:created xsi:type="dcterms:W3CDTF">2019-04-30T09:18:25Z</dcterms:created>
  <dcterms:modified xsi:type="dcterms:W3CDTF">2019-05-09T13:34:50Z</dcterms:modified>
</cp:coreProperties>
</file>