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9f66cc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9f66cc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9f66cb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9f66cb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9f66cc2f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9f66cc2f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e82d2d6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e82d2d6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e82d2d6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e82d2d6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e82d2d6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e82d2d6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e82d2d6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e82d2d6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e82d2d6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e82d2d6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e82d2d6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e82d2d6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e82d2d6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e82d2d6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9f66cc2f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9f66cc2f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9f66cc2f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9f66cc2f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2d71724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2d71724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d71724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2d71724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2d71724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2d71724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2d71724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2d71724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2d71724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2d71724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2d71724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2d71724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2d71724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2d71724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9f66cc2f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9f66cc2f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9f66cc2f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9f66cc2f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9f66cc2f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9f66cc2f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9f66cc2f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9f66cc2f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9f66cc2f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9f66cc2f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f66cc2f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f66cc2f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9f66cc2f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9f66cc2f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clanthology.org/2023.eacl-main.182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s.toronto.edu/pub/gh/Paul-etal-COMMA-2020.pdf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lanthology.org/2021.tacl-1.44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ciencedirect.com/science/article/pii/S03782166980010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ileod/Discover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ileod/Discov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0725" y="1925250"/>
            <a:ext cx="643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</a:rPr>
              <a:t>Mining argumentative attack-support relations through discourse markers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</a:rPr>
              <a:t>and adversarial training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 rot="5400000">
            <a:off x="-330912" y="1878675"/>
            <a:ext cx="20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&lt;s&gt; sentence1 &lt;/s&gt; sentence2 &lt;/s&gt;</a:t>
            </a:r>
            <a:endParaRPr i="1" sz="900"/>
          </a:p>
        </p:txBody>
      </p:sp>
      <p:sp>
        <p:nvSpPr>
          <p:cNvPr id="137" name="Google Shape;137;p22"/>
          <p:cNvSpPr/>
          <p:nvPr/>
        </p:nvSpPr>
        <p:spPr>
          <a:xfrm flipH="1" rot="5400000">
            <a:off x="609013" y="1806975"/>
            <a:ext cx="3433200" cy="466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RoBERTa</a:t>
            </a:r>
            <a:endParaRPr/>
          </a:p>
        </p:txBody>
      </p:sp>
      <p:cxnSp>
        <p:nvCxnSpPr>
          <p:cNvPr id="138" name="Google Shape;138;p22"/>
          <p:cNvCxnSpPr>
            <a:stCxn id="136" idx="0"/>
            <a:endCxn id="137" idx="2"/>
          </p:cNvCxnSpPr>
          <p:nvPr/>
        </p:nvCxnSpPr>
        <p:spPr>
          <a:xfrm>
            <a:off x="837888" y="2040225"/>
            <a:ext cx="1254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/>
          <p:nvPr/>
        </p:nvSpPr>
        <p:spPr>
          <a:xfrm>
            <a:off x="4780713" y="1831875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Cross</a:t>
            </a:r>
            <a:r>
              <a:rPr lang="it" sz="1000"/>
              <a:t>Attention</a:t>
            </a:r>
            <a:endParaRPr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2890513" y="32362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h</a:t>
            </a:r>
            <a:r>
              <a:rPr baseline="-25000" i="1" lang="it" sz="900"/>
              <a:t>&lt;s&gt;</a:t>
            </a:r>
            <a:endParaRPr baseline="-25000" i="1" sz="900"/>
          </a:p>
        </p:txBody>
      </p:sp>
      <p:sp>
        <p:nvSpPr>
          <p:cNvPr id="141" name="Google Shape;141;p22"/>
          <p:cNvSpPr txBox="1"/>
          <p:nvPr/>
        </p:nvSpPr>
        <p:spPr>
          <a:xfrm>
            <a:off x="2890513" y="187867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h</a:t>
            </a:r>
            <a:r>
              <a:rPr baseline="-25000" i="1" lang="it" sz="900"/>
              <a:t>&lt;/s&gt;</a:t>
            </a:r>
            <a:endParaRPr baseline="-25000" i="1" sz="900"/>
          </a:p>
        </p:txBody>
      </p:sp>
      <p:sp>
        <p:nvSpPr>
          <p:cNvPr id="142" name="Google Shape;142;p22"/>
          <p:cNvSpPr txBox="1"/>
          <p:nvPr/>
        </p:nvSpPr>
        <p:spPr>
          <a:xfrm>
            <a:off x="2890513" y="343372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h</a:t>
            </a:r>
            <a:r>
              <a:rPr baseline="-25000" i="1" lang="it" sz="900"/>
              <a:t>&lt;/s&gt;</a:t>
            </a:r>
            <a:endParaRPr baseline="-25000" i="1" sz="900"/>
          </a:p>
        </p:txBody>
      </p:sp>
      <p:cxnSp>
        <p:nvCxnSpPr>
          <p:cNvPr id="143" name="Google Shape;143;p22"/>
          <p:cNvCxnSpPr/>
          <p:nvPr/>
        </p:nvCxnSpPr>
        <p:spPr>
          <a:xfrm>
            <a:off x="2558863" y="204022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2558863" y="4851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2558863" y="35952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3538163" y="896900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Linear</a:t>
            </a:r>
            <a:endParaRPr sz="1000"/>
          </a:p>
        </p:txBody>
      </p:sp>
      <p:sp>
        <p:nvSpPr>
          <p:cNvPr id="147" name="Google Shape;147;p22"/>
          <p:cNvSpPr/>
          <p:nvPr/>
        </p:nvSpPr>
        <p:spPr>
          <a:xfrm>
            <a:off x="3538163" y="2638075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Linear</a:t>
            </a:r>
            <a:endParaRPr sz="1000"/>
          </a:p>
        </p:txBody>
      </p:sp>
      <p:sp>
        <p:nvSpPr>
          <p:cNvPr id="148" name="Google Shape;148;p22"/>
          <p:cNvSpPr txBox="1"/>
          <p:nvPr/>
        </p:nvSpPr>
        <p:spPr>
          <a:xfrm rot="5400000">
            <a:off x="2414600" y="1101150"/>
            <a:ext cx="142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. . . . . . . . . . . . . . . . . .</a:t>
            </a:r>
            <a:endParaRPr baseline="-25000" i="1" sz="900"/>
          </a:p>
        </p:txBody>
      </p:sp>
      <p:sp>
        <p:nvSpPr>
          <p:cNvPr id="149" name="Google Shape;149;p22"/>
          <p:cNvSpPr txBox="1"/>
          <p:nvPr/>
        </p:nvSpPr>
        <p:spPr>
          <a:xfrm rot="5400000">
            <a:off x="2454450" y="2677150"/>
            <a:ext cx="142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. . . . . . . . . . . . . . . . . .</a:t>
            </a:r>
            <a:endParaRPr baseline="-25000" i="1" sz="900"/>
          </a:p>
        </p:txBody>
      </p:sp>
      <p:sp>
        <p:nvSpPr>
          <p:cNvPr id="150" name="Google Shape;150;p22"/>
          <p:cNvSpPr/>
          <p:nvPr/>
        </p:nvSpPr>
        <p:spPr>
          <a:xfrm>
            <a:off x="3538163" y="1364075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Linear</a:t>
            </a:r>
            <a:endParaRPr sz="1000"/>
          </a:p>
        </p:txBody>
      </p:sp>
      <p:cxnSp>
        <p:nvCxnSpPr>
          <p:cNvPr id="151" name="Google Shape;151;p22"/>
          <p:cNvCxnSpPr/>
          <p:nvPr/>
        </p:nvCxnSpPr>
        <p:spPr>
          <a:xfrm>
            <a:off x="3129263" y="1026500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3129263" y="14936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3129263" y="2767675"/>
            <a:ext cx="40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/>
          <p:nvPr/>
        </p:nvSpPr>
        <p:spPr>
          <a:xfrm>
            <a:off x="4354763" y="1015825"/>
            <a:ext cx="414900" cy="987200"/>
          </a:xfrm>
          <a:custGeom>
            <a:rect b="b" l="l" r="r" t="t"/>
            <a:pathLst>
              <a:path extrusionOk="0" h="39488" w="16596">
                <a:moveTo>
                  <a:pt x="0" y="0"/>
                </a:moveTo>
                <a:cubicBezTo>
                  <a:pt x="1002" y="1479"/>
                  <a:pt x="4626" y="3625"/>
                  <a:pt x="6009" y="8871"/>
                </a:cubicBezTo>
                <a:cubicBezTo>
                  <a:pt x="7392" y="14117"/>
                  <a:pt x="6534" y="26373"/>
                  <a:pt x="8298" y="31476"/>
                </a:cubicBezTo>
                <a:cubicBezTo>
                  <a:pt x="10063" y="36579"/>
                  <a:pt x="15213" y="38153"/>
                  <a:pt x="16596" y="3948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2"/>
          <p:cNvSpPr/>
          <p:nvPr/>
        </p:nvSpPr>
        <p:spPr>
          <a:xfrm>
            <a:off x="4354763" y="1480825"/>
            <a:ext cx="422050" cy="507900"/>
          </a:xfrm>
          <a:custGeom>
            <a:rect b="b" l="l" r="r" t="t"/>
            <a:pathLst>
              <a:path extrusionOk="0" h="20316" w="16882">
                <a:moveTo>
                  <a:pt x="0" y="0"/>
                </a:moveTo>
                <a:cubicBezTo>
                  <a:pt x="382" y="1097"/>
                  <a:pt x="1717" y="4006"/>
                  <a:pt x="2289" y="6581"/>
                </a:cubicBezTo>
                <a:cubicBezTo>
                  <a:pt x="2861" y="9156"/>
                  <a:pt x="2765" y="13401"/>
                  <a:pt x="3433" y="15452"/>
                </a:cubicBezTo>
                <a:cubicBezTo>
                  <a:pt x="4101" y="17503"/>
                  <a:pt x="4054" y="18074"/>
                  <a:pt x="6295" y="18885"/>
                </a:cubicBezTo>
                <a:cubicBezTo>
                  <a:pt x="8537" y="19696"/>
                  <a:pt x="15118" y="20078"/>
                  <a:pt x="16882" y="203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6" name="Google Shape;156;p22"/>
          <p:cNvSpPr/>
          <p:nvPr/>
        </p:nvSpPr>
        <p:spPr>
          <a:xfrm>
            <a:off x="4354763" y="2003025"/>
            <a:ext cx="422050" cy="758300"/>
          </a:xfrm>
          <a:custGeom>
            <a:rect b="b" l="l" r="r" t="t"/>
            <a:pathLst>
              <a:path extrusionOk="0" h="30332" w="16882">
                <a:moveTo>
                  <a:pt x="0" y="30332"/>
                </a:moveTo>
                <a:cubicBezTo>
                  <a:pt x="858" y="29760"/>
                  <a:pt x="4101" y="29807"/>
                  <a:pt x="5150" y="26898"/>
                </a:cubicBezTo>
                <a:cubicBezTo>
                  <a:pt x="6199" y="23989"/>
                  <a:pt x="5627" y="16978"/>
                  <a:pt x="6295" y="12877"/>
                </a:cubicBezTo>
                <a:cubicBezTo>
                  <a:pt x="6963" y="8776"/>
                  <a:pt x="7392" y="4436"/>
                  <a:pt x="9156" y="2290"/>
                </a:cubicBezTo>
                <a:cubicBezTo>
                  <a:pt x="10921" y="144"/>
                  <a:pt x="15594" y="382"/>
                  <a:pt x="16882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7" name="Google Shape;157;p22"/>
          <p:cNvSpPr txBox="1"/>
          <p:nvPr/>
        </p:nvSpPr>
        <p:spPr>
          <a:xfrm rot="-968184">
            <a:off x="4374192" y="2418436"/>
            <a:ext cx="383197" cy="2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Q</a:t>
            </a:r>
            <a:endParaRPr baseline="-25000" i="1" sz="700"/>
          </a:p>
        </p:txBody>
      </p:sp>
      <p:sp>
        <p:nvSpPr>
          <p:cNvPr id="158" name="Google Shape;158;p22"/>
          <p:cNvSpPr txBox="1"/>
          <p:nvPr/>
        </p:nvSpPr>
        <p:spPr>
          <a:xfrm rot="2318748">
            <a:off x="4440785" y="1116646"/>
            <a:ext cx="383344" cy="292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K</a:t>
            </a:r>
            <a:endParaRPr baseline="-25000" i="1" sz="700"/>
          </a:p>
        </p:txBody>
      </p:sp>
      <p:sp>
        <p:nvSpPr>
          <p:cNvPr id="159" name="Google Shape;159;p22"/>
          <p:cNvSpPr txBox="1"/>
          <p:nvPr/>
        </p:nvSpPr>
        <p:spPr>
          <a:xfrm rot="823247">
            <a:off x="4171173" y="1706545"/>
            <a:ext cx="383236" cy="292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V</a:t>
            </a:r>
            <a:endParaRPr baseline="-25000" i="1" sz="700"/>
          </a:p>
        </p:txBody>
      </p:sp>
      <p:sp>
        <p:nvSpPr>
          <p:cNvPr id="160" name="Google Shape;160;p22"/>
          <p:cNvSpPr/>
          <p:nvPr/>
        </p:nvSpPr>
        <p:spPr>
          <a:xfrm>
            <a:off x="6270863" y="1415175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FC task dataset</a:t>
            </a:r>
            <a:endParaRPr sz="1000"/>
          </a:p>
        </p:txBody>
      </p:sp>
      <p:sp>
        <p:nvSpPr>
          <p:cNvPr id="161" name="Google Shape;161;p22"/>
          <p:cNvSpPr/>
          <p:nvPr/>
        </p:nvSpPr>
        <p:spPr>
          <a:xfrm>
            <a:off x="6270863" y="2284300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FC discourse marker</a:t>
            </a:r>
            <a:endParaRPr sz="1000"/>
          </a:p>
        </p:txBody>
      </p:sp>
      <p:sp>
        <p:nvSpPr>
          <p:cNvPr id="162" name="Google Shape;162;p22"/>
          <p:cNvSpPr txBox="1"/>
          <p:nvPr/>
        </p:nvSpPr>
        <p:spPr>
          <a:xfrm>
            <a:off x="7968163" y="1477275"/>
            <a:ext cx="3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y</a:t>
            </a:r>
            <a:r>
              <a:rPr baseline="-25000" i="1" lang="it" sz="700"/>
              <a:t>1</a:t>
            </a:r>
            <a:endParaRPr baseline="-25000" i="1" sz="700"/>
          </a:p>
        </p:txBody>
      </p:sp>
      <p:sp>
        <p:nvSpPr>
          <p:cNvPr id="163" name="Google Shape;163;p22"/>
          <p:cNvSpPr txBox="1"/>
          <p:nvPr/>
        </p:nvSpPr>
        <p:spPr>
          <a:xfrm>
            <a:off x="7974667" y="2346399"/>
            <a:ext cx="3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y</a:t>
            </a:r>
            <a:r>
              <a:rPr baseline="-25000" i="1" lang="it" sz="700"/>
              <a:t>2</a:t>
            </a:r>
            <a:endParaRPr baseline="-25000" i="1" sz="700"/>
          </a:p>
        </p:txBody>
      </p:sp>
      <p:cxnSp>
        <p:nvCxnSpPr>
          <p:cNvPr id="164" name="Google Shape;164;p22"/>
          <p:cNvCxnSpPr>
            <a:endCxn id="160" idx="1"/>
          </p:cNvCxnSpPr>
          <p:nvPr/>
        </p:nvCxnSpPr>
        <p:spPr>
          <a:xfrm rot="-5400000">
            <a:off x="5977913" y="1745775"/>
            <a:ext cx="415200" cy="170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2"/>
          <p:cNvSpPr/>
          <p:nvPr/>
        </p:nvSpPr>
        <p:spPr>
          <a:xfrm>
            <a:off x="6093088" y="2010200"/>
            <a:ext cx="178850" cy="493600"/>
          </a:xfrm>
          <a:custGeom>
            <a:rect b="b" l="l" r="r" t="t"/>
            <a:pathLst>
              <a:path extrusionOk="0" h="19744" w="7154">
                <a:moveTo>
                  <a:pt x="0" y="0"/>
                </a:moveTo>
                <a:cubicBezTo>
                  <a:pt x="239" y="2194"/>
                  <a:pt x="239" y="9871"/>
                  <a:pt x="1431" y="13162"/>
                </a:cubicBezTo>
                <a:cubicBezTo>
                  <a:pt x="2623" y="16453"/>
                  <a:pt x="6200" y="18647"/>
                  <a:pt x="7154" y="1974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66" name="Google Shape;166;p22"/>
          <p:cNvCxnSpPr>
            <a:endCxn id="162" idx="1"/>
          </p:cNvCxnSpPr>
          <p:nvPr/>
        </p:nvCxnSpPr>
        <p:spPr>
          <a:xfrm>
            <a:off x="7595863" y="1616625"/>
            <a:ext cx="3723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7595867" y="2489199"/>
            <a:ext cx="3723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/>
          <p:nvPr/>
        </p:nvSpPr>
        <p:spPr>
          <a:xfrm>
            <a:off x="5722213" y="3386925"/>
            <a:ext cx="1318500" cy="416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Gradient Reversal Layer</a:t>
            </a:r>
            <a:endParaRPr sz="1000"/>
          </a:p>
        </p:txBody>
      </p:sp>
      <p:cxnSp>
        <p:nvCxnSpPr>
          <p:cNvPr id="169" name="Google Shape;169;p22"/>
          <p:cNvCxnSpPr>
            <a:endCxn id="168" idx="1"/>
          </p:cNvCxnSpPr>
          <p:nvPr/>
        </p:nvCxnSpPr>
        <p:spPr>
          <a:xfrm flipH="1" rot="-5400000">
            <a:off x="4907563" y="2780625"/>
            <a:ext cx="1349100" cy="280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2"/>
          <p:cNvSpPr/>
          <p:nvPr/>
        </p:nvSpPr>
        <p:spPr>
          <a:xfrm>
            <a:off x="7238713" y="3465675"/>
            <a:ext cx="809400" cy="25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Task FC</a:t>
            </a:r>
            <a:endParaRPr sz="1000"/>
          </a:p>
        </p:txBody>
      </p:sp>
      <p:cxnSp>
        <p:nvCxnSpPr>
          <p:cNvPr id="171" name="Google Shape;171;p22"/>
          <p:cNvCxnSpPr>
            <a:stCxn id="168" idx="3"/>
            <a:endCxn id="170" idx="1"/>
          </p:cNvCxnSpPr>
          <p:nvPr/>
        </p:nvCxnSpPr>
        <p:spPr>
          <a:xfrm>
            <a:off x="7040713" y="3595275"/>
            <a:ext cx="198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 txBox="1"/>
          <p:nvPr/>
        </p:nvSpPr>
        <p:spPr>
          <a:xfrm>
            <a:off x="8246117" y="3449024"/>
            <a:ext cx="3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/>
              <a:t>y</a:t>
            </a:r>
            <a:r>
              <a:rPr baseline="-25000" i="1" lang="it" sz="700"/>
              <a:t>3</a:t>
            </a:r>
            <a:endParaRPr baseline="-25000" i="1" sz="700"/>
          </a:p>
        </p:txBody>
      </p:sp>
      <p:cxnSp>
        <p:nvCxnSpPr>
          <p:cNvPr id="173" name="Google Shape;173;p22"/>
          <p:cNvCxnSpPr>
            <a:endCxn id="172" idx="1"/>
          </p:cNvCxnSpPr>
          <p:nvPr/>
        </p:nvCxnSpPr>
        <p:spPr>
          <a:xfrm flipH="1" rot="10800000">
            <a:off x="8067617" y="3595274"/>
            <a:ext cx="1785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2"/>
          <p:cNvSpPr/>
          <p:nvPr/>
        </p:nvSpPr>
        <p:spPr>
          <a:xfrm>
            <a:off x="5622800" y="3190550"/>
            <a:ext cx="3006300" cy="8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4354765" y="4182150"/>
            <a:ext cx="309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In forward, il GRL è una funzione identità, mentre in backward() cambia il segno del gradiente.</a:t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 u="sng"/>
              <a:t>Task FC cerca di riconoscere da quale dataset proviene l’embedding. Con il GRL, cerchiamo di massimizzare l’errore di riconoscimento della provenienza</a:t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(Adversarial Training)</a:t>
            </a:r>
            <a:endParaRPr i="1" sz="900"/>
          </a:p>
        </p:txBody>
      </p:sp>
      <p:cxnSp>
        <p:nvCxnSpPr>
          <p:cNvPr id="176" name="Google Shape;176;p22"/>
          <p:cNvCxnSpPr>
            <a:stCxn id="174" idx="2"/>
            <a:endCxn id="175" idx="0"/>
          </p:cNvCxnSpPr>
          <p:nvPr/>
        </p:nvCxnSpPr>
        <p:spPr>
          <a:xfrm rot="5400000">
            <a:off x="6434150" y="3490250"/>
            <a:ext cx="161700" cy="1221900"/>
          </a:xfrm>
          <a:prstGeom prst="curvedConnector3">
            <a:avLst>
              <a:gd fmla="val 50031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725"/>
            <a:ext cx="8839199" cy="377449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 rot="830826">
            <a:off x="5830214" y="3297914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 rot="830826">
            <a:off x="6354589" y="3297914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 rot="830826">
            <a:off x="6914764" y="3297914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 rot="830826">
            <a:off x="7410539" y="3297914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 rot="830826">
            <a:off x="7942089" y="3297914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 rot="830826">
            <a:off x="8473639" y="3297914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 rot="830826">
            <a:off x="5830214" y="3668639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 rot="830826">
            <a:off x="6372489" y="3668639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 rot="830826">
            <a:off x="6891514" y="3668639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 rot="830826">
            <a:off x="7457039" y="3668639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 rot="830826">
            <a:off x="7942089" y="3668639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 rot="830826">
            <a:off x="8473639" y="3668639"/>
            <a:ext cx="264487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?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752" y="1180210"/>
            <a:ext cx="2880425" cy="286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975" y="1137288"/>
            <a:ext cx="2880425" cy="2868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37300"/>
            <a:ext cx="2880425" cy="2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GridSearch over StudentEssay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38" y="993275"/>
            <a:ext cx="4477193" cy="39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330" y="1499875"/>
            <a:ext cx="3552332" cy="296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GridSearch over M-ARG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400" y="1014725"/>
            <a:ext cx="4477193" cy="3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GridSearch over Debatepedia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400" y="1007575"/>
            <a:ext cx="4477193" cy="3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364850" y="400625"/>
            <a:ext cx="51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Scatterplot StudentEssay vs Discovery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8" y="1799713"/>
            <a:ext cx="4006750" cy="28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650" y="1799725"/>
            <a:ext cx="4006750" cy="28625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707675" y="1161675"/>
            <a:ext cx="30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Scatterplot StudentEssay</a:t>
            </a:r>
            <a:endParaRPr i="1" sz="1000"/>
          </a:p>
        </p:txBody>
      </p:sp>
      <p:sp>
        <p:nvSpPr>
          <p:cNvPr id="230" name="Google Shape;230;p28"/>
          <p:cNvSpPr txBox="1"/>
          <p:nvPr/>
        </p:nvSpPr>
        <p:spPr>
          <a:xfrm>
            <a:off x="5399725" y="1161675"/>
            <a:ext cx="30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Scatterplot Discovery</a:t>
            </a:r>
            <a:endParaRPr i="1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364850" y="400625"/>
            <a:ext cx="51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Scatterplot StudentEssay vs Discovery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707675" y="1161675"/>
            <a:ext cx="30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Scatterplot Debatepedia</a:t>
            </a:r>
            <a:endParaRPr i="1" sz="1000"/>
          </a:p>
        </p:txBody>
      </p:sp>
      <p:sp>
        <p:nvSpPr>
          <p:cNvPr id="237" name="Google Shape;237;p29"/>
          <p:cNvSpPr txBox="1"/>
          <p:nvPr/>
        </p:nvSpPr>
        <p:spPr>
          <a:xfrm>
            <a:off x="5399725" y="1161675"/>
            <a:ext cx="30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Scatterplot Discovery</a:t>
            </a:r>
            <a:endParaRPr i="1" sz="1000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8" y="1652775"/>
            <a:ext cx="4091475" cy="293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02" y="1652775"/>
            <a:ext cx="4040048" cy="290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364850" y="400625"/>
            <a:ext cx="51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Scatterplot StudentEssay vs Discovery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707675" y="1161675"/>
            <a:ext cx="30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Scatterplot M-ARG</a:t>
            </a:r>
            <a:endParaRPr i="1" sz="1000"/>
          </a:p>
        </p:txBody>
      </p:sp>
      <p:sp>
        <p:nvSpPr>
          <p:cNvPr id="246" name="Google Shape;246;p30"/>
          <p:cNvSpPr txBox="1"/>
          <p:nvPr/>
        </p:nvSpPr>
        <p:spPr>
          <a:xfrm>
            <a:off x="5399725" y="1161675"/>
            <a:ext cx="30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Scatterplot Discovery</a:t>
            </a:r>
            <a:endParaRPr i="1" sz="1000"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8" y="1652775"/>
            <a:ext cx="4341074" cy="31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500" y="1652788"/>
            <a:ext cx="4341050" cy="311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What I want to achieve in the analysis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3" y="1238538"/>
            <a:ext cx="4348850" cy="16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/>
        </p:nvSpPr>
        <p:spPr>
          <a:xfrm>
            <a:off x="1181086" y="2886675"/>
            <a:ext cx="258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taken from GRL’s paper</a:t>
            </a:r>
            <a:endParaRPr i="1" sz="800"/>
          </a:p>
        </p:txBody>
      </p:sp>
      <p:sp>
        <p:nvSpPr>
          <p:cNvPr id="256" name="Google Shape;256;p31"/>
          <p:cNvSpPr txBox="1"/>
          <p:nvPr/>
        </p:nvSpPr>
        <p:spPr>
          <a:xfrm>
            <a:off x="5201437" y="1488275"/>
            <a:ext cx="36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GRL pushes the embedding on the same latent space.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It may be interesting to do a </a:t>
            </a:r>
            <a:r>
              <a:rPr b="1" i="1" lang="it" sz="1200"/>
              <a:t>clustering analysis</a:t>
            </a:r>
            <a:r>
              <a:rPr i="1" lang="it" sz="1200"/>
              <a:t> and see how much the different classes in the two datasets relate to each other</a:t>
            </a:r>
            <a:endParaRPr i="1" sz="1200"/>
          </a:p>
        </p:txBody>
      </p:sp>
      <p:sp>
        <p:nvSpPr>
          <p:cNvPr id="257" name="Google Shape;257;p31"/>
          <p:cNvSpPr txBox="1"/>
          <p:nvPr/>
        </p:nvSpPr>
        <p:spPr>
          <a:xfrm>
            <a:off x="2751462" y="3822550"/>
            <a:ext cx="364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i="1" lang="it" sz="1200"/>
              <a:t>a study on the distribution of different discourse markers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i="1" lang="it" sz="1200"/>
              <a:t>ablation studies on the effect of adversarial training on argument relations</a:t>
            </a:r>
            <a:endParaRPr i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Task description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64848" y="1134700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claim</a:t>
            </a:r>
            <a:endParaRPr b="1" i="1" sz="1200"/>
          </a:p>
        </p:txBody>
      </p:sp>
      <p:sp>
        <p:nvSpPr>
          <p:cNvPr id="61" name="Google Shape;61;p14"/>
          <p:cNvSpPr txBox="1"/>
          <p:nvPr/>
        </p:nvSpPr>
        <p:spPr>
          <a:xfrm>
            <a:off x="3300050" y="1134700"/>
            <a:ext cx="234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statement</a:t>
            </a:r>
            <a:endParaRPr b="1" i="1"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6271000" y="1134700"/>
            <a:ext cx="234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result</a:t>
            </a:r>
            <a:endParaRPr b="1" i="1" sz="1200"/>
          </a:p>
        </p:txBody>
      </p:sp>
      <p:sp>
        <p:nvSpPr>
          <p:cNvPr id="63" name="Google Shape;63;p14"/>
          <p:cNvSpPr txBox="1"/>
          <p:nvPr/>
        </p:nvSpPr>
        <p:spPr>
          <a:xfrm>
            <a:off x="385473" y="2002025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is wrong</a:t>
            </a:r>
            <a:endParaRPr i="1" sz="900"/>
          </a:p>
        </p:txBody>
      </p:sp>
      <p:sp>
        <p:nvSpPr>
          <p:cNvPr id="64" name="Google Shape;64;p14"/>
          <p:cNvSpPr txBox="1"/>
          <p:nvPr/>
        </p:nvSpPr>
        <p:spPr>
          <a:xfrm>
            <a:off x="3197973" y="2002025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hurts innocent people</a:t>
            </a:r>
            <a:endParaRPr i="1" sz="900"/>
          </a:p>
        </p:txBody>
      </p:sp>
      <p:sp>
        <p:nvSpPr>
          <p:cNvPr id="65" name="Google Shape;65;p14"/>
          <p:cNvSpPr txBox="1"/>
          <p:nvPr/>
        </p:nvSpPr>
        <p:spPr>
          <a:xfrm>
            <a:off x="6168923" y="2002025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support</a:t>
            </a:r>
            <a:endParaRPr i="1"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385473" y="25335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is wrong</a:t>
            </a:r>
            <a:endParaRPr i="1" sz="900"/>
          </a:p>
        </p:txBody>
      </p:sp>
      <p:sp>
        <p:nvSpPr>
          <p:cNvPr id="67" name="Google Shape;67;p14"/>
          <p:cNvSpPr txBox="1"/>
          <p:nvPr/>
        </p:nvSpPr>
        <p:spPr>
          <a:xfrm>
            <a:off x="3197973" y="2533550"/>
            <a:ext cx="258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we should increase the limit of the blood alcohol level, since we have seen that people are capable of driving up to a certain level</a:t>
            </a:r>
            <a:endParaRPr i="1" sz="900"/>
          </a:p>
        </p:txBody>
      </p:sp>
      <p:sp>
        <p:nvSpPr>
          <p:cNvPr id="68" name="Google Shape;68;p14"/>
          <p:cNvSpPr txBox="1"/>
          <p:nvPr/>
        </p:nvSpPr>
        <p:spPr>
          <a:xfrm>
            <a:off x="6168923" y="25335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attack</a:t>
            </a:r>
            <a:endParaRPr i="1"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385473" y="34156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drunk driving is wrong</a:t>
            </a:r>
            <a:endParaRPr i="1" sz="900"/>
          </a:p>
        </p:txBody>
      </p:sp>
      <p:sp>
        <p:nvSpPr>
          <p:cNvPr id="70" name="Google Shape;70;p14"/>
          <p:cNvSpPr txBox="1"/>
          <p:nvPr/>
        </p:nvSpPr>
        <p:spPr>
          <a:xfrm>
            <a:off x="3197973" y="34156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yesterday a drunk driver crashed into a tree</a:t>
            </a:r>
            <a:endParaRPr i="1" sz="900"/>
          </a:p>
        </p:txBody>
      </p:sp>
      <p:sp>
        <p:nvSpPr>
          <p:cNvPr id="71" name="Google Shape;71;p14"/>
          <p:cNvSpPr txBox="1"/>
          <p:nvPr/>
        </p:nvSpPr>
        <p:spPr>
          <a:xfrm>
            <a:off x="6168923" y="3415650"/>
            <a:ext cx="25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>
                <a:solidFill>
                  <a:srgbClr val="FF0000"/>
                </a:solidFill>
              </a:rPr>
              <a:t>?</a:t>
            </a:r>
            <a:endParaRPr i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/>
        </p:nvSpPr>
        <p:spPr>
          <a:xfrm>
            <a:off x="1430725" y="1925250"/>
            <a:ext cx="64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</a:rPr>
              <a:t>05/06/2024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813" y="1289288"/>
            <a:ext cx="6278374" cy="25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63" y="1388225"/>
            <a:ext cx="6742676" cy="23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75" y="1262575"/>
            <a:ext cx="6600250" cy="2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25" y="1217975"/>
            <a:ext cx="6825150" cy="27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388" y="1000225"/>
            <a:ext cx="5261221" cy="397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Results (so far)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375" y="920425"/>
            <a:ext cx="5381238" cy="3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64850" y="400625"/>
            <a:ext cx="86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Previous work - ARGCON (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https://aclanthology.org/2023.eacl-main.182.pdf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50" y="1801650"/>
            <a:ext cx="3283800" cy="17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52" y="1671027"/>
            <a:ext cx="3194425" cy="2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64848" y="1134700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main architecture</a:t>
            </a:r>
            <a:endParaRPr b="1" i="1" sz="1200"/>
          </a:p>
        </p:txBody>
      </p:sp>
      <p:sp>
        <p:nvSpPr>
          <p:cNvPr id="80" name="Google Shape;80;p15"/>
          <p:cNvSpPr txBox="1"/>
          <p:nvPr/>
        </p:nvSpPr>
        <p:spPr>
          <a:xfrm>
            <a:off x="5111448" y="1215575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how “knowledge” is obtained</a:t>
            </a:r>
            <a:endParaRPr b="1" i="1" sz="1200"/>
          </a:p>
        </p:txBody>
      </p:sp>
      <p:sp>
        <p:nvSpPr>
          <p:cNvPr id="81" name="Google Shape;81;p15"/>
          <p:cNvSpPr/>
          <p:nvPr/>
        </p:nvSpPr>
        <p:spPr>
          <a:xfrm>
            <a:off x="2489475" y="3698450"/>
            <a:ext cx="744000" cy="36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endCxn id="77" idx="2"/>
          </p:cNvCxnSpPr>
          <p:nvPr/>
        </p:nvCxnSpPr>
        <p:spPr>
          <a:xfrm flipH="1" rot="10800000">
            <a:off x="3247850" y="3505950"/>
            <a:ext cx="31584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5111448" y="3884550"/>
            <a:ext cx="258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They use COMET (T5 model) to generate relations isAfter, isBefore, HinderedBy, CausedBy. These relations are then verbalized and fed to the main architecture.</a:t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e.g. Arg1 isAfter “blahblah” CausedBy Arg2</a:t>
            </a:r>
            <a:endParaRPr i="1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364850" y="400625"/>
            <a:ext cx="873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Previous work - ARK (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https://www.cs.toronto.edu/pub/gh/Paul-etal-COMMA-2020.pdf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26798" y="2519750"/>
            <a:ext cx="258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They use BILSTMs and Cross Attention for the input representation and extract knowledge from WordNet and ConceptNet as “common sense knowledge”</a:t>
            </a:r>
            <a:endParaRPr i="1" sz="12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0" y="1432150"/>
            <a:ext cx="4806648" cy="346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64850" y="400625"/>
            <a:ext cx="87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Previous work - LogBERT (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https://aclanthology.org/2021.tacl-1.44.pdf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46748" y="1620475"/>
            <a:ext cx="25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textual entailment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2 datasets: MNLI and AntSyn</a:t>
            </a:r>
            <a:endParaRPr i="1" sz="1000"/>
          </a:p>
        </p:txBody>
      </p:sp>
      <p:sp>
        <p:nvSpPr>
          <p:cNvPr id="97" name="Google Shape;97;p17"/>
          <p:cNvSpPr txBox="1"/>
          <p:nvPr/>
        </p:nvSpPr>
        <p:spPr>
          <a:xfrm>
            <a:off x="2631248" y="1620475"/>
            <a:ext cx="258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sentiment coherence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5 datasets: SemEval17, entities, opendomain, IrishPolitics, custom dataset</a:t>
            </a:r>
            <a:endParaRPr i="1" sz="1000"/>
          </a:p>
        </p:txBody>
      </p:sp>
      <p:sp>
        <p:nvSpPr>
          <p:cNvPr id="98" name="Google Shape;98;p17"/>
          <p:cNvSpPr txBox="1"/>
          <p:nvPr/>
        </p:nvSpPr>
        <p:spPr>
          <a:xfrm>
            <a:off x="146748" y="2845925"/>
            <a:ext cx="258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causality classification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4 datasets: PDTB 3.0, BECauSE 2.0, WIQA, ConceptNet</a:t>
            </a:r>
            <a:endParaRPr i="1" sz="1000"/>
          </a:p>
        </p:txBody>
      </p:sp>
      <p:sp>
        <p:nvSpPr>
          <p:cNvPr id="99" name="Google Shape;99;p17"/>
          <p:cNvSpPr txBox="1"/>
          <p:nvPr/>
        </p:nvSpPr>
        <p:spPr>
          <a:xfrm>
            <a:off x="2631248" y="2845925"/>
            <a:ext cx="25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normative relation classification</a:t>
            </a:r>
            <a:br>
              <a:rPr i="1" lang="it" sz="1200"/>
            </a:br>
            <a:r>
              <a:rPr i="1" lang="it" sz="1000"/>
              <a:t>custom dataset</a:t>
            </a:r>
            <a:endParaRPr i="1" sz="1000"/>
          </a:p>
        </p:txBody>
      </p:sp>
      <p:sp>
        <p:nvSpPr>
          <p:cNvPr id="100" name="Google Shape;100;p17"/>
          <p:cNvSpPr txBox="1"/>
          <p:nvPr/>
        </p:nvSpPr>
        <p:spPr>
          <a:xfrm>
            <a:off x="5934098" y="2294700"/>
            <a:ext cx="258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They finetune BERT models on these datasets</a:t>
            </a:r>
            <a:endParaRPr i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364850" y="400625"/>
            <a:ext cx="852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Discourse markers (Fraser et al. 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https://www.sciencedirect.com/science/article/pii/S0378216698001015</a:t>
            </a:r>
            <a:r>
              <a:rPr lang="it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86600" y="1283850"/>
            <a:ext cx="76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/>
              <a:t>“I have defined DMs as a pragmatic class, lexical expressions drawn from the syntactic classes of conjunctions, adverbials, and prepositional phrases. With certain exceptions, they signal </a:t>
            </a:r>
            <a:r>
              <a:rPr b="1" i="1" lang="it" sz="900"/>
              <a:t>a relationship between the segment they introduce, S2, and the prior segment, S1</a:t>
            </a:r>
            <a:r>
              <a:rPr i="1" lang="it" sz="900"/>
              <a:t>”</a:t>
            </a:r>
            <a:endParaRPr i="1" sz="900"/>
          </a:p>
        </p:txBody>
      </p:sp>
      <p:sp>
        <p:nvSpPr>
          <p:cNvPr id="107" name="Google Shape;107;p18"/>
          <p:cNvSpPr txBox="1"/>
          <p:nvPr/>
        </p:nvSpPr>
        <p:spPr>
          <a:xfrm>
            <a:off x="647500" y="2178450"/>
            <a:ext cx="303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contrastive</a:t>
            </a:r>
            <a:r>
              <a:rPr b="1" i="1" lang="it" sz="1200"/>
              <a:t> markers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We left late. </a:t>
            </a:r>
            <a:r>
              <a:rPr i="1" lang="it" sz="1000" u="sng"/>
              <a:t>Nevertheless</a:t>
            </a:r>
            <a:r>
              <a:rPr i="1" lang="it" sz="1000"/>
              <a:t>, we got there on time. </a:t>
            </a:r>
            <a:endParaRPr i="1" sz="1000"/>
          </a:p>
        </p:txBody>
      </p:sp>
      <p:sp>
        <p:nvSpPr>
          <p:cNvPr id="108" name="Google Shape;108;p18"/>
          <p:cNvSpPr txBox="1"/>
          <p:nvPr/>
        </p:nvSpPr>
        <p:spPr>
          <a:xfrm>
            <a:off x="5644598" y="2178450"/>
            <a:ext cx="258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inferential markers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 There's a fearful storm brewing. </a:t>
            </a:r>
            <a:r>
              <a:rPr i="1" lang="it" sz="1000" u="sng"/>
              <a:t>So</a:t>
            </a:r>
            <a:r>
              <a:rPr i="1" lang="it" sz="1000"/>
              <a:t> don't go out</a:t>
            </a:r>
            <a:endParaRPr i="1" sz="1000"/>
          </a:p>
        </p:txBody>
      </p:sp>
      <p:sp>
        <p:nvSpPr>
          <p:cNvPr id="109" name="Google Shape;109;p18"/>
          <p:cNvSpPr txBox="1"/>
          <p:nvPr/>
        </p:nvSpPr>
        <p:spPr>
          <a:xfrm>
            <a:off x="647500" y="3403900"/>
            <a:ext cx="303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elaborative markers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You should always be polite. </a:t>
            </a:r>
            <a:r>
              <a:rPr i="1" lang="it" sz="1000" u="sng"/>
              <a:t>Above all</a:t>
            </a:r>
            <a:r>
              <a:rPr i="1" lang="it" sz="1000"/>
              <a:t>, you shouldn't belch at the table.</a:t>
            </a:r>
            <a:endParaRPr i="1" sz="1000"/>
          </a:p>
        </p:txBody>
      </p:sp>
      <p:sp>
        <p:nvSpPr>
          <p:cNvPr id="110" name="Google Shape;110;p18"/>
          <p:cNvSpPr txBox="1"/>
          <p:nvPr/>
        </p:nvSpPr>
        <p:spPr>
          <a:xfrm>
            <a:off x="5644598" y="3403900"/>
            <a:ext cx="258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…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…</a:t>
            </a:r>
            <a:endParaRPr i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Research questions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64853" y="1222275"/>
            <a:ext cx="80766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Can discourse markers effectively distinguish between attack and support statements in a given claim-statement pair?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Do specific categories of discourse markers (e.g., contrastive, inferential and elaborative markers) have a significant impact on the accuracy of attack/support detection?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How do the embeddings of the different datasets relate to each other? E.g. are contrastive relations closer to attack statements?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How do the distributions and functions of discourse markers differ between attack and support statements, and can these differences be exploited to enhance argument mining models?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Dataset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54675" y="1606150"/>
            <a:ext cx="3036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student essay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3070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1142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1100</a:t>
            </a:r>
            <a:endParaRPr i="1" sz="1000"/>
          </a:p>
        </p:txBody>
      </p:sp>
      <p:sp>
        <p:nvSpPr>
          <p:cNvPr id="123" name="Google Shape;123;p20"/>
          <p:cNvSpPr txBox="1"/>
          <p:nvPr/>
        </p:nvSpPr>
        <p:spPr>
          <a:xfrm>
            <a:off x="654675" y="2831600"/>
            <a:ext cx="3036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Debatepedia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6486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2163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2162</a:t>
            </a:r>
            <a:endParaRPr i="1" sz="1000"/>
          </a:p>
        </p:txBody>
      </p:sp>
      <p:sp>
        <p:nvSpPr>
          <p:cNvPr id="124" name="Google Shape;124;p20"/>
          <p:cNvSpPr txBox="1"/>
          <p:nvPr/>
        </p:nvSpPr>
        <p:spPr>
          <a:xfrm>
            <a:off x="5185125" y="2079150"/>
            <a:ext cx="303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Discovery (</a:t>
            </a:r>
            <a:r>
              <a:rPr b="1" i="1" lang="it" sz="1200" u="sng">
                <a:solidFill>
                  <a:schemeClr val="hlink"/>
                </a:solidFill>
                <a:hlinkClick r:id="rId3"/>
              </a:rPr>
              <a:t>https://github.com/sileod/Discovery</a:t>
            </a:r>
            <a:r>
              <a:rPr b="1" i="1" lang="it" sz="1200"/>
              <a:t>)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1.57M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87k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87k</a:t>
            </a:r>
            <a:endParaRPr i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64850" y="400625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0000"/>
                </a:solidFill>
              </a:rPr>
              <a:t>Preprocessing dataset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64850" y="1986900"/>
            <a:ext cx="303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/>
              <a:t>Discovery (</a:t>
            </a:r>
            <a:r>
              <a:rPr b="1" i="1" lang="it" sz="1200" u="sng">
                <a:solidFill>
                  <a:schemeClr val="hlink"/>
                </a:solidFill>
                <a:hlinkClick r:id="rId3"/>
              </a:rPr>
              <a:t>https://github.com/sileod/Discovery</a:t>
            </a:r>
            <a:r>
              <a:rPr b="1" i="1" lang="it" sz="1200"/>
              <a:t>)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train: 1.57M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dev: 87k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samples test: 87k</a:t>
            </a:r>
            <a:endParaRPr i="1" sz="1000"/>
          </a:p>
        </p:txBody>
      </p:sp>
      <p:sp>
        <p:nvSpPr>
          <p:cNvPr id="131" name="Google Shape;131;p21"/>
          <p:cNvSpPr txBox="1"/>
          <p:nvPr/>
        </p:nvSpPr>
        <p:spPr>
          <a:xfrm>
            <a:off x="3913075" y="1371150"/>
            <a:ext cx="432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We take the discourse marker classification of Fraser et al., discarding all the discourse markers that are classification targets in Discovery, but are not present in Fraser’s classification.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Then, we map each word into its discourse marker type, turning the dataset from 147 target classes to 3 target classes.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The resulting dataset has: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samples train: 341K</a:t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