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71" r:id="rId5"/>
    <p:sldId id="272" r:id="rId6"/>
    <p:sldId id="273" r:id="rId7"/>
    <p:sldId id="274" r:id="rId8"/>
    <p:sldId id="275" r:id="rId9"/>
    <p:sldId id="304" r:id="rId10"/>
    <p:sldId id="305" r:id="rId11"/>
    <p:sldId id="306" r:id="rId12"/>
    <p:sldId id="307" r:id="rId13"/>
    <p:sldId id="315" r:id="rId14"/>
    <p:sldId id="276" r:id="rId15"/>
    <p:sldId id="279" r:id="rId16"/>
    <p:sldId id="316" r:id="rId17"/>
    <p:sldId id="277" r:id="rId18"/>
    <p:sldId id="328" r:id="rId19"/>
    <p:sldId id="329" r:id="rId20"/>
    <p:sldId id="317" r:id="rId21"/>
    <p:sldId id="311" r:id="rId22"/>
    <p:sldId id="312" r:id="rId23"/>
    <p:sldId id="324" r:id="rId24"/>
    <p:sldId id="318" r:id="rId25"/>
    <p:sldId id="319" r:id="rId26"/>
    <p:sldId id="320" r:id="rId27"/>
    <p:sldId id="321" r:id="rId28"/>
    <p:sldId id="322" r:id="rId29"/>
    <p:sldId id="326" r:id="rId30"/>
    <p:sldId id="327" r:id="rId31"/>
    <p:sldId id="330" r:id="rId32"/>
    <p:sldId id="331" r:id="rId33"/>
    <p:sldId id="332" r:id="rId34"/>
    <p:sldId id="333" r:id="rId35"/>
    <p:sldId id="334" r:id="rId36"/>
    <p:sldId id="336" r:id="rId37"/>
    <p:sldId id="337" r:id="rId38"/>
    <p:sldId id="338" r:id="rId39"/>
    <p:sldId id="339" r:id="rId40"/>
    <p:sldId id="341" r:id="rId41"/>
    <p:sldId id="342" r:id="rId42"/>
    <p:sldId id="281" r:id="rId43"/>
    <p:sldId id="282" r:id="rId44"/>
    <p:sldId id="283" r:id="rId45"/>
    <p:sldId id="270" r:id="rId4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zio" id="{da79d9d6-2075-4300-9019-102f334e727d}">
          <p14:sldIdLst>
            <p14:sldId id="256"/>
            <p14:sldId id="271"/>
            <p14:sldId id="272"/>
            <p14:sldId id="273"/>
            <p14:sldId id="274"/>
          </p14:sldIdLst>
        </p14:section>
        <p14:section name="Gantt + spiegazione" id="{74bf49cf-e0c9-4966-90d8-5a567b597a4a}">
          <p14:sldIdLst>
            <p14:sldId id="275"/>
            <p14:sldId id="304"/>
            <p14:sldId id="305"/>
            <p14:sldId id="306"/>
            <p14:sldId id="307"/>
          </p14:sldIdLst>
        </p14:section>
        <p14:section name="Architettura del sistema" id="{623d990e-b781-4f4d-8f6c-a0ddf4bb6cfb}">
          <p14:sldIdLst>
            <p14:sldId id="315"/>
            <p14:sldId id="276"/>
            <p14:sldId id="279"/>
          </p14:sldIdLst>
        </p14:section>
        <p14:section name="Implementazione" id="{7a74fc3d-9a4a-459d-9096-0f698fdb8f4d}">
          <p14:sldIdLst>
            <p14:sldId id="316"/>
            <p14:sldId id="277"/>
            <p14:sldId id="328"/>
            <p14:sldId id="329"/>
            <p14:sldId id="311"/>
            <p14:sldId id="312"/>
            <p14:sldId id="324"/>
            <p14:sldId id="318"/>
            <p14:sldId id="319"/>
            <p14:sldId id="320"/>
            <p14:sldId id="317"/>
            <p14:sldId id="321"/>
            <p14:sldId id="322"/>
            <p14:sldId id="326"/>
            <p14:sldId id="330"/>
            <p14:sldId id="331"/>
            <p14:sldId id="332"/>
            <p14:sldId id="333"/>
            <p14:sldId id="334"/>
            <p14:sldId id="336"/>
            <p14:sldId id="327"/>
            <p14:sldId id="337"/>
            <p14:sldId id="338"/>
            <p14:sldId id="339"/>
            <p14:sldId id="341"/>
            <p14:sldId id="342"/>
          </p14:sldIdLst>
        </p14:section>
        <p14:section name="Test + Finale" id="{198b792a-e1c8-4ec2-a12d-30d4f25f242c}">
          <p14:sldIdLst>
            <p14:sldId id="281"/>
            <p14:sldId id="282"/>
            <p14:sldId id="283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925"/>
    <a:srgbClr val="008A3D"/>
    <a:srgbClr val="333333"/>
    <a:srgbClr val="B2B2B2"/>
    <a:srgbClr val="F8F8F8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5574"/>
        <p:guide orient="horz" pos="4320"/>
        <p:guide pos="2880"/>
        <p:guide pos="186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B962C8B-B14F-4D97-AF65-F5344CB8AC3E}" type="datetime1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B962C8B-B14F-4D97-AF65-F5344CB8AC3E}" type="datetime1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>
          <a:xfrm>
            <a:off x="267335" y="297180"/>
            <a:ext cx="6908800" cy="1682750"/>
          </a:xfrm>
        </p:spPr>
        <p:txBody>
          <a:bodyPr anchor="ctr" anchorCtr="0"/>
          <a:p>
            <a:pPr defTabSz="914400">
              <a:buNone/>
            </a:pPr>
            <a:r>
              <a:rPr lang="en-US" sz="6000" kern="1200" baseline="0">
                <a:latin typeface="Arial" panose="02080604020202020204" pitchFamily="34" charset="0"/>
                <a:ea typeface="SimSun" pitchFamily="2" charset="-122"/>
                <a:cs typeface="Arial" panose="02080604020202020204" pitchFamily="34" charset="0"/>
              </a:rPr>
              <a:t>CPT Meeting Room Scheduler</a:t>
            </a:r>
            <a:endParaRPr lang="en-US" sz="6000" kern="1200" baseline="0">
              <a:latin typeface="Arial" panose="02080604020202020204" pitchFamily="34" charset="0"/>
              <a:ea typeface="SimSun" pitchFamily="2" charset="-122"/>
              <a:cs typeface="Arial" panose="02080604020202020204" pitchFamily="34" charset="0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>
          <a:xfrm>
            <a:off x="5728335" y="6190615"/>
            <a:ext cx="3427095" cy="448310"/>
          </a:xfrm>
        </p:spPr>
        <p:txBody>
          <a:bodyPr anchor="t" anchorCtr="0"/>
          <a:p>
            <a:pPr defTabSz="914400">
              <a:buSzTx/>
            </a:pPr>
            <a:r>
              <a:rPr lang="en-US" sz="2800" kern="1200" baseline="0">
                <a:latin typeface="Roboto Slab" charset="0"/>
                <a:ea typeface="SimSun" pitchFamily="2" charset="-122"/>
                <a:cs typeface="Roboto Slab" charset="0"/>
              </a:rPr>
              <a:t>Luca Di Bello, I4AC</a:t>
            </a:r>
            <a:endParaRPr lang="en-US" sz="2800" kern="1200" baseline="0">
              <a:latin typeface="Roboto Slab" charset="0"/>
              <a:ea typeface="SimSun" pitchFamily="2" charset="-122"/>
              <a:cs typeface="Roboto Slab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GANTT</a:t>
            </a:r>
            <a:r>
              <a:rPr lang="en-US" alt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Test &amp; consegna </a:t>
            </a:r>
            <a:r>
              <a:rPr 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(consuntivo)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55750" y="3510280"/>
            <a:ext cx="6181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Consuntivo</a:t>
            </a:r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555750" y="1287780"/>
            <a:ext cx="6208395" cy="1633220"/>
            <a:chOff x="2450" y="2028"/>
            <a:chExt cx="9777" cy="2572"/>
          </a:xfrm>
        </p:grpSpPr>
        <p:sp>
          <p:nvSpPr>
            <p:cNvPr id="9" name="Text Box 8"/>
            <p:cNvSpPr txBox="1"/>
            <p:nvPr/>
          </p:nvSpPr>
          <p:spPr>
            <a:xfrm>
              <a:off x="2450" y="2028"/>
              <a:ext cx="9777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en-US"/>
                <a:t>Preventivo</a:t>
              </a:r>
              <a:endParaRPr lang="en-US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/>
            <a:srcRect b="-917"/>
            <a:stretch>
              <a:fillRect/>
            </a:stretch>
          </p:blipFill>
          <p:spPr>
            <a:xfrm>
              <a:off x="2490" y="2898"/>
              <a:ext cx="9420" cy="1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10" descr="GanttPreventivo"/>
            <p:cNvPicPr>
              <a:picLocks noChangeAspect="1"/>
            </p:cNvPicPr>
            <p:nvPr/>
          </p:nvPicPr>
          <p:blipFill>
            <a:blip r:embed="rId2"/>
            <a:srcRect l="2933" t="71568" r="58859" b="26482"/>
            <a:stretch>
              <a:fillRect/>
            </a:stretch>
          </p:blipFill>
          <p:spPr>
            <a:xfrm>
              <a:off x="2477" y="4218"/>
              <a:ext cx="9420" cy="382"/>
            </a:xfrm>
            <a:prstGeom prst="rect">
              <a:avLst/>
            </a:prstGeom>
            <a:ln>
              <a:solidFill>
                <a:schemeClr val="tx1">
                  <a:alpha val="0"/>
                </a:schemeClr>
              </a:solidFill>
            </a:ln>
          </p:spPr>
        </p:pic>
      </p:grpSp>
      <p:pic>
        <p:nvPicPr>
          <p:cNvPr id="10" name="Picture 1" descr="GanttConsuntivo"/>
          <p:cNvPicPr>
            <a:picLocks noChangeAspect="1"/>
          </p:cNvPicPr>
          <p:nvPr/>
        </p:nvPicPr>
        <p:blipFill>
          <a:blip r:embed="rId3"/>
          <a:srcRect l="2812" t="59715" r="57261" b="31265"/>
          <a:stretch>
            <a:fillRect/>
          </a:stretch>
        </p:blipFill>
        <p:spPr>
          <a:xfrm>
            <a:off x="1555750" y="4083050"/>
            <a:ext cx="6015355" cy="1021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Architettura del sistema</a:t>
            </a:r>
            <a:endParaRPr lang="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ARCHITETTURA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(SISTEMA)</a:t>
            </a:r>
            <a:endParaRPr lang="en-US" sz="48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grpSp>
        <p:nvGrpSpPr>
          <p:cNvPr id="6" name="Gruppo 6"/>
          <p:cNvGrpSpPr/>
          <p:nvPr/>
        </p:nvGrpSpPr>
        <p:grpSpPr>
          <a:xfrm>
            <a:off x="453390" y="1845310"/>
            <a:ext cx="8237855" cy="3556187"/>
            <a:chOff x="0" y="0"/>
            <a:chExt cx="6120130" cy="2362746"/>
          </a:xfrm>
        </p:grpSpPr>
        <p:pic>
          <p:nvPicPr>
            <p:cNvPr id="4" name="Immagine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120130" cy="2221230"/>
            </a:xfrm>
            <a:prstGeom prst="rect">
              <a:avLst/>
            </a:prstGeom>
          </p:spPr>
        </p:pic>
        <p:sp>
          <p:nvSpPr>
            <p:cNvPr id="5" name="Casella di testo 5"/>
            <p:cNvSpPr txBox="1"/>
            <p:nvPr/>
          </p:nvSpPr>
          <p:spPr>
            <a:xfrm>
              <a:off x="0" y="2274570"/>
              <a:ext cx="6120130" cy="88176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spAutoFit/>
            </a:bodyPr>
            <a:lstStyle/>
            <a:p>
              <a:pPr algn="ctr">
                <a:lnSpc>
                  <a:spcPct val="108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800" kern="100">
                  <a:latin typeface="Arial"/>
                  <a:ea typeface="Times New Roman"/>
                  <a:cs typeface="Times New Roman"/>
                  <a:sym typeface="Times New Roman"/>
                </a:rPr>
                <a:t>Figure 7 - Struttura del programma</a:t>
              </a:r>
              <a:endParaRPr lang="en-US" altLang="zh-CN" sz="1000" b="1" kern="100">
                <a:latin typeface="Arial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>
              <a:buClrTx/>
              <a:buSzTx/>
              <a:buFontTx/>
            </a:pPr>
            <a:r>
              <a:rPr lang="en-US" alt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ARCHITETTURA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(DATABASE)</a:t>
            </a:r>
            <a:endParaRPr lang="en-US" altLang="en-US" sz="48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61" name="Picture 61" descr="Untitled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" y="1304290"/>
            <a:ext cx="8684260" cy="46812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Implementazione</a:t>
            </a:r>
            <a:endParaRPr lang="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>
              <a:buClrTx/>
              <a:buSzTx/>
              <a:buFontTx/>
            </a:pPr>
            <a:r>
              <a:rPr 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IMPLEMENTAZIONE</a:t>
            </a:r>
            <a:endParaRPr lang="en-US" sz="48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" altLang="en-US" sz="2800"/>
              <a:t>Sistema di login</a:t>
            </a:r>
            <a:endParaRPr lang="" altLang="en-US" sz="2800"/>
          </a:p>
          <a:p>
            <a:pPr>
              <a:lnSpc>
                <a:spcPct val="150000"/>
              </a:lnSpc>
            </a:pPr>
            <a:r>
              <a:rPr lang="" altLang="en-US" sz="2800"/>
              <a:t>APIs</a:t>
            </a:r>
            <a:endParaRPr lang="" altLang="en-US" sz="2800"/>
          </a:p>
          <a:p>
            <a:pPr lvl="1">
              <a:lnSpc>
                <a:spcPct val="150000"/>
              </a:lnSpc>
            </a:pPr>
            <a:r>
              <a:rPr lang="" altLang="en-US" sz="2400"/>
              <a:t>Struttura + utilizzo</a:t>
            </a:r>
            <a:endParaRPr lang="" altLang="en-US" sz="2400"/>
          </a:p>
          <a:p>
            <a:pPr lvl="0">
              <a:lnSpc>
                <a:spcPct val="150000"/>
              </a:lnSpc>
            </a:pPr>
            <a:r>
              <a:rPr lang="" altLang="en-US" sz="2800"/>
              <a:t>Calendario</a:t>
            </a:r>
            <a:endParaRPr lang="" altLang="en-US" sz="2800"/>
          </a:p>
          <a:p>
            <a:pPr lvl="0">
              <a:lnSpc>
                <a:spcPct val="150000"/>
              </a:lnSpc>
            </a:pPr>
            <a:r>
              <a:rPr lang="" altLang="en-US" sz="2800"/>
              <a:t>Gestione utenti</a:t>
            </a:r>
            <a:endParaRPr lang="" altLang="en-US" sz="2800"/>
          </a:p>
          <a:p>
            <a:pPr lvl="0">
              <a:lnSpc>
                <a:spcPct val="150000"/>
              </a:lnSpc>
            </a:pPr>
            <a:r>
              <a:rPr lang="" altLang="en-US" sz="2800"/>
              <a:t>Raspberry</a:t>
            </a:r>
            <a:endParaRPr lang="" altLang="en-US" sz="2800"/>
          </a:p>
          <a:p>
            <a:pPr lvl="0">
              <a:lnSpc>
                <a:spcPct val="150000"/>
              </a:lnSpc>
            </a:pPr>
            <a:r>
              <a:rPr lang="" altLang="en-US" sz="2800"/>
              <a:t>Report</a:t>
            </a:r>
            <a:endParaRPr lang="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249805"/>
            <a:ext cx="7886700" cy="1307465"/>
          </a:xfrm>
        </p:spPr>
        <p:txBody>
          <a:bodyPr/>
          <a:p>
            <a:pPr algn="ctr"/>
            <a:r>
              <a:rPr lang="" altLang="en-US" b="1" dirty="0">
                <a:latin typeface="Arial" panose="02080604020202020204" pitchFamily="34" charset="0"/>
                <a:cs typeface="Arial" panose="02080604020202020204" pitchFamily="34" charset="0"/>
              </a:rPr>
              <a:t>Sistema di login</a:t>
            </a:r>
            <a:endParaRPr lang="" alt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IMPLEMENTAZIONE </a:t>
            </a:r>
            <a:r>
              <a:rPr 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(login)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" y="1585595"/>
            <a:ext cx="7911465" cy="33889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249805"/>
            <a:ext cx="7886700" cy="1307465"/>
          </a:xfrm>
        </p:spPr>
        <p:txBody>
          <a:bodyPr/>
          <a:p>
            <a:pPr algn="ctr"/>
            <a:r>
              <a:rPr lang="" altLang="en-US" b="1" dirty="0">
                <a:latin typeface="Arial" panose="02080604020202020204" pitchFamily="34" charset="0"/>
                <a:cs typeface="Arial" panose="02080604020202020204" pitchFamily="34" charset="0"/>
              </a:rPr>
              <a:t>APIs</a:t>
            </a:r>
            <a:endParaRPr lang="" alt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>
              <a:buClrTx/>
              <a:buSzTx/>
              <a:buFontTx/>
            </a:pPr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</a:rPr>
              <a:t>IMPLEMENTAZIONE </a:t>
            </a:r>
            <a:r>
              <a:rPr lang="" alt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(API)</a:t>
            </a:r>
            <a:endParaRPr lang="" alt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8660"/>
            <a:ext cx="8229600" cy="4953000"/>
          </a:xfrm>
        </p:spPr>
        <p:txBody>
          <a:bodyPr/>
          <a:p>
            <a:pPr>
              <a:lnSpc>
                <a:spcPct val="200000"/>
              </a:lnSpc>
            </a:pPr>
            <a:r>
              <a:rPr lang="" altLang="en-US"/>
              <a:t>Utilizzate per ogni operazione sui dati</a:t>
            </a:r>
            <a:endParaRPr lang="" altLang="en-US"/>
          </a:p>
          <a:p>
            <a:pPr>
              <a:lnSpc>
                <a:spcPct val="200000"/>
              </a:lnSpc>
            </a:pPr>
            <a:r>
              <a:rPr lang="" altLang="en-US"/>
              <a:t>Due tipi:</a:t>
            </a:r>
            <a:endParaRPr lang="" altLang="en-US"/>
          </a:p>
          <a:p>
            <a:pPr lvl="1">
              <a:lnSpc>
                <a:spcPct val="200000"/>
              </a:lnSpc>
            </a:pPr>
            <a:r>
              <a:rPr lang="" altLang="en-US"/>
              <a:t>Interne (</a:t>
            </a:r>
            <a:r>
              <a:rPr lang="" altLang="en-US" i="1"/>
              <a:t>user + booking</a:t>
            </a:r>
            <a:r>
              <a:rPr lang="" altLang="en-US"/>
              <a:t>)</a:t>
            </a:r>
            <a:endParaRPr lang="" altLang="en-US"/>
          </a:p>
          <a:p>
            <a:pPr lvl="1">
              <a:lnSpc>
                <a:spcPct val="200000"/>
              </a:lnSpc>
            </a:pPr>
            <a:r>
              <a:rPr lang="" altLang="en-US"/>
              <a:t>Esterne (</a:t>
            </a:r>
            <a:r>
              <a:rPr lang="" altLang="en-US" i="1"/>
              <a:t>calendar</a:t>
            </a:r>
            <a:r>
              <a:rPr lang="" altLang="en-US"/>
              <a:t>)</a:t>
            </a:r>
            <a:endParaRPr lang="" altLang="en-US"/>
          </a:p>
          <a:p>
            <a:pPr lvl="0">
              <a:lnSpc>
                <a:spcPct val="200000"/>
              </a:lnSpc>
            </a:pPr>
            <a:r>
              <a:rPr lang="" altLang="en-US" sz="3200"/>
              <a:t>JSON</a:t>
            </a:r>
            <a:endParaRPr lang="" altLang="en-US" u="sng"/>
          </a:p>
          <a:p>
            <a:pPr>
              <a:lnSpc>
                <a:spcPct val="150000"/>
              </a:lnSpc>
            </a:pPr>
            <a:endParaRPr lang="" altLang="en-US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 fontAlgn="auto" latinLnBrk="1">
              <a:buClrTx/>
              <a:buSzTx/>
              <a:buFontTx/>
            </a:pPr>
            <a:r>
              <a:rPr lang="en-US" sz="4800" b="1" dirty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CHI SON</a:t>
            </a:r>
            <a:r>
              <a:rPr lang="en-US" altLang="en-US" sz="4800" b="1" dirty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O</a:t>
            </a:r>
            <a:endParaRPr lang="en-US" sz="4800" b="1" dirty="0">
              <a:solidFill>
                <a:schemeClr val="bg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en-US" altLang="en-US"/>
              <a:t>Luca Di Bello</a:t>
            </a:r>
            <a:endParaRPr lang="en-US" altLang="en-US"/>
          </a:p>
          <a:p>
            <a:pPr>
              <a:lnSpc>
                <a:spcPct val="200000"/>
              </a:lnSpc>
            </a:pPr>
            <a:r>
              <a:rPr lang="en-US" altLang="en-US"/>
              <a:t>SAMT, 4° Anno</a:t>
            </a:r>
            <a:endParaRPr lang="en-US" altLang="en-US"/>
          </a:p>
          <a:p>
            <a:pPr>
              <a:lnSpc>
                <a:spcPct val="200000"/>
              </a:lnSpc>
            </a:pPr>
            <a:r>
              <a:rPr lang="en-US" altLang="en-US"/>
              <a:t>luca.dibello@samtrevano.ch</a:t>
            </a:r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>
              <a:buClrTx/>
              <a:buSzTx/>
              <a:buFontTx/>
            </a:pPr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(API)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985"/>
            <a:ext cx="8229600" cy="4953000"/>
          </a:xfrm>
        </p:spPr>
        <p:txBody>
          <a:bodyPr/>
          <a:p>
            <a:pPr>
              <a:lnSpc>
                <a:spcPct val="100000"/>
              </a:lnSpc>
            </a:pPr>
            <a:r>
              <a:rPr lang="" altLang="en-US"/>
              <a:t>Interne:</a:t>
            </a:r>
            <a:endParaRPr lang="" altLang="en-US"/>
          </a:p>
          <a:p>
            <a:pPr lvl="1">
              <a:lnSpc>
                <a:spcPct val="100000"/>
              </a:lnSpc>
            </a:pPr>
            <a:r>
              <a:rPr lang="" altLang="en-US"/>
              <a:t>User</a:t>
            </a:r>
            <a:endParaRPr lang="" altLang="en-US"/>
          </a:p>
          <a:p>
            <a:pPr lvl="2">
              <a:lnSpc>
                <a:spcPct val="100000"/>
              </a:lnSpc>
            </a:pPr>
            <a:r>
              <a:rPr lang="" altLang="en-US"/>
              <a:t>Add, Remove, Update, Promote</a:t>
            </a:r>
            <a:endParaRPr lang="" altLang="en-US"/>
          </a:p>
          <a:p>
            <a:pPr lvl="1">
              <a:lnSpc>
                <a:spcPct val="100000"/>
              </a:lnSpc>
            </a:pPr>
            <a:r>
              <a:rPr lang="" altLang="en-US"/>
              <a:t>Booking</a:t>
            </a:r>
            <a:endParaRPr lang="" altLang="en-US"/>
          </a:p>
          <a:p>
            <a:pPr lvl="2">
              <a:lnSpc>
                <a:spcPct val="100000"/>
              </a:lnSpc>
            </a:pPr>
            <a:r>
              <a:rPr lang="" altLang="en-US"/>
              <a:t>Add, Remove, Update</a:t>
            </a:r>
            <a:endParaRPr lang="" altLang="en-US"/>
          </a:p>
          <a:p>
            <a:pPr lvl="0">
              <a:lnSpc>
                <a:spcPct val="100000"/>
              </a:lnSpc>
            </a:pPr>
            <a:r>
              <a:rPr lang="" altLang="en-US"/>
              <a:t>Esterne </a:t>
            </a:r>
            <a:r>
              <a:rPr lang="" altLang="en-US" sz="1600"/>
              <a:t>(con autenticazione tramite </a:t>
            </a:r>
            <a:r>
              <a:rPr lang="" altLang="en-US" sz="1600" i="1"/>
              <a:t>token</a:t>
            </a:r>
            <a:r>
              <a:rPr lang="" altLang="en-US" sz="1600"/>
              <a:t>)</a:t>
            </a:r>
            <a:endParaRPr lang="" altLang="en-US"/>
          </a:p>
          <a:p>
            <a:pPr lvl="1">
              <a:lnSpc>
                <a:spcPct val="100000"/>
              </a:lnSpc>
            </a:pPr>
            <a:r>
              <a:rPr lang="" altLang="en-US"/>
              <a:t>Calendar</a:t>
            </a:r>
            <a:endParaRPr lang="" altLang="en-US"/>
          </a:p>
          <a:p>
            <a:pPr lvl="2">
              <a:lnSpc>
                <a:spcPct val="100000"/>
              </a:lnSpc>
            </a:pPr>
            <a:r>
              <a:rPr lang="" altLang="en-US"/>
              <a:t>Get (A): </a:t>
            </a:r>
            <a:r>
              <a:rPr lang="en-US" altLang="en-US" sz="1800">
                <a:solidFill>
                  <a:srgbClr val="E17925"/>
                </a:solidFill>
                <a:sym typeface="+mn-ea"/>
              </a:rPr>
              <a:t>Tutte le prenotazioni</a:t>
            </a:r>
            <a:endParaRPr lang="" altLang="en-US"/>
          </a:p>
          <a:p>
            <a:pPr lvl="2">
              <a:lnSpc>
                <a:spcPct val="100000"/>
              </a:lnSpc>
            </a:pPr>
            <a:r>
              <a:rPr lang="" altLang="en-US"/>
              <a:t>Get (B): </a:t>
            </a:r>
            <a:r>
              <a:rPr lang="en-US" altLang="en-US" sz="1800">
                <a:solidFill>
                  <a:srgbClr val="E17925"/>
                </a:solidFill>
              </a:rPr>
              <a:t>Tutte le prenotazioni </a:t>
            </a:r>
            <a:r>
              <a:rPr lang="en-US" altLang="en-US" sz="1800" b="1">
                <a:solidFill>
                  <a:srgbClr val="E17925"/>
                </a:solidFill>
              </a:rPr>
              <a:t>della giornata</a:t>
            </a:r>
            <a:endParaRPr lang="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>
              <a:buClrTx/>
              <a:buSzTx/>
              <a:buFontTx/>
            </a:pPr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(API)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985"/>
            <a:ext cx="8229600" cy="4953000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" altLang="en-US" sz="1400">
                <a:solidFill>
                  <a:schemeClr val="tx1"/>
                </a:solidFill>
              </a:rPr>
              <a:t>[ </a:t>
            </a:r>
            <a:endParaRPr lang="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 sz="1400">
                <a:solidFill>
                  <a:schemeClr val="tx1"/>
                </a:solidFill>
              </a:rPr>
              <a:t>   { </a:t>
            </a:r>
            <a:endParaRPr lang="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 sz="1400">
                <a:solidFill>
                  <a:schemeClr val="tx1"/>
                </a:solidFill>
              </a:rPr>
              <a:t>      "id":226,</a:t>
            </a:r>
            <a:endParaRPr lang="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 sz="1400">
                <a:solidFill>
                  <a:schemeClr val="tx1"/>
                </a:solidFill>
              </a:rPr>
              <a:t>      "title":"luca.admin",</a:t>
            </a:r>
            <a:endParaRPr lang="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 sz="1400">
                <a:solidFill>
                  <a:schemeClr val="tx1"/>
                </a:solidFill>
              </a:rPr>
              <a:t>      "start":"2019-12-23T19:00:00+01:00",</a:t>
            </a:r>
            <a:endParaRPr lang="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 sz="1400">
                <a:solidFill>
                  <a:schemeClr val="tx1"/>
                </a:solidFill>
              </a:rPr>
              <a:t>      "end":"2019-12-23T19:15:00+01:00",</a:t>
            </a:r>
            <a:endParaRPr lang="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 sz="1400">
                <a:solidFill>
                  <a:schemeClr val="tx1"/>
                </a:solidFill>
              </a:rPr>
              <a:t>      "note":"Colloquio",</a:t>
            </a:r>
            <a:endParaRPr lang="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 sz="1400">
                <a:solidFill>
                  <a:schemeClr val="tx1"/>
                </a:solidFill>
              </a:rPr>
              <a:t>      "professor":"luca.admin"</a:t>
            </a:r>
            <a:endParaRPr lang="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 sz="1400">
                <a:solidFill>
                  <a:schemeClr val="tx1"/>
                </a:solidFill>
              </a:rPr>
              <a:t>   },</a:t>
            </a:r>
            <a:endParaRPr lang="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 sz="1400">
                <a:solidFill>
                  <a:schemeClr val="tx1"/>
                </a:solidFill>
              </a:rPr>
              <a:t>   { </a:t>
            </a:r>
            <a:endParaRPr lang="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 sz="1400">
                <a:solidFill>
                  <a:schemeClr val="tx1"/>
                </a:solidFill>
              </a:rPr>
              <a:t>      "id":224,</a:t>
            </a:r>
            <a:endParaRPr lang="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 sz="1400">
                <a:solidFill>
                  <a:schemeClr val="tx1"/>
                </a:solidFill>
              </a:rPr>
              <a:t>      "title":"luca.admin",</a:t>
            </a:r>
            <a:endParaRPr lang="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 sz="1400">
                <a:solidFill>
                  <a:schemeClr val="tx1"/>
                </a:solidFill>
              </a:rPr>
              <a:t>      "start":"2019-12-24T07:45:00+01:00",</a:t>
            </a:r>
            <a:endParaRPr lang="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 sz="1400">
                <a:solidFill>
                  <a:schemeClr val="tx1"/>
                </a:solidFill>
              </a:rPr>
              <a:t>      "end":"2019-12-24T09:30:00+01:00",</a:t>
            </a:r>
            <a:endParaRPr lang="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 sz="1400">
                <a:solidFill>
                  <a:schemeClr val="tx1"/>
                </a:solidFill>
              </a:rPr>
              <a:t>      "note":null,</a:t>
            </a:r>
            <a:endParaRPr lang="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 sz="1400">
                <a:solidFill>
                  <a:schemeClr val="tx1"/>
                </a:solidFill>
              </a:rPr>
              <a:t>      "professor":"luca.admin"</a:t>
            </a:r>
            <a:endParaRPr lang="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 sz="1400">
                <a:solidFill>
                  <a:schemeClr val="tx1"/>
                </a:solidFill>
              </a:rPr>
              <a:t>   },</a:t>
            </a:r>
            <a:endParaRPr lang="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 sz="1400">
                <a:solidFill>
                  <a:schemeClr val="tx1"/>
                </a:solidFill>
              </a:rPr>
              <a:t>   . . .</a:t>
            </a:r>
            <a:endParaRPr lang="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 sz="1400">
                <a:solidFill>
                  <a:schemeClr val="tx1"/>
                </a:solidFill>
              </a:rPr>
              <a:t>]</a:t>
            </a:r>
            <a:endParaRPr lang="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249805"/>
            <a:ext cx="7886700" cy="1307465"/>
          </a:xfrm>
        </p:spPr>
        <p:txBody>
          <a:bodyPr/>
          <a:p>
            <a:pPr algn="ctr"/>
            <a:r>
              <a:rPr lang="" altLang="en-US" b="1" dirty="0">
                <a:latin typeface="Arial" panose="02080604020202020204" pitchFamily="34" charset="0"/>
                <a:cs typeface="Arial" panose="02080604020202020204" pitchFamily="34" charset="0"/>
              </a:rPr>
              <a:t>Calendario</a:t>
            </a:r>
            <a:endParaRPr lang="" alt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>
              <a:buClrTx/>
              <a:buSzTx/>
              <a:buFontTx/>
            </a:pPr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</a:t>
            </a:r>
            <a:r>
              <a:rPr lang="" alt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calendario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3755"/>
            <a:ext cx="8229600" cy="495300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 sz="2000">
                <a:sym typeface="+mn-ea"/>
              </a:rPr>
              <a:t>Libreria utilizzata: </a:t>
            </a:r>
            <a:r>
              <a:rPr lang="en-US" altLang="en-US" sz="2000" b="1">
                <a:solidFill>
                  <a:srgbClr val="E17925"/>
                </a:solidFill>
                <a:sym typeface="+mn-ea"/>
              </a:rPr>
              <a:t>FullCalendar</a:t>
            </a:r>
            <a:endParaRPr lang="en-US" altLang="en-US" sz="2000" b="1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" altLang="en-US" sz="1600" b="1">
                <a:solidFill>
                  <a:srgbClr val="E17925"/>
                </a:solidFill>
              </a:rPr>
              <a:t>https://fullcalendar.io/</a:t>
            </a:r>
            <a:endParaRPr lang="" altLang="en-US" sz="16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" altLang="en-US" sz="2000">
                <a:solidFill>
                  <a:schemeClr val="tx1"/>
                </a:solidFill>
              </a:rPr>
              <a:t>Interattivo</a:t>
            </a:r>
            <a:endParaRPr lang="" altLang="en-US" sz="200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" altLang="en-US" sz="1600">
                <a:solidFill>
                  <a:schemeClr val="tx1"/>
                </a:solidFill>
              </a:rPr>
              <a:t>Drag and Drop, Click, Drag, ...</a:t>
            </a:r>
            <a:endParaRPr lang="" altLang="en-US" sz="160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r>
              <a:rPr lang="" altLang="en-US" sz="2000">
                <a:solidFill>
                  <a:schemeClr val="tx1"/>
                </a:solidFill>
              </a:rPr>
              <a:t>Responsivo</a:t>
            </a:r>
            <a:endParaRPr lang="" altLang="en-US" sz="200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" altLang="en-US" sz="1600">
                <a:solidFill>
                  <a:schemeClr val="tx1"/>
                </a:solidFill>
              </a:rPr>
              <a:t>Telefoni, Tablet &amp; Computer</a:t>
            </a:r>
            <a:endParaRPr lang="" altLang="en-US" sz="160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r>
              <a:rPr lang="" altLang="en-US" sz="2000">
                <a:solidFill>
                  <a:schemeClr val="tx1"/>
                </a:solidFill>
              </a:rPr>
              <a:t>Funzionale</a:t>
            </a:r>
            <a:endParaRPr lang="" altLang="en-US" sz="200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" altLang="en-US" sz="1400">
                <a:solidFill>
                  <a:schemeClr val="tx1"/>
                </a:solidFill>
              </a:rPr>
              <a:t>Facile lettura</a:t>
            </a:r>
            <a:endParaRPr lang="" altLang="en-US" sz="140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" altLang="en-US" sz="1400">
                <a:solidFill>
                  <a:schemeClr val="tx1"/>
                </a:solidFill>
              </a:rPr>
              <a:t>Veloce l'interazione</a:t>
            </a:r>
            <a:endParaRPr lang="" altLang="en-US" sz="160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r>
              <a:rPr lang="" altLang="en-US" sz="1600">
                <a:solidFill>
                  <a:schemeClr val="tx1"/>
                </a:solidFill>
              </a:rPr>
              <a:t>Basato ad eventi</a:t>
            </a:r>
            <a:endParaRPr lang="" altLang="en-US" sz="160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" altLang="en-US" sz="1400" i="1">
                <a:solidFill>
                  <a:schemeClr val="tx1"/>
                </a:solidFill>
              </a:rPr>
              <a:t>Handler</a:t>
            </a:r>
            <a:endParaRPr lang="" altLang="en-US" sz="1400" i="1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" altLang="en-US" sz="1400">
                <a:solidFill>
                  <a:schemeClr val="tx1"/>
                </a:solidFill>
              </a:rPr>
              <a:t>AJAX (Richieste HTTP </a:t>
            </a:r>
            <a:r>
              <a:rPr lang="" altLang="en-US" sz="1400" u="sng">
                <a:solidFill>
                  <a:schemeClr val="tx1"/>
                </a:solidFill>
              </a:rPr>
              <a:t>asincrone</a:t>
            </a:r>
            <a:r>
              <a:rPr lang="" altLang="en-US" sz="1400">
                <a:solidFill>
                  <a:schemeClr val="tx1"/>
                </a:solidFill>
              </a:rPr>
              <a:t>)</a:t>
            </a:r>
            <a:endParaRPr lang="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>
              <a:buClrTx/>
              <a:buSzTx/>
              <a:buFontTx/>
            </a:pPr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(calendario)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8770" y="1118870"/>
            <a:ext cx="8631555" cy="4620260"/>
            <a:chOff x="502" y="1762"/>
            <a:chExt cx="13593" cy="7276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" y="1762"/>
              <a:ext cx="3821" cy="72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" y="2750"/>
              <a:ext cx="9454" cy="52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(calendario)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4953000"/>
          </a:xfrm>
        </p:spPr>
        <p:txBody>
          <a:bodyPr/>
          <a:p>
            <a:pPr>
              <a:lnSpc>
                <a:spcPct val="150000"/>
              </a:lnSpc>
            </a:pPr>
            <a:r>
              <a:rPr lang="" altLang="en-US"/>
              <a:t>Eventi utilizzati:</a:t>
            </a:r>
            <a:endParaRPr lang="" altLang="en-US"/>
          </a:p>
          <a:p>
            <a:pPr marL="0" indent="0">
              <a:lnSpc>
                <a:spcPct val="150000"/>
              </a:lnSpc>
              <a:buNone/>
            </a:pPr>
            <a:r>
              <a:rPr lang="" altLang="en-US" sz="2800" b="1">
                <a:solidFill>
                  <a:srgbClr val="E17925"/>
                </a:solidFill>
              </a:rPr>
              <a:t>events</a:t>
            </a:r>
            <a:r>
              <a:rPr lang="" altLang="en-US" sz="2800"/>
              <a:t>: function (</a:t>
            </a:r>
            <a:r>
              <a:rPr lang="" altLang="en-US" sz="2800">
                <a:solidFill>
                  <a:srgbClr val="0070C0"/>
                </a:solidFill>
              </a:rPr>
              <a:t>start</a:t>
            </a:r>
            <a:r>
              <a:rPr lang="" altLang="en-US" sz="2800"/>
              <a:t>, </a:t>
            </a:r>
            <a:r>
              <a:rPr lang="en-US" altLang="en-US" sz="2800">
                <a:solidFill>
                  <a:srgbClr val="0070C0"/>
                </a:solidFill>
              </a:rPr>
              <a:t>end</a:t>
            </a:r>
            <a:r>
              <a:rPr lang="" altLang="en-US" sz="2800"/>
              <a:t>, </a:t>
            </a:r>
            <a:r>
              <a:rPr lang="en-US" altLang="en-US" sz="2800">
                <a:solidFill>
                  <a:srgbClr val="0070C0"/>
                </a:solidFill>
              </a:rPr>
              <a:t>callback</a:t>
            </a:r>
            <a:r>
              <a:rPr lang="" altLang="en-US" sz="2800"/>
              <a:t>){...}</a:t>
            </a:r>
            <a:endParaRPr lang="" altLang="en-US" sz="2800"/>
          </a:p>
          <a:p>
            <a:pPr marL="0" indent="0">
              <a:lnSpc>
                <a:spcPct val="150000"/>
              </a:lnSpc>
              <a:buNone/>
            </a:pPr>
            <a:r>
              <a:rPr lang="" altLang="en-US" sz="2800" b="1">
                <a:solidFill>
                  <a:srgbClr val="E17925"/>
                </a:solidFill>
              </a:rPr>
              <a:t>eventClick</a:t>
            </a:r>
            <a:r>
              <a:rPr lang="" altLang="en-US" sz="2800"/>
              <a:t>: function (</a:t>
            </a:r>
            <a:r>
              <a:rPr lang="en-US" altLang="en-US" sz="2800">
                <a:solidFill>
                  <a:srgbClr val="0070C0"/>
                </a:solidFill>
              </a:rPr>
              <a:t>info</a:t>
            </a:r>
            <a:r>
              <a:rPr lang="" altLang="en-US" sz="2800"/>
              <a:t>) { ... }</a:t>
            </a:r>
            <a:endParaRPr lang="" altLang="en-US" sz="2800"/>
          </a:p>
          <a:p>
            <a:pPr marL="0" indent="0">
              <a:lnSpc>
                <a:spcPct val="150000"/>
              </a:lnSpc>
              <a:buNone/>
            </a:pPr>
            <a:r>
              <a:rPr lang="" altLang="en-US" sz="2800" b="1">
                <a:solidFill>
                  <a:srgbClr val="E17925"/>
                </a:solidFill>
              </a:rPr>
              <a:t>dateClick</a:t>
            </a:r>
            <a:r>
              <a:rPr lang="" altLang="en-US" sz="2800"/>
              <a:t>: function (</a:t>
            </a:r>
            <a:r>
              <a:rPr lang="en-US" altLang="en-US" sz="2800">
                <a:solidFill>
                  <a:srgbClr val="0070C0"/>
                </a:solidFill>
              </a:rPr>
              <a:t>info</a:t>
            </a:r>
            <a:r>
              <a:rPr lang="" altLang="en-US" sz="2800"/>
              <a:t>) { ... }</a:t>
            </a:r>
            <a:endParaRPr lang="" altLang="en-US" sz="2800"/>
          </a:p>
          <a:p>
            <a:pPr marL="0" indent="0">
              <a:lnSpc>
                <a:spcPct val="150000"/>
              </a:lnSpc>
              <a:buNone/>
            </a:pPr>
            <a:r>
              <a:rPr lang="" altLang="en-US" sz="2800" b="1">
                <a:solidFill>
                  <a:srgbClr val="E17925"/>
                </a:solidFill>
              </a:rPr>
              <a:t>eventDrop</a:t>
            </a:r>
            <a:r>
              <a:rPr lang="" altLang="en-US" sz="2800"/>
              <a:t>: function (</a:t>
            </a:r>
            <a:r>
              <a:rPr lang="en-US" altLang="en-US" sz="2800">
                <a:solidFill>
                  <a:srgbClr val="0070C0"/>
                </a:solidFill>
              </a:rPr>
              <a:t>info</a:t>
            </a:r>
            <a:r>
              <a:rPr lang="" altLang="en-US" sz="2800"/>
              <a:t>) { ... }</a:t>
            </a:r>
            <a:endParaRPr lang="" altLang="en-US" sz="2800"/>
          </a:p>
          <a:p>
            <a:pPr marL="0" indent="0">
              <a:lnSpc>
                <a:spcPct val="150000"/>
              </a:lnSpc>
              <a:buNone/>
            </a:pPr>
            <a:r>
              <a:rPr lang="" altLang="en-US" sz="2800" b="1">
                <a:solidFill>
                  <a:srgbClr val="E17925"/>
                </a:solidFill>
              </a:rPr>
              <a:t>eventResize</a:t>
            </a:r>
            <a:r>
              <a:rPr lang="" altLang="en-US" sz="2800"/>
              <a:t>: function (</a:t>
            </a:r>
            <a:r>
              <a:rPr lang="en-US" altLang="en-US" sz="2800">
                <a:solidFill>
                  <a:srgbClr val="0070C0"/>
                </a:solidFill>
              </a:rPr>
              <a:t>info</a:t>
            </a:r>
            <a:r>
              <a:rPr lang="" altLang="en-US" sz="2800"/>
              <a:t>) { ... }</a:t>
            </a:r>
            <a:endParaRPr lang="" altLang="en-US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Group 7"/>
          <p:cNvGrpSpPr/>
          <p:nvPr/>
        </p:nvGrpSpPr>
        <p:grpSpPr>
          <a:xfrm>
            <a:off x="-18415" y="8255"/>
            <a:ext cx="9179560" cy="6858000"/>
            <a:chOff x="-29" y="13"/>
            <a:chExt cx="14456" cy="10800"/>
          </a:xfrm>
        </p:grpSpPr>
        <p:sp>
          <p:nvSpPr>
            <p:cNvPr id="7" name="Rectangle 6"/>
            <p:cNvSpPr/>
            <p:nvPr/>
          </p:nvSpPr>
          <p:spPr>
            <a:xfrm>
              <a:off x="-29" y="13"/>
              <a:ext cx="14457" cy="1080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739" y="18"/>
              <a:ext cx="8922" cy="10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249805"/>
            <a:ext cx="7886700" cy="1307465"/>
          </a:xfrm>
        </p:spPr>
        <p:txBody>
          <a:bodyPr/>
          <a:p>
            <a:pPr algn="ctr"/>
            <a:r>
              <a:rPr lang="" altLang="en-US" b="1" dirty="0">
                <a:latin typeface="Arial" panose="02080604020202020204" pitchFamily="34" charset="0"/>
                <a:cs typeface="Arial" panose="02080604020202020204" pitchFamily="34" charset="0"/>
              </a:rPr>
              <a:t>Gestione utenti</a:t>
            </a:r>
            <a:endParaRPr lang="" alt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r">
              <a:buClrTx/>
              <a:buSzTx/>
              <a:buFontTx/>
            </a:pPr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</a:rPr>
              <a:t>IMPLEMENTAZIONE </a:t>
            </a:r>
            <a:r>
              <a:rPr 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(utenti)</a:t>
            </a:r>
            <a:endParaRPr 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59485"/>
            <a:ext cx="8229600" cy="4953000"/>
          </a:xfrm>
        </p:spPr>
        <p:txBody>
          <a:bodyPr/>
          <a:p>
            <a:r>
              <a:rPr lang="" altLang="en-US"/>
              <a:t>Gestione completa degli utenti locali:</a:t>
            </a:r>
            <a:endParaRPr lang="" altLang="en-US"/>
          </a:p>
          <a:p>
            <a:pPr lvl="1"/>
            <a:r>
              <a:rPr lang="" altLang="en-US"/>
              <a:t>Creazione</a:t>
            </a:r>
            <a:endParaRPr lang="" altLang="en-US"/>
          </a:p>
          <a:p>
            <a:pPr lvl="1"/>
            <a:r>
              <a:rPr lang="" altLang="en-US"/>
              <a:t>Eliminazione</a:t>
            </a:r>
            <a:endParaRPr lang="" altLang="en-US"/>
          </a:p>
          <a:p>
            <a:pPr lvl="1"/>
            <a:r>
              <a:rPr lang="" altLang="en-US"/>
              <a:t>Modifica</a:t>
            </a:r>
            <a:endParaRPr lang="" altLang="en-US"/>
          </a:p>
          <a:p>
            <a:pPr lvl="1"/>
            <a:r>
              <a:rPr lang="" altLang="en-US"/>
              <a:t>Promozione</a:t>
            </a:r>
            <a:endParaRPr lang="" altLang="en-US"/>
          </a:p>
          <a:p>
            <a:pPr lvl="0">
              <a:lnSpc>
                <a:spcPct val="150000"/>
              </a:lnSpc>
            </a:pPr>
            <a:r>
              <a:rPr lang="" altLang="en-US"/>
              <a:t>Solamente utenti admin</a:t>
            </a:r>
            <a:endParaRPr lang="" altLang="en-US"/>
          </a:p>
          <a:p>
            <a:pPr lvl="0">
              <a:lnSpc>
                <a:spcPct val="150000"/>
              </a:lnSpc>
            </a:pPr>
            <a:r>
              <a:rPr lang="" altLang="en-US"/>
              <a:t>Pagine dinamiche</a:t>
            </a:r>
            <a:r>
              <a:rPr lang="" altLang="en-US" b="1">
                <a:solidFill>
                  <a:srgbClr val="E17925"/>
                </a:solidFill>
              </a:rPr>
              <a:t>*</a:t>
            </a:r>
            <a:endParaRPr lang="" altLang="en-US" b="1">
              <a:solidFill>
                <a:srgbClr val="E17925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r">
              <a:buClrTx/>
              <a:buSzTx/>
              <a:buFontTx/>
            </a:pPr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</a:rPr>
              <a:t>IMPLEMENTAZIONE </a:t>
            </a:r>
            <a:r>
              <a:rPr 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(utenti)</a:t>
            </a:r>
            <a:endParaRPr 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932815"/>
            <a:ext cx="8801100" cy="22364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3328035"/>
            <a:ext cx="5207000" cy="3186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 fontAlgn="auto" latinLnBrk="1">
              <a:buClrTx/>
              <a:buSzTx/>
              <a:buFontTx/>
            </a:pPr>
            <a:r>
              <a:rPr 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INDICE</a:t>
            </a:r>
            <a:endParaRPr lang="en-US" sz="48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1975"/>
            <a:ext cx="8229600" cy="5302250"/>
          </a:xfrm>
        </p:spPr>
        <p:txBody>
          <a:bodyPr/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it-IT" sz="4000" dirty="0">
                <a:sym typeface="+mn-ea"/>
              </a:rPr>
              <a:t>Scopo </a:t>
            </a:r>
            <a:endParaRPr lang="it-IT" sz="4000" dirty="0"/>
          </a:p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it-IT" sz="4000" dirty="0">
                <a:sym typeface="+mn-ea"/>
              </a:rPr>
              <a:t>Analisi</a:t>
            </a:r>
            <a:endParaRPr lang="it-IT" sz="4000" dirty="0"/>
          </a:p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it-IT" sz="4000" dirty="0" err="1">
                <a:sym typeface="+mn-ea"/>
              </a:rPr>
              <a:t>Gantt</a:t>
            </a:r>
            <a:endParaRPr lang="it-IT" sz="4000" dirty="0"/>
          </a:p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it-IT" sz="4000" dirty="0">
                <a:sym typeface="+mn-ea"/>
              </a:rPr>
              <a:t>Progettazione</a:t>
            </a:r>
            <a:endParaRPr lang="it-IT" sz="4000" dirty="0"/>
          </a:p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it-IT" sz="4000" dirty="0">
                <a:sym typeface="+mn-ea"/>
              </a:rPr>
              <a:t>Implementazione</a:t>
            </a:r>
            <a:endParaRPr lang="it-IT" sz="4000" dirty="0"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it-IT" sz="4000" dirty="0">
                <a:sym typeface="+mn-ea"/>
              </a:rPr>
              <a:t>Test</a:t>
            </a:r>
            <a:endParaRPr lang="en-US" altLang="it-IT" sz="4000" dirty="0"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it-IT" sz="4000" dirty="0">
                <a:sym typeface="+mn-ea"/>
              </a:rPr>
              <a:t>Conclusioni</a:t>
            </a:r>
            <a:endParaRPr lang="en-US" altLang="it-IT" sz="4000" dirty="0"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r">
              <a:buClrTx/>
              <a:buSzTx/>
              <a:buFontTx/>
            </a:pPr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</a:rPr>
              <a:t>IMPLEMENTAZIONE </a:t>
            </a:r>
            <a:r>
              <a:rPr 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(utenti)</a:t>
            </a:r>
            <a:endParaRPr 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4325" y="1323340"/>
            <a:ext cx="5975985" cy="12001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0040" y="3164840"/>
            <a:ext cx="1955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Modifica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API:</a:t>
            </a:r>
            <a:endParaRPr lang="" altLang="en-US"/>
          </a:p>
          <a:p>
            <a:r>
              <a:rPr lang="" altLang="en-US" i="1"/>
              <a:t>user/update</a:t>
            </a:r>
            <a:endParaRPr lang="" altLang="en-US" i="1"/>
          </a:p>
        </p:txBody>
      </p:sp>
      <p:sp>
        <p:nvSpPr>
          <p:cNvPr id="7" name="Text Box 6"/>
          <p:cNvSpPr txBox="1"/>
          <p:nvPr/>
        </p:nvSpPr>
        <p:spPr>
          <a:xfrm>
            <a:off x="3578225" y="3242945"/>
            <a:ext cx="1988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Elimina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API:</a:t>
            </a:r>
            <a:endParaRPr lang="" altLang="en-US"/>
          </a:p>
          <a:p>
            <a:r>
              <a:rPr lang="" altLang="en-US" i="1"/>
              <a:t>user/delete</a:t>
            </a:r>
            <a:endParaRPr lang="" altLang="en-US" i="1"/>
          </a:p>
        </p:txBody>
      </p:sp>
      <p:sp>
        <p:nvSpPr>
          <p:cNvPr id="8" name="Text Box 7"/>
          <p:cNvSpPr txBox="1"/>
          <p:nvPr/>
        </p:nvSpPr>
        <p:spPr>
          <a:xfrm>
            <a:off x="6525260" y="3164840"/>
            <a:ext cx="1955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Promuovi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API:</a:t>
            </a:r>
            <a:endParaRPr lang="" altLang="en-US"/>
          </a:p>
          <a:p>
            <a:r>
              <a:rPr lang="" altLang="en-US" i="1"/>
              <a:t>user/promote</a:t>
            </a:r>
            <a:endParaRPr lang="" altLang="en-US" i="1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 flipH="1">
            <a:off x="1297940" y="2228850"/>
            <a:ext cx="1243330" cy="9359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4572000" y="2204720"/>
            <a:ext cx="0" cy="10382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6525260" y="2177415"/>
            <a:ext cx="977900" cy="9874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109470"/>
            <a:ext cx="7886700" cy="1892300"/>
          </a:xfrm>
        </p:spPr>
        <p:txBody>
          <a:bodyPr/>
          <a:p>
            <a:pPr algn="ctr"/>
            <a:r>
              <a:rPr lang="" altLang="en-US" b="1" dirty="0">
                <a:latin typeface="Arial" panose="02080604020202020204" pitchFamily="34" charset="0"/>
                <a:cs typeface="Arial" panose="02080604020202020204" pitchFamily="34" charset="0"/>
              </a:rPr>
              <a:t>Sistema raspberry</a:t>
            </a:r>
            <a:endParaRPr lang="en-US" alt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IMPLEMENTAZIONE </a:t>
            </a:r>
            <a:r>
              <a:rPr lang="" altLang="en-US" sz="12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(raspberry)</a:t>
            </a:r>
            <a:endParaRPr lang="" altLang="en-US" sz="1200" b="1" dirty="0"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Ciclo di vita:</a:t>
            </a:r>
            <a:endParaRPr lang="" altLang="en-US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" altLang="en-US"/>
              <a:t>Carica il file di config (</a:t>
            </a:r>
            <a:r>
              <a:rPr lang="" altLang="en-US" i="1"/>
              <a:t>config.json</a:t>
            </a:r>
            <a:r>
              <a:rPr lang="" altLang="en-US"/>
              <a:t>)</a:t>
            </a:r>
            <a:endParaRPr lang="" altLang="en-US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" altLang="en-US"/>
              <a:t>Legge i dati dalle APIs (</a:t>
            </a:r>
            <a:r>
              <a:rPr lang="" altLang="en-US" i="1"/>
              <a:t>calendar</a:t>
            </a:r>
            <a:r>
              <a:rPr lang="" altLang="en-US"/>
              <a:t>)</a:t>
            </a:r>
            <a:endParaRPr lang="" altLang="en-US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" altLang="en-US"/>
              <a:t>Mostra i dati nella tabella (JQuery)</a:t>
            </a:r>
            <a:endParaRPr lang="" altLang="en-US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" altLang="en-US"/>
              <a:t>Aspetta 20 secondi</a:t>
            </a:r>
            <a:endParaRPr lang="" altLang="en-US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" altLang="en-US"/>
              <a:t>REPEAT!</a:t>
            </a:r>
            <a:endParaRPr lang="" altLang="en-US"/>
          </a:p>
          <a:p>
            <a:pPr marL="514350" indent="-514350">
              <a:buAutoNum type="arabicPeriod"/>
            </a:pPr>
            <a:endParaRPr lang="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(raspberry)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pic>
        <p:nvPicPr>
          <p:cNvPr id="120" name="Picture 1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3" y="1176338"/>
            <a:ext cx="3571875" cy="4505325"/>
          </a:xfrm>
          <a:prstGeom prst="rect">
            <a:avLst/>
          </a:prstGeom>
        </p:spPr>
      </p:pic>
      <p:pic>
        <p:nvPicPr>
          <p:cNvPr id="117" name="Picture 1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23" y="1176338"/>
            <a:ext cx="3590925" cy="1876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940" y="3300095"/>
            <a:ext cx="3048000" cy="409575"/>
          </a:xfrm>
          <a:prstGeom prst="rect">
            <a:avLst/>
          </a:prstGeom>
        </p:spPr>
      </p:pic>
      <p:pic>
        <p:nvPicPr>
          <p:cNvPr id="121" name="Picture 1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340" y="4239260"/>
            <a:ext cx="35052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(raspberry)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" y="2004060"/>
            <a:ext cx="8216265" cy="26130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7850" y="2961640"/>
            <a:ext cx="7886700" cy="934720"/>
          </a:xfrm>
        </p:spPr>
        <p:txBody>
          <a:bodyPr/>
          <a:p>
            <a:pPr algn="ctr"/>
            <a:r>
              <a:rPr lang="" altLang="en-US" b="1" dirty="0">
                <a:latin typeface="Arial" panose="02080604020202020204" pitchFamily="34" charset="0"/>
                <a:cs typeface="Arial" panose="02080604020202020204" pitchFamily="34" charset="0"/>
              </a:rPr>
              <a:t>Report</a:t>
            </a:r>
            <a:endParaRPr lang="" alt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IMPLEMENTAZIONE </a:t>
            </a:r>
            <a:r>
              <a:rPr lang="" altLang="en-US" sz="12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(report)</a:t>
            </a:r>
            <a:endParaRPr lang="" altLang="en-US" sz="1200" b="1" dirty="0"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Monitorizzare il servizio</a:t>
            </a:r>
            <a:endParaRPr lang="" altLang="en-US"/>
          </a:p>
          <a:p>
            <a:r>
              <a:rPr lang="" altLang="en-US"/>
              <a:t>5 tipi di report</a:t>
            </a:r>
            <a:endParaRPr lang="" altLang="en-US"/>
          </a:p>
          <a:p>
            <a:pPr lvl="1"/>
            <a:r>
              <a:rPr lang="" altLang="en-US"/>
              <a:t>Giornaliero</a:t>
            </a:r>
            <a:endParaRPr lang="" altLang="en-US"/>
          </a:p>
          <a:p>
            <a:pPr lvl="1"/>
            <a:r>
              <a:rPr lang="" altLang="en-US"/>
              <a:t>Settimanale</a:t>
            </a:r>
            <a:endParaRPr lang="" altLang="en-US"/>
          </a:p>
          <a:p>
            <a:pPr lvl="1"/>
            <a:r>
              <a:rPr lang="" altLang="en-US"/>
              <a:t>Mensile</a:t>
            </a:r>
            <a:endParaRPr lang="" altLang="en-US"/>
          </a:p>
          <a:p>
            <a:pPr lvl="1"/>
            <a:r>
              <a:rPr lang="" altLang="en-US"/>
              <a:t>Annuale</a:t>
            </a:r>
            <a:endParaRPr lang="" altLang="en-US"/>
          </a:p>
          <a:p>
            <a:pPr lvl="1"/>
            <a:r>
              <a:rPr lang="" altLang="en-US"/>
              <a:t>Completo</a:t>
            </a:r>
            <a:endParaRPr lang="" altLang="en-US"/>
          </a:p>
          <a:p>
            <a:pPr lvl="0">
              <a:lnSpc>
                <a:spcPct val="100000"/>
              </a:lnSpc>
            </a:pPr>
            <a:r>
              <a:rPr lang="" altLang="en-US"/>
              <a:t>Possibilità di mostrare prenotazioni vecchie</a:t>
            </a:r>
            <a:endParaRPr lang="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(report)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pic>
        <p:nvPicPr>
          <p:cNvPr id="56" name="Picture 5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45" y="854710"/>
            <a:ext cx="4843145" cy="37871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" y="5125085"/>
            <a:ext cx="8088630" cy="692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(report)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pic>
        <p:nvPicPr>
          <p:cNvPr id="57" name="Picture 5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65" y="1330325"/>
            <a:ext cx="7392670" cy="4054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(report)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pic>
        <p:nvPicPr>
          <p:cNvPr id="55" name="Picture 5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20" y="1299210"/>
            <a:ext cx="3769995" cy="4259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SCOPO</a:t>
            </a:r>
            <a:endParaRPr lang="en-US" sz="48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455"/>
            <a:ext cx="8229600" cy="495300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Riservazione aula A-418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Web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 sz="2800"/>
              <a:t>Gestione utenti</a:t>
            </a:r>
            <a:endParaRPr lang="en-US" altLang="en-US" sz="2800"/>
          </a:p>
          <a:p>
            <a:pPr lvl="1">
              <a:lnSpc>
                <a:spcPct val="150000"/>
              </a:lnSpc>
            </a:pPr>
            <a:r>
              <a:rPr lang="en-US" altLang="en-US" sz="2800"/>
              <a:t>Gestione prenotazioni</a:t>
            </a:r>
            <a:endParaRPr lang="en-US" altLang="en-US" sz="2800"/>
          </a:p>
          <a:p>
            <a:pPr lvl="1">
              <a:lnSpc>
                <a:spcPct val="150000"/>
              </a:lnSpc>
            </a:pPr>
            <a:r>
              <a:rPr lang="en-US" altLang="en-US" sz="2800"/>
              <a:t>Generazione report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Schermo + Raspberry Pi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0" y="4614545"/>
            <a:ext cx="1172845" cy="10445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TEST</a:t>
            </a:r>
            <a:endParaRPr lang="en-US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457200" y="1174750"/>
          <a:ext cx="82296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Nome test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Risultato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Controllo struttura database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dirty="0">
                          <a:solidFill>
                            <a:srgbClr val="008A3D"/>
                          </a:solidFill>
                          <a:effectLst/>
                        </a:rPr>
                        <a:t>Passato </a:t>
                      </a:r>
                      <a:endParaRPr lang="en-US" altLang="en-US" sz="2400" dirty="0">
                        <a:solidFill>
                          <a:srgbClr val="008A3D"/>
                        </a:solidFill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Login tramite utente LDAP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dirty="0">
                          <a:solidFill>
                            <a:srgbClr val="008A3D"/>
                          </a:solidFill>
                          <a:effectLst/>
                          <a:sym typeface="+mn-ea"/>
                        </a:rPr>
                        <a:t>Passato </a:t>
                      </a:r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Login tramite utente locale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dirty="0">
                          <a:solidFill>
                            <a:srgbClr val="008A3D"/>
                          </a:solidFill>
                          <a:effectLst/>
                          <a:sym typeface="+mn-ea"/>
                        </a:rPr>
                        <a:t>Passato </a:t>
                      </a:r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Controllo creazione utenti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dirty="0">
                          <a:solidFill>
                            <a:srgbClr val="008A3D"/>
                          </a:solidFill>
                          <a:effectLst/>
                          <a:sym typeface="+mn-ea"/>
                        </a:rPr>
                        <a:t>Passato 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Controlli sugli eventi del calendario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dirty="0">
                          <a:solidFill>
                            <a:srgbClr val="008A3D"/>
                          </a:solidFill>
                          <a:effectLst/>
                          <a:sym typeface="+mn-ea"/>
                        </a:rPr>
                        <a:t>Passato </a:t>
                      </a:r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Controllo funzionamento schermo con RaspBerry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dirty="0">
                          <a:solidFill>
                            <a:srgbClr val="008A3D"/>
                          </a:solidFill>
                          <a:effectLst/>
                          <a:sym typeface="+mn-ea"/>
                        </a:rPr>
                        <a:t>Passato </a:t>
                      </a:r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Controllo generazione di report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dirty="0">
                          <a:solidFill>
                            <a:srgbClr val="008A3D"/>
                          </a:solidFill>
                          <a:effectLst/>
                          <a:sym typeface="+mn-ea"/>
                        </a:rPr>
                        <a:t>Passato 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249805"/>
            <a:ext cx="7886700" cy="1307465"/>
          </a:xfrm>
        </p:spPr>
        <p:txBody>
          <a:bodyPr/>
          <a:p>
            <a:pPr algn="ctr"/>
            <a:r>
              <a:rPr lang="en-US" b="1" dirty="0">
                <a:latin typeface="Arial" panose="02080604020202020204" pitchFamily="34" charset="0"/>
                <a:cs typeface="Arial" panose="02080604020202020204" pitchFamily="34" charset="0"/>
              </a:rPr>
              <a:t>SVILUPPI FUTURI</a:t>
            </a:r>
            <a:endParaRPr 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249805"/>
            <a:ext cx="7886700" cy="1307465"/>
          </a:xfrm>
        </p:spPr>
        <p:txBody>
          <a:bodyPr/>
          <a:p>
            <a:pPr algn="ctr"/>
            <a:r>
              <a:rPr lang="en-US" altLang="en-US" b="1" dirty="0">
                <a:latin typeface="Arial" panose="02080604020202020204" pitchFamily="34" charset="0"/>
                <a:cs typeface="Arial" panose="02080604020202020204" pitchFamily="34" charset="0"/>
              </a:rPr>
              <a:t>CONCLUSIONI</a:t>
            </a:r>
            <a:endParaRPr lang="en-US" alt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532765"/>
            <a:ext cx="7772400" cy="1082675"/>
          </a:xfrm>
        </p:spPr>
        <p:txBody>
          <a:bodyPr anchor="ctr" anchorCtr="0"/>
          <a:p>
            <a:pPr algn="ctr" defTabSz="914400">
              <a:buNone/>
            </a:pPr>
            <a:r>
              <a:rPr lang="en-US" altLang="en-US" sz="4800" b="1" kern="1200" baseline="0" dirty="0">
                <a:latin typeface="Arial" panose="02080604020202020204" pitchFamily="34" charset="0"/>
                <a:ea typeface="SimSun" pitchFamily="2" charset="-122"/>
              </a:rPr>
              <a:t>Grazie per l'attenzione</a:t>
            </a:r>
            <a:r>
              <a:rPr lang="en-US" altLang="x-none" sz="4800" b="1" kern="1200" baseline="0" dirty="0">
                <a:latin typeface="Arial" panose="02080604020202020204" pitchFamily="34" charset="0"/>
                <a:ea typeface="SimSun" pitchFamily="2" charset="-122"/>
              </a:rPr>
              <a:t>!</a:t>
            </a:r>
            <a:endParaRPr lang="en-US" altLang="x-none" sz="4800" b="1" kern="1200" baseline="0" dirty="0"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ANALISI DEI MEZZI</a:t>
            </a:r>
            <a:endParaRPr lang="en-US" sz="48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4953000"/>
          </a:xfrm>
        </p:spPr>
        <p:txBody>
          <a:bodyPr/>
          <a:p>
            <a:pPr>
              <a:lnSpc>
                <a:spcPct val="170000"/>
              </a:lnSpc>
            </a:pPr>
            <a:r>
              <a:rPr lang="en-US" altLang="en-US" sz="4000"/>
              <a:t>Raspberry Pi 3 </a:t>
            </a:r>
            <a:r>
              <a:rPr lang="en-US" altLang="en-US" sz="2400"/>
              <a:t>(Model B)</a:t>
            </a:r>
            <a:endParaRPr lang="en-US" altLang="en-US" sz="2400"/>
          </a:p>
          <a:p>
            <a:pPr>
              <a:lnSpc>
                <a:spcPct val="170000"/>
              </a:lnSpc>
            </a:pPr>
            <a:r>
              <a:rPr lang="en-US" altLang="en-US" sz="4000"/>
              <a:t>Monitor LG </a:t>
            </a:r>
            <a:r>
              <a:rPr lang="en-US" altLang="en-US" sz="2400"/>
              <a:t>(4:3)</a:t>
            </a:r>
            <a:endParaRPr lang="en-US" altLang="en-US" sz="2400"/>
          </a:p>
          <a:p>
            <a:pPr>
              <a:lnSpc>
                <a:spcPct val="170000"/>
              </a:lnSpc>
            </a:pPr>
            <a:r>
              <a:rPr lang="en-US" altLang="en-US" sz="4000"/>
              <a:t>Computer</a:t>
            </a:r>
            <a:endParaRPr lang="en-US" altLang="en-US" sz="2400"/>
          </a:p>
          <a:p>
            <a:pPr lvl="1">
              <a:lnSpc>
                <a:spcPct val="170000"/>
              </a:lnSpc>
            </a:pPr>
            <a:r>
              <a:rPr lang="en-US" altLang="en-US"/>
              <a:t>Asus ROG GL702VM</a:t>
            </a:r>
            <a:endParaRPr lang="en-US" sz="1375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1"/>
            <a:endParaRPr lang="en-US" altLang="en-US" sz="157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 fontAlgn="auto" latinLnBrk="1">
              <a:buClrTx/>
              <a:buSzTx/>
              <a:buFontTx/>
            </a:pPr>
            <a:r>
              <a:rPr 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GANTT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(Preventivo)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10" name="Picture 10" descr="GanttPreventivo"/>
          <p:cNvPicPr>
            <a:picLocks noChangeAspect="1"/>
          </p:cNvPicPr>
          <p:nvPr/>
        </p:nvPicPr>
        <p:blipFill>
          <a:blip r:embed="rId1"/>
          <a:srcRect l="2762" t="7638" r="2960" b="26583"/>
          <a:stretch>
            <a:fillRect/>
          </a:stretch>
        </p:blipFill>
        <p:spPr>
          <a:xfrm>
            <a:off x="271145" y="1240155"/>
            <a:ext cx="8354060" cy="4378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GANTT </a:t>
            </a:r>
            <a:r>
              <a:rPr 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(consuntivo)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5" name="Picture 1" descr="GanttConsuntivo"/>
          <p:cNvPicPr>
            <a:picLocks noChangeAspect="1"/>
          </p:cNvPicPr>
          <p:nvPr/>
        </p:nvPicPr>
        <p:blipFill>
          <a:blip r:embed="rId1"/>
          <a:srcRect l="2812" t="7397" r="4422" b="31265"/>
          <a:stretch>
            <a:fillRect/>
          </a:stretch>
        </p:blipFill>
        <p:spPr>
          <a:xfrm>
            <a:off x="481965" y="1397000"/>
            <a:ext cx="8180070" cy="4063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GANTT</a:t>
            </a:r>
            <a:r>
              <a:rPr lang="en-US" alt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Progettazione</a:t>
            </a:r>
            <a:r>
              <a:rPr 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(consuntivo)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66448" y="3722027"/>
            <a:ext cx="6181090" cy="1758023"/>
            <a:chOff x="2529" y="2364"/>
            <a:chExt cx="7203" cy="1794"/>
          </a:xfrm>
        </p:grpSpPr>
        <p:pic>
          <p:nvPicPr>
            <p:cNvPr id="5" name="Picture 1" descr="GanttConsuntivo"/>
            <p:cNvPicPr>
              <a:picLocks noChangeAspect="1"/>
            </p:cNvPicPr>
            <p:nvPr/>
          </p:nvPicPr>
          <p:blipFill>
            <a:blip r:embed="rId1"/>
            <a:srcRect l="2812" t="21929" r="55280" b="66930"/>
            <a:stretch>
              <a:fillRect/>
            </a:stretch>
          </p:blipFill>
          <p:spPr>
            <a:xfrm>
              <a:off x="2529" y="2903"/>
              <a:ext cx="7074" cy="12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Text Box 2"/>
            <p:cNvSpPr txBox="1"/>
            <p:nvPr/>
          </p:nvSpPr>
          <p:spPr>
            <a:xfrm>
              <a:off x="2529" y="2364"/>
              <a:ext cx="7203" cy="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Consuntivo</a:t>
              </a:r>
              <a:endParaRPr lang="en-US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66240" y="1345287"/>
            <a:ext cx="6267377" cy="1738273"/>
            <a:chOff x="2624" y="2107"/>
            <a:chExt cx="9882" cy="2749"/>
          </a:xfrm>
        </p:grpSpPr>
        <p:sp>
          <p:nvSpPr>
            <p:cNvPr id="9" name="Text Box 8"/>
            <p:cNvSpPr txBox="1"/>
            <p:nvPr/>
          </p:nvSpPr>
          <p:spPr>
            <a:xfrm>
              <a:off x="2717" y="2107"/>
              <a:ext cx="9789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Preventivo</a:t>
              </a:r>
              <a:endParaRPr lang="en-US" altLang="en-US"/>
            </a:p>
          </p:txBody>
        </p:sp>
        <p:pic>
          <p:nvPicPr>
            <p:cNvPr id="10" name="Picture 10" descr="GanttPreventivo"/>
            <p:cNvPicPr>
              <a:picLocks noChangeAspect="1"/>
            </p:cNvPicPr>
            <p:nvPr/>
          </p:nvPicPr>
          <p:blipFill>
            <a:blip r:embed="rId2"/>
            <a:srcRect l="3074" t="19771" r="58858" b="68644"/>
            <a:stretch>
              <a:fillRect/>
            </a:stretch>
          </p:blipFill>
          <p:spPr>
            <a:xfrm>
              <a:off x="2624" y="2690"/>
              <a:ext cx="9128" cy="21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GANTT</a:t>
            </a:r>
            <a:r>
              <a:rPr lang="en-US" alt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Implementazione </a:t>
            </a:r>
            <a:r>
              <a:rPr 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(consuntivo)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5565" y="1460500"/>
            <a:ext cx="3766185" cy="3458210"/>
            <a:chOff x="5" y="2014"/>
            <a:chExt cx="7227" cy="6251"/>
          </a:xfrm>
        </p:grpSpPr>
        <p:sp>
          <p:nvSpPr>
            <p:cNvPr id="9" name="Text Box 8"/>
            <p:cNvSpPr txBox="1"/>
            <p:nvPr/>
          </p:nvSpPr>
          <p:spPr>
            <a:xfrm>
              <a:off x="1977" y="2014"/>
              <a:ext cx="3618" cy="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en-US"/>
                <a:t>Preventivo</a:t>
              </a:r>
              <a:endParaRPr lang="en-US" altLang="en-US"/>
            </a:p>
          </p:txBody>
        </p:sp>
        <p:pic>
          <p:nvPicPr>
            <p:cNvPr id="6" name="Picture 10" descr="GanttPreventivo"/>
            <p:cNvPicPr>
              <a:picLocks noChangeAspect="1"/>
            </p:cNvPicPr>
            <p:nvPr/>
          </p:nvPicPr>
          <p:blipFill>
            <a:blip r:embed="rId1"/>
            <a:srcRect l="8968" t="30696" r="58104" b="36400"/>
            <a:stretch>
              <a:fillRect/>
            </a:stretch>
          </p:blipFill>
          <p:spPr>
            <a:xfrm>
              <a:off x="5" y="2840"/>
              <a:ext cx="7227" cy="54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4160520" y="1424940"/>
            <a:ext cx="4803775" cy="3415030"/>
            <a:chOff x="6859" y="2501"/>
            <a:chExt cx="6821" cy="4867"/>
          </a:xfrm>
        </p:grpSpPr>
        <p:sp>
          <p:nvSpPr>
            <p:cNvPr id="3" name="Text Box 2"/>
            <p:cNvSpPr txBox="1"/>
            <p:nvPr/>
          </p:nvSpPr>
          <p:spPr>
            <a:xfrm>
              <a:off x="8719" y="2501"/>
              <a:ext cx="3100" cy="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en-US"/>
                <a:t>Consuntivo</a:t>
              </a:r>
              <a:endParaRPr lang="en-US" altLang="en-US"/>
            </a:p>
          </p:txBody>
        </p:sp>
        <p:pic>
          <p:nvPicPr>
            <p:cNvPr id="8" name="Picture 1" descr="GanttConsuntivo"/>
            <p:cNvPicPr>
              <a:picLocks noChangeAspect="1"/>
            </p:cNvPicPr>
            <p:nvPr/>
          </p:nvPicPr>
          <p:blipFill>
            <a:blip r:embed="rId2"/>
            <a:srcRect l="2939" t="33300" r="59672" b="39960"/>
            <a:stretch>
              <a:fillRect/>
            </a:stretch>
          </p:blipFill>
          <p:spPr>
            <a:xfrm>
              <a:off x="6859" y="3258"/>
              <a:ext cx="6821" cy="4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3167</Words>
  <Application>WPS Presentation</Application>
  <PresentationFormat/>
  <Paragraphs>262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9" baseType="lpstr">
      <vt:lpstr>Arial</vt:lpstr>
      <vt:lpstr>SimSun</vt:lpstr>
      <vt:lpstr>Wingdings</vt:lpstr>
      <vt:lpstr>DejaVu Sans</vt:lpstr>
      <vt:lpstr>Droid Sans Fallback</vt:lpstr>
      <vt:lpstr>Roboto Slab</vt:lpstr>
      <vt:lpstr>Arial</vt:lpstr>
      <vt:lpstr>Times New Roman</vt:lpstr>
      <vt:lpstr>微软雅黑</vt:lpstr>
      <vt:lpstr>Arial Unicode MS</vt:lpstr>
      <vt:lpstr>Calibri</vt:lpstr>
      <vt:lpstr>AlArabiya</vt:lpstr>
      <vt:lpstr>MT Extra</vt:lpstr>
      <vt:lpstr>Ubuntu</vt:lpstr>
      <vt:lpstr>Orange Waves</vt:lpstr>
      <vt:lpstr>1_Orange Waves</vt:lpstr>
      <vt:lpstr>CPT Meeting Room Scheduler</vt:lpstr>
      <vt:lpstr> CHI SONO</vt:lpstr>
      <vt:lpstr>INDICE</vt:lpstr>
      <vt:lpstr>SCOPO</vt:lpstr>
      <vt:lpstr>ANALISI DEI MEZZI</vt:lpstr>
      <vt:lpstr>GANTT (Preventivo)</vt:lpstr>
      <vt:lpstr>GANTT (consuntivo)</vt:lpstr>
      <vt:lpstr>GANTT Progettazione (consuntivo)</vt:lpstr>
      <vt:lpstr>GANTT Implementazione (consuntivo)</vt:lpstr>
      <vt:lpstr>GANTT Test &amp; consegna (consuntivo)</vt:lpstr>
      <vt:lpstr>PowerPoint 演示文稿</vt:lpstr>
      <vt:lpstr>ARCHITETTURA (SISTEMA)</vt:lpstr>
      <vt:lpstr>ARCHITETTURA (DATABASE)</vt:lpstr>
      <vt:lpstr>Architettura del sistema</vt:lpstr>
      <vt:lpstr>IMPLEMENTAZIONE</vt:lpstr>
      <vt:lpstr>APIs</vt:lpstr>
      <vt:lpstr>PowerPoint 演示文稿</vt:lpstr>
      <vt:lpstr>SVILUPPI FUTURI</vt:lpstr>
      <vt:lpstr>IMPLEMENTAZIONE</vt:lpstr>
      <vt:lpstr>IMPLEMENTAZIONE (API)</vt:lpstr>
      <vt:lpstr>IMPLEMENTAZIONE (API)</vt:lpstr>
      <vt:lpstr>APIs</vt:lpstr>
      <vt:lpstr>IMPLEMENTAZIONE (API)</vt:lpstr>
      <vt:lpstr>IMPLEMENTAZIONE (calendario)</vt:lpstr>
      <vt:lpstr>IMPLEMENTAZIONE (calendario)</vt:lpstr>
      <vt:lpstr>IMPLEMENTAZIONE (calendario)</vt:lpstr>
      <vt:lpstr>Calendario</vt:lpstr>
      <vt:lpstr>PowerPoint 演示文稿</vt:lpstr>
      <vt:lpstr>IMPLEMENTAZIONE (utenti)</vt:lpstr>
      <vt:lpstr>IMPLEMENTAZIONE (utenti)</vt:lpstr>
      <vt:lpstr>Gestione utenti</vt:lpstr>
      <vt:lpstr>PowerPoint 演示文稿</vt:lpstr>
      <vt:lpstr>PowerPoint 演示文稿</vt:lpstr>
      <vt:lpstr>IMPLEMENTAZIONE (raspberry)</vt:lpstr>
      <vt:lpstr>Sistema raspberry</vt:lpstr>
      <vt:lpstr>PowerPoint 演示文稿</vt:lpstr>
      <vt:lpstr>IMPLEMENTAZIONE (report)</vt:lpstr>
      <vt:lpstr>IMPLEMENTAZIONE (report)</vt:lpstr>
      <vt:lpstr>IMPLEMENTAZIONE (report)</vt:lpstr>
      <vt:lpstr>TEST</vt:lpstr>
      <vt:lpstr>SVILUPPI FUTURI</vt:lpstr>
      <vt:lpstr>CONCLUSIONI</vt:lpstr>
      <vt:lpstr>Grazie per l'attenzione!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</dc:creator>
  <cp:lastModifiedBy>luca</cp:lastModifiedBy>
  <cp:revision>152</cp:revision>
  <cp:lastPrinted>2019-12-23T20:08:13Z</cp:lastPrinted>
  <dcterms:created xsi:type="dcterms:W3CDTF">2019-12-23T20:08:13Z</dcterms:created>
  <dcterms:modified xsi:type="dcterms:W3CDTF">2019-12-23T20:08:13Z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