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c3d1d68d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c3d1d68d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c3d1d68d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c3d1d68d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c3d1d68d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c3d1d68d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c3d1d68d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c3d1d68d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c3d1d68d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c3d1d68d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c3d1d68d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c3d1d68d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c3d1d68d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c3d1d68d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c3d1d68d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c3d1d68d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CS JOBS SALARY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LUCA DI BELLO - DATA SCIENCE -  2022/202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>
                <a:solidFill>
                  <a:schemeClr val="dk2"/>
                </a:solidFill>
              </a:rPr>
              <a:t>S</a:t>
            </a:r>
            <a:r>
              <a:rPr lang="en-GB">
                <a:solidFill>
                  <a:schemeClr val="dk2"/>
                </a:solidFill>
              </a:rPr>
              <a:t>alary analysis of IT jobs in the field of :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-GB" sz="1600">
                <a:solidFill>
                  <a:schemeClr val="dk2"/>
                </a:solidFill>
              </a:rPr>
              <a:t>Artificial Intelligence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-GB" sz="1600">
                <a:solidFill>
                  <a:schemeClr val="dk2"/>
                </a:solidFill>
              </a:rPr>
              <a:t>Cyber Security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-GB" sz="1600">
                <a:solidFill>
                  <a:schemeClr val="dk2"/>
                </a:solidFill>
              </a:rPr>
              <a:t>DevOps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>
                <a:solidFill>
                  <a:schemeClr val="dk2"/>
                </a:solidFill>
              </a:rPr>
              <a:t>3 different datasets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>
                <a:solidFill>
                  <a:schemeClr val="dk2"/>
                </a:solidFill>
              </a:rPr>
              <a:t>One row  = o</a:t>
            </a:r>
            <a:r>
              <a:rPr lang="en-GB">
                <a:solidFill>
                  <a:schemeClr val="dk2"/>
                </a:solidFill>
              </a:rPr>
              <a:t>ne employee's annual salary record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>
                <a:solidFill>
                  <a:schemeClr val="dk2"/>
                </a:solidFill>
              </a:rPr>
              <a:t>Analysis limited to the US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</a:t>
            </a:r>
            <a:r>
              <a:rPr lang="en-GB"/>
              <a:t>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230575"/>
            <a:ext cx="1560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World data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900" y="206675"/>
            <a:ext cx="9226801" cy="39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4656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771575" y="1383800"/>
            <a:ext cx="63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ource Sans Pro"/>
                <a:ea typeface="Source Sans Pro"/>
                <a:cs typeface="Source Sans Pro"/>
                <a:sym typeface="Source Sans Pro"/>
              </a:rPr>
              <a:t>🇨🇭</a:t>
            </a:r>
            <a:endParaRPr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181750" y="627250"/>
            <a:ext cx="63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ource Sans Pro"/>
                <a:ea typeface="Source Sans Pro"/>
                <a:cs typeface="Source Sans Pro"/>
                <a:sym typeface="Source Sans Pro"/>
              </a:rPr>
              <a:t>🇩🇪</a:t>
            </a:r>
            <a:endParaRPr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934800" y="1308100"/>
            <a:ext cx="63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🇦🇹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872550" y="1335250"/>
            <a:ext cx="63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Source Sans Pro"/>
                <a:ea typeface="Source Sans Pro"/>
                <a:cs typeface="Source Sans Pro"/>
                <a:sym typeface="Source Sans Pro"/>
              </a:rPr>
              <a:t>🇫🇷</a:t>
            </a:r>
            <a:endParaRPr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20900" y="2091800"/>
            <a:ext cx="46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latin typeface="Source Sans Pro"/>
                <a:ea typeface="Source Sans Pro"/>
                <a:cs typeface="Source Sans Pro"/>
                <a:sym typeface="Source Sans Pro"/>
              </a:rPr>
              <a:t>🇮🇹</a:t>
            </a:r>
            <a:endParaRPr sz="3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729775" y="2631950"/>
            <a:ext cx="57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Source Sans Pro"/>
                <a:ea typeface="Source Sans Pro"/>
                <a:cs typeface="Source Sans Pro"/>
                <a:sym typeface="Source Sans Pro"/>
              </a:rPr>
              <a:t>🇪🇸</a:t>
            </a:r>
            <a:endParaRPr sz="3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230575"/>
            <a:ext cx="2347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Center EU data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20900" y="4230575"/>
            <a:ext cx="3279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</a:t>
            </a:r>
            <a:r>
              <a:rPr b="1" lang="en-GB">
                <a:solidFill>
                  <a:schemeClr val="dk2"/>
                </a:solidFill>
              </a:rPr>
              <a:t>° </a:t>
            </a:r>
            <a:r>
              <a:rPr b="1" lang="en-GB">
                <a:solidFill>
                  <a:schemeClr val="dk2"/>
                </a:solidFill>
              </a:rPr>
              <a:t>Switzerland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US earn more → EU less taxes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5" y="247375"/>
            <a:ext cx="9004125" cy="3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0" y="193100"/>
            <a:ext cx="8988175" cy="38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417400" y="4230575"/>
            <a:ext cx="2849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Architects = Most paid</a:t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" y="220225"/>
            <a:ext cx="8991601" cy="3582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273500" y="4230575"/>
            <a:ext cx="2920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Engineers ~= Consultants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" y="222900"/>
            <a:ext cx="9063801" cy="46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