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3" r:id="rId4"/>
    <p:sldId id="262" r:id="rId5"/>
    <p:sldId id="260" r:id="rId6"/>
    <p:sldId id="267" r:id="rId7"/>
    <p:sldId id="268" r:id="rId8"/>
    <p:sldId id="270" r:id="rId9"/>
    <p:sldId id="271" r:id="rId10"/>
    <p:sldId id="272" r:id="rId11"/>
    <p:sldId id="273" r:id="rId12"/>
    <p:sldId id="275" r:id="rId13"/>
    <p:sldId id="276" r:id="rId14"/>
    <p:sldId id="279" r:id="rId15"/>
    <p:sldId id="280" r:id="rId16"/>
    <p:sldId id="281" r:id="rId17"/>
    <p:sldId id="291" r:id="rId18"/>
    <p:sldId id="283" r:id="rId19"/>
    <p:sldId id="287" r:id="rId20"/>
    <p:sldId id="288" r:id="rId21"/>
    <p:sldId id="290" r:id="rId2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rt" id="{E6BE6276-B5A1-4444-98E6-46D082BC1F42}">
          <p14:sldIdLst>
            <p14:sldId id="256"/>
            <p14:sldId id="257"/>
            <p14:sldId id="263"/>
            <p14:sldId id="262"/>
          </p14:sldIdLst>
        </p14:section>
        <p14:section name="Second part" id="{CD581845-56CA-A64D-8647-92746D53FBE7}">
          <p14:sldIdLst>
            <p14:sldId id="260"/>
            <p14:sldId id="267"/>
            <p14:sldId id="268"/>
            <p14:sldId id="270"/>
            <p14:sldId id="271"/>
            <p14:sldId id="272"/>
            <p14:sldId id="273"/>
            <p14:sldId id="275"/>
            <p14:sldId id="276"/>
          </p14:sldIdLst>
        </p14:section>
        <p14:section name="Part 3" id="{D60FDF5D-3536-5944-93AD-2AFBF4DE0350}">
          <p14:sldIdLst>
            <p14:sldId id="279"/>
            <p14:sldId id="280"/>
            <p14:sldId id="281"/>
            <p14:sldId id="291"/>
            <p14:sldId id="283"/>
          </p14:sldIdLst>
        </p14:section>
        <p14:section name="Fourth part" id="{5C19AF82-4599-C742-9C27-AEB759027331}">
          <p14:sldIdLst>
            <p14:sldId id="287"/>
            <p14:sldId id="288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9"/>
    <p:restoredTop sz="91859"/>
  </p:normalViewPr>
  <p:slideViewPr>
    <p:cSldViewPr snapToGrid="0">
      <p:cViewPr varScale="1">
        <p:scale>
          <a:sx n="119" d="100"/>
          <a:sy n="119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40416-88C7-E842-BF6F-EDA46FCAC04A}" type="doc">
      <dgm:prSet loTypeId="urn:microsoft.com/office/officeart/2005/8/layout/equation1" loCatId="" qsTypeId="urn:microsoft.com/office/officeart/2005/8/quickstyle/simple1" qsCatId="simple" csTypeId="urn:microsoft.com/office/officeart/2005/8/colors/accent1_2" csCatId="accent1" phldr="1"/>
      <dgm:spPr/>
    </dgm:pt>
    <dgm:pt modelId="{48048DFF-AF4B-2147-86BF-5F827E4636B4}">
      <dgm:prSet phldrT="[Text]" custT="1"/>
      <dgm:spPr/>
      <dgm:t>
        <a:bodyPr/>
        <a:lstStyle/>
        <a:p>
          <a:r>
            <a:rPr lang="en-GB" sz="6000" dirty="0"/>
            <a:t>5</a:t>
          </a:r>
          <a:endParaRPr lang="en-GB" sz="4000" dirty="0"/>
        </a:p>
        <a:p>
          <a:r>
            <a:rPr lang="en-GB" sz="2400" b="1" dirty="0"/>
            <a:t>variables</a:t>
          </a:r>
          <a:endParaRPr lang="en-GB" sz="2800" b="1" dirty="0"/>
        </a:p>
      </dgm:t>
    </dgm:pt>
    <dgm:pt modelId="{E63C583D-4257-1246-B008-9EEFD2C45396}" type="parTrans" cxnId="{3D46F606-CD8D-6644-BDE5-911B56812AA2}">
      <dgm:prSet/>
      <dgm:spPr/>
      <dgm:t>
        <a:bodyPr/>
        <a:lstStyle/>
        <a:p>
          <a:endParaRPr lang="en-GB"/>
        </a:p>
      </dgm:t>
    </dgm:pt>
    <dgm:pt modelId="{06598782-737E-4D4B-8A4C-4A6F46E20657}" type="sibTrans" cxnId="{3D46F606-CD8D-6644-BDE5-911B56812AA2}">
      <dgm:prSet/>
      <dgm:spPr/>
      <dgm:t>
        <a:bodyPr/>
        <a:lstStyle/>
        <a:p>
          <a:endParaRPr lang="en-GB"/>
        </a:p>
      </dgm:t>
    </dgm:pt>
    <dgm:pt modelId="{E8DFCDA0-6696-F04E-9727-8DFE76F90A4C}">
      <dgm:prSet phldrT="[Text]" custT="1"/>
      <dgm:spPr/>
      <dgm:t>
        <a:bodyPr/>
        <a:lstStyle/>
        <a:p>
          <a:r>
            <a:rPr lang="en-GB" sz="6000" dirty="0"/>
            <a:t>18</a:t>
          </a:r>
        </a:p>
        <a:p>
          <a:r>
            <a:rPr lang="en-GB" sz="2400" b="1" dirty="0"/>
            <a:t>constraints</a:t>
          </a:r>
        </a:p>
      </dgm:t>
    </dgm:pt>
    <dgm:pt modelId="{46981D09-9370-D246-B31C-03F22BCBA8BA}" type="parTrans" cxnId="{58BDB7A8-7393-3C4D-91F0-0DE22017EF0A}">
      <dgm:prSet/>
      <dgm:spPr/>
      <dgm:t>
        <a:bodyPr/>
        <a:lstStyle/>
        <a:p>
          <a:endParaRPr lang="en-GB"/>
        </a:p>
      </dgm:t>
    </dgm:pt>
    <dgm:pt modelId="{B36B97E3-0396-5944-BB5A-8F342D7D0081}" type="sibTrans" cxnId="{58BDB7A8-7393-3C4D-91F0-0DE22017EF0A}">
      <dgm:prSet/>
      <dgm:spPr/>
      <dgm:t>
        <a:bodyPr/>
        <a:lstStyle/>
        <a:p>
          <a:endParaRPr lang="en-GB"/>
        </a:p>
      </dgm:t>
    </dgm:pt>
    <dgm:pt modelId="{34B309F9-9478-9642-8716-8ED7A2F67AF6}">
      <dgm:prSet phldrT="[Text]"/>
      <dgm:spPr/>
      <dgm:t>
        <a:bodyPr/>
        <a:lstStyle/>
        <a:p>
          <a:r>
            <a:rPr lang="en-GB" b="1" dirty="0"/>
            <a:t>SAT</a:t>
          </a:r>
        </a:p>
        <a:p>
          <a:r>
            <a:rPr lang="en-GB" b="1" dirty="0"/>
            <a:t>solver</a:t>
          </a:r>
        </a:p>
      </dgm:t>
    </dgm:pt>
    <dgm:pt modelId="{9E00A409-DD6F-304B-B179-FD96121FB2FE}" type="parTrans" cxnId="{A2CAC078-C316-744C-AF54-6EFF0E1E42AE}">
      <dgm:prSet/>
      <dgm:spPr/>
      <dgm:t>
        <a:bodyPr/>
        <a:lstStyle/>
        <a:p>
          <a:endParaRPr lang="en-GB"/>
        </a:p>
      </dgm:t>
    </dgm:pt>
    <dgm:pt modelId="{946B6FB8-ABD9-724B-A066-4DA1FFF49C49}" type="sibTrans" cxnId="{A2CAC078-C316-744C-AF54-6EFF0E1E42AE}">
      <dgm:prSet/>
      <dgm:spPr/>
      <dgm:t>
        <a:bodyPr/>
        <a:lstStyle/>
        <a:p>
          <a:endParaRPr lang="en-GB"/>
        </a:p>
      </dgm:t>
    </dgm:pt>
    <dgm:pt modelId="{E224B303-28BD-CD4A-8788-D8CEB17FECB9}" type="pres">
      <dgm:prSet presAssocID="{D1E40416-88C7-E842-BF6F-EDA46FCAC04A}" presName="linearFlow" presStyleCnt="0">
        <dgm:presLayoutVars>
          <dgm:dir/>
          <dgm:resizeHandles val="exact"/>
        </dgm:presLayoutVars>
      </dgm:prSet>
      <dgm:spPr/>
    </dgm:pt>
    <dgm:pt modelId="{BCD85AEE-3BBC-C547-940A-194228ACB023}" type="pres">
      <dgm:prSet presAssocID="{48048DFF-AF4B-2147-86BF-5F827E4636B4}" presName="node" presStyleLbl="node1" presStyleIdx="0" presStyleCnt="3" custLinFactNeighborX="33061" custLinFactNeighborY="507">
        <dgm:presLayoutVars>
          <dgm:bulletEnabled val="1"/>
        </dgm:presLayoutVars>
      </dgm:prSet>
      <dgm:spPr/>
    </dgm:pt>
    <dgm:pt modelId="{1B505004-FDC6-F94E-9A82-AB06185F1476}" type="pres">
      <dgm:prSet presAssocID="{06598782-737E-4D4B-8A4C-4A6F46E20657}" presName="spacerL" presStyleCnt="0"/>
      <dgm:spPr/>
    </dgm:pt>
    <dgm:pt modelId="{5F8F6B91-5FDC-5C4A-ADE3-F9CA273214CD}" type="pres">
      <dgm:prSet presAssocID="{06598782-737E-4D4B-8A4C-4A6F46E20657}" presName="sibTrans" presStyleLbl="sibTrans2D1" presStyleIdx="0" presStyleCnt="2" custScaleX="62741" custScaleY="62741"/>
      <dgm:spPr/>
    </dgm:pt>
    <dgm:pt modelId="{B576A5D8-B1A0-984C-A5D4-CBBE0B668AA7}" type="pres">
      <dgm:prSet presAssocID="{06598782-737E-4D4B-8A4C-4A6F46E20657}" presName="spacerR" presStyleCnt="0"/>
      <dgm:spPr/>
    </dgm:pt>
    <dgm:pt modelId="{685F707E-277F-2F46-8AD7-E603F279B8A6}" type="pres">
      <dgm:prSet presAssocID="{E8DFCDA0-6696-F04E-9727-8DFE76F90A4C}" presName="node" presStyleLbl="node1" presStyleIdx="1" presStyleCnt="3">
        <dgm:presLayoutVars>
          <dgm:bulletEnabled val="1"/>
        </dgm:presLayoutVars>
      </dgm:prSet>
      <dgm:spPr/>
    </dgm:pt>
    <dgm:pt modelId="{648E4705-4B67-394C-B49D-8E487155E136}" type="pres">
      <dgm:prSet presAssocID="{B36B97E3-0396-5944-BB5A-8F342D7D0081}" presName="spacerL" presStyleCnt="0"/>
      <dgm:spPr/>
    </dgm:pt>
    <dgm:pt modelId="{C2CB1FA0-391E-0F4D-AB80-051DFAC04C83}" type="pres">
      <dgm:prSet presAssocID="{B36B97E3-0396-5944-BB5A-8F342D7D0081}" presName="sibTrans" presStyleLbl="sibTrans2D1" presStyleIdx="1" presStyleCnt="2" custScaleX="62741" custScaleY="62741"/>
      <dgm:spPr/>
    </dgm:pt>
    <dgm:pt modelId="{A6522957-27CF-0244-AC55-C7D544949DBB}" type="pres">
      <dgm:prSet presAssocID="{B36B97E3-0396-5944-BB5A-8F342D7D0081}" presName="spacerR" presStyleCnt="0"/>
      <dgm:spPr/>
    </dgm:pt>
    <dgm:pt modelId="{BF17C54B-A2FB-564D-A3D7-238AEAABA748}" type="pres">
      <dgm:prSet presAssocID="{34B309F9-9478-9642-8716-8ED7A2F67AF6}" presName="node" presStyleLbl="node1" presStyleIdx="2" presStyleCnt="3">
        <dgm:presLayoutVars>
          <dgm:bulletEnabled val="1"/>
        </dgm:presLayoutVars>
      </dgm:prSet>
      <dgm:spPr/>
    </dgm:pt>
  </dgm:ptLst>
  <dgm:cxnLst>
    <dgm:cxn modelId="{3D46F606-CD8D-6644-BDE5-911B56812AA2}" srcId="{D1E40416-88C7-E842-BF6F-EDA46FCAC04A}" destId="{48048DFF-AF4B-2147-86BF-5F827E4636B4}" srcOrd="0" destOrd="0" parTransId="{E63C583D-4257-1246-B008-9EEFD2C45396}" sibTransId="{06598782-737E-4D4B-8A4C-4A6F46E20657}"/>
    <dgm:cxn modelId="{51E1B82A-851F-BF4B-941E-B1787BEA5341}" type="presOf" srcId="{06598782-737E-4D4B-8A4C-4A6F46E20657}" destId="{5F8F6B91-5FDC-5C4A-ADE3-F9CA273214CD}" srcOrd="0" destOrd="0" presId="urn:microsoft.com/office/officeart/2005/8/layout/equation1"/>
    <dgm:cxn modelId="{A3A6914B-10FD-1D48-A39F-3A027BA25659}" type="presOf" srcId="{D1E40416-88C7-E842-BF6F-EDA46FCAC04A}" destId="{E224B303-28BD-CD4A-8788-D8CEB17FECB9}" srcOrd="0" destOrd="0" presId="urn:microsoft.com/office/officeart/2005/8/layout/equation1"/>
    <dgm:cxn modelId="{A2CAC078-C316-744C-AF54-6EFF0E1E42AE}" srcId="{D1E40416-88C7-E842-BF6F-EDA46FCAC04A}" destId="{34B309F9-9478-9642-8716-8ED7A2F67AF6}" srcOrd="2" destOrd="0" parTransId="{9E00A409-DD6F-304B-B179-FD96121FB2FE}" sibTransId="{946B6FB8-ABD9-724B-A066-4DA1FFF49C49}"/>
    <dgm:cxn modelId="{D5CDF67C-A62A-3B4B-8494-F5C4156E095B}" type="presOf" srcId="{48048DFF-AF4B-2147-86BF-5F827E4636B4}" destId="{BCD85AEE-3BBC-C547-940A-194228ACB023}" srcOrd="0" destOrd="0" presId="urn:microsoft.com/office/officeart/2005/8/layout/equation1"/>
    <dgm:cxn modelId="{A601ED9D-1042-0945-BB75-9DD858E4D8C3}" type="presOf" srcId="{34B309F9-9478-9642-8716-8ED7A2F67AF6}" destId="{BF17C54B-A2FB-564D-A3D7-238AEAABA748}" srcOrd="0" destOrd="0" presId="urn:microsoft.com/office/officeart/2005/8/layout/equation1"/>
    <dgm:cxn modelId="{58BDB7A8-7393-3C4D-91F0-0DE22017EF0A}" srcId="{D1E40416-88C7-E842-BF6F-EDA46FCAC04A}" destId="{E8DFCDA0-6696-F04E-9727-8DFE76F90A4C}" srcOrd="1" destOrd="0" parTransId="{46981D09-9370-D246-B31C-03F22BCBA8BA}" sibTransId="{B36B97E3-0396-5944-BB5A-8F342D7D0081}"/>
    <dgm:cxn modelId="{76AD32B2-872E-2F46-AE52-56B13DD4C42E}" type="presOf" srcId="{E8DFCDA0-6696-F04E-9727-8DFE76F90A4C}" destId="{685F707E-277F-2F46-8AD7-E603F279B8A6}" srcOrd="0" destOrd="0" presId="urn:microsoft.com/office/officeart/2005/8/layout/equation1"/>
    <dgm:cxn modelId="{813671CD-D43A-5E46-9610-9E5397E83A4D}" type="presOf" srcId="{B36B97E3-0396-5944-BB5A-8F342D7D0081}" destId="{C2CB1FA0-391E-0F4D-AB80-051DFAC04C83}" srcOrd="0" destOrd="0" presId="urn:microsoft.com/office/officeart/2005/8/layout/equation1"/>
    <dgm:cxn modelId="{3FBDB82E-0AD5-304F-8555-3FEA5681DF79}" type="presParOf" srcId="{E224B303-28BD-CD4A-8788-D8CEB17FECB9}" destId="{BCD85AEE-3BBC-C547-940A-194228ACB023}" srcOrd="0" destOrd="0" presId="urn:microsoft.com/office/officeart/2005/8/layout/equation1"/>
    <dgm:cxn modelId="{0D26EFC7-1051-5C4C-A749-7C6499CE2B62}" type="presParOf" srcId="{E224B303-28BD-CD4A-8788-D8CEB17FECB9}" destId="{1B505004-FDC6-F94E-9A82-AB06185F1476}" srcOrd="1" destOrd="0" presId="urn:microsoft.com/office/officeart/2005/8/layout/equation1"/>
    <dgm:cxn modelId="{3E1AA03F-2723-1942-90CA-A060965AF364}" type="presParOf" srcId="{E224B303-28BD-CD4A-8788-D8CEB17FECB9}" destId="{5F8F6B91-5FDC-5C4A-ADE3-F9CA273214CD}" srcOrd="2" destOrd="0" presId="urn:microsoft.com/office/officeart/2005/8/layout/equation1"/>
    <dgm:cxn modelId="{57ED7A1F-37A5-A54B-8042-3CC3B1F2617C}" type="presParOf" srcId="{E224B303-28BD-CD4A-8788-D8CEB17FECB9}" destId="{B576A5D8-B1A0-984C-A5D4-CBBE0B668AA7}" srcOrd="3" destOrd="0" presId="urn:microsoft.com/office/officeart/2005/8/layout/equation1"/>
    <dgm:cxn modelId="{297A190C-D17D-C848-B173-A6746FBE84A9}" type="presParOf" srcId="{E224B303-28BD-CD4A-8788-D8CEB17FECB9}" destId="{685F707E-277F-2F46-8AD7-E603F279B8A6}" srcOrd="4" destOrd="0" presId="urn:microsoft.com/office/officeart/2005/8/layout/equation1"/>
    <dgm:cxn modelId="{3F716BE3-30B9-3341-8574-CCCAA0D3420C}" type="presParOf" srcId="{E224B303-28BD-CD4A-8788-D8CEB17FECB9}" destId="{648E4705-4B67-394C-B49D-8E487155E136}" srcOrd="5" destOrd="0" presId="urn:microsoft.com/office/officeart/2005/8/layout/equation1"/>
    <dgm:cxn modelId="{AEB8700E-7153-9445-92C4-911A46BACB90}" type="presParOf" srcId="{E224B303-28BD-CD4A-8788-D8CEB17FECB9}" destId="{C2CB1FA0-391E-0F4D-AB80-051DFAC04C83}" srcOrd="6" destOrd="0" presId="urn:microsoft.com/office/officeart/2005/8/layout/equation1"/>
    <dgm:cxn modelId="{F051184A-91FE-E241-9B68-60646432AB02}" type="presParOf" srcId="{E224B303-28BD-CD4A-8788-D8CEB17FECB9}" destId="{A6522957-27CF-0244-AC55-C7D544949DBB}" srcOrd="7" destOrd="0" presId="urn:microsoft.com/office/officeart/2005/8/layout/equation1"/>
    <dgm:cxn modelId="{680E9305-733D-2246-85B5-F64C9345FE42}" type="presParOf" srcId="{E224B303-28BD-CD4A-8788-D8CEB17FECB9}" destId="{BF17C54B-A2FB-564D-A3D7-238AEAABA748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85AEE-3BBC-C547-940A-194228ACB023}">
      <dsp:nvSpPr>
        <dsp:cNvPr id="0" name=""/>
        <dsp:cNvSpPr/>
      </dsp:nvSpPr>
      <dsp:spPr>
        <a:xfrm>
          <a:off x="72913" y="1731461"/>
          <a:ext cx="2579128" cy="25791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kern="1200" dirty="0"/>
            <a:t>5</a:t>
          </a:r>
          <a:endParaRPr lang="en-GB" sz="4000" kern="1200" dirty="0"/>
        </a:p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variables</a:t>
          </a:r>
          <a:endParaRPr lang="en-GB" sz="2800" b="1" kern="1200" dirty="0"/>
        </a:p>
      </dsp:txBody>
      <dsp:txXfrm>
        <a:off x="450618" y="2109166"/>
        <a:ext cx="1823718" cy="1823718"/>
      </dsp:txXfrm>
    </dsp:sp>
    <dsp:sp modelId="{5F8F6B91-5FDC-5C4A-ADE3-F9CA273214CD}">
      <dsp:nvSpPr>
        <dsp:cNvPr id="0" name=""/>
        <dsp:cNvSpPr/>
      </dsp:nvSpPr>
      <dsp:spPr>
        <a:xfrm>
          <a:off x="2792228" y="2538679"/>
          <a:ext cx="938539" cy="93853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2916631" y="2897576"/>
        <a:ext cx="689733" cy="220745"/>
      </dsp:txXfrm>
    </dsp:sp>
    <dsp:sp modelId="{685F707E-277F-2F46-8AD7-E603F279B8A6}">
      <dsp:nvSpPr>
        <dsp:cNvPr id="0" name=""/>
        <dsp:cNvSpPr/>
      </dsp:nvSpPr>
      <dsp:spPr>
        <a:xfrm>
          <a:off x="3940193" y="1718385"/>
          <a:ext cx="2579128" cy="25791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kern="1200" dirty="0"/>
            <a:t>18</a:t>
          </a:r>
        </a:p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constraints</a:t>
          </a:r>
        </a:p>
      </dsp:txBody>
      <dsp:txXfrm>
        <a:off x="4317898" y="2096090"/>
        <a:ext cx="1823718" cy="1823718"/>
      </dsp:txXfrm>
    </dsp:sp>
    <dsp:sp modelId="{C2CB1FA0-391E-0F4D-AB80-051DFAC04C83}">
      <dsp:nvSpPr>
        <dsp:cNvPr id="0" name=""/>
        <dsp:cNvSpPr/>
      </dsp:nvSpPr>
      <dsp:spPr>
        <a:xfrm>
          <a:off x="6728746" y="2538679"/>
          <a:ext cx="938539" cy="93853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900" kern="1200"/>
        </a:p>
      </dsp:txBody>
      <dsp:txXfrm>
        <a:off x="6853149" y="2732018"/>
        <a:ext cx="689733" cy="551861"/>
      </dsp:txXfrm>
    </dsp:sp>
    <dsp:sp modelId="{BF17C54B-A2FB-564D-A3D7-238AEAABA748}">
      <dsp:nvSpPr>
        <dsp:cNvPr id="0" name=""/>
        <dsp:cNvSpPr/>
      </dsp:nvSpPr>
      <dsp:spPr>
        <a:xfrm>
          <a:off x="7876711" y="1718385"/>
          <a:ext cx="2579128" cy="25791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b="1" kern="1200" dirty="0"/>
            <a:t>SAT</a:t>
          </a:r>
        </a:p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b="1" kern="1200" dirty="0"/>
            <a:t>solver</a:t>
          </a:r>
        </a:p>
      </dsp:txBody>
      <dsp:txXfrm>
        <a:off x="8254416" y="2096090"/>
        <a:ext cx="1823718" cy="1823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AD58E-9539-254B-99D0-9562BD450CCE}" type="datetimeFigureOut">
              <a:rPr lang="en-CH" smtClean="0"/>
              <a:t>20.05.2024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240C6-40A3-9743-BB2E-C2578289A7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580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240C6-40A3-9743-BB2E-C2578289A74C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627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41B5-AA36-6805-D8E7-300941CF3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82730-47A9-3F10-4F7F-EEEDA7D82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AC3F5-A734-F374-E664-55846AC6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5172-F48B-C448-AEA5-90A9C08629DF}" type="datetimeFigureOut">
              <a:rPr lang="en-CH" smtClean="0"/>
              <a:t>20.05.2024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2DC14-19D9-AD1F-DB9F-C44F1E54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A729F-281C-F896-2739-919462DA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1CB-B599-FE4A-9B44-E4CC7966A5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392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1289-6355-4154-FBDF-91A96573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A823C-8433-A6F8-48D8-49C1FF557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F0574-41F3-B638-C10E-8C38EF37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5172-F48B-C448-AEA5-90A9C08629DF}" type="datetimeFigureOut">
              <a:rPr lang="en-CH" smtClean="0"/>
              <a:t>20.05.2024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E76A-1541-DA66-E740-F74C495C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D6152-8E16-8710-AF5E-11267163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1CB-B599-FE4A-9B44-E4CC7966A5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812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6EA8F-6867-8CB0-F45A-22A30FEF6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FDE84-08CA-C3FE-63EA-6EEE7CED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80251-2D2F-C698-EAAB-3E70E042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5172-F48B-C448-AEA5-90A9C08629DF}" type="datetimeFigureOut">
              <a:rPr lang="en-CH" smtClean="0"/>
              <a:t>20.05.2024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00E6F-8CC0-282C-0535-BEDD8059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7F1A9-3E70-42F3-7EA7-FF03E8DD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1CB-B599-FE4A-9B44-E4CC7966A5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493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FC1E-1331-F171-5832-F99E7265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4F27-C531-1F5F-7F6F-C8BAB0CE4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F93D3-6EE9-5511-E520-08B00B70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5172-F48B-C448-AEA5-90A9C08629DF}" type="datetimeFigureOut">
              <a:rPr lang="en-CH" smtClean="0"/>
              <a:t>20.05.2024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07871-6152-8353-9D19-77320911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E57D1-CE45-AAFB-745D-2D6195E1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1CB-B599-FE4A-9B44-E4CC7966A5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612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4909-0938-D0C6-6341-49F28B16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2A9AA-5610-66D2-9A1E-F1D10F490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15A0D-7550-BB67-7802-6B94394F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5172-F48B-C448-AEA5-90A9C08629DF}" type="datetimeFigureOut">
              <a:rPr lang="en-CH" smtClean="0"/>
              <a:t>20.05.2024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F30C7-B226-CA75-E124-D3F24CB1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67AD4-B064-0B0F-63A4-A0F703AF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1CB-B599-FE4A-9B44-E4CC7966A5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099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B008-2FE3-C442-B9EC-39584DD2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D177-6AD0-AF23-4C2D-E2C35E93E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5FF46-C13D-F004-CD00-CAEE07D71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E97BB-8185-DE6D-F8F7-17698AD3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5172-F48B-C448-AEA5-90A9C08629DF}" type="datetimeFigureOut">
              <a:rPr lang="en-CH" smtClean="0"/>
              <a:t>20.05.2024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2314A-C9BD-63D4-7A2F-D5A94B92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345AB-097E-AA0C-A5A0-0A48F413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1CB-B599-FE4A-9B44-E4CC7966A5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671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4B45-88F2-B67D-A614-14AECB54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D3E66-AE11-F885-649E-FC4688370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A9D06-F0B6-C0C2-1F2B-E591FCF4A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F1A14-41AF-4E6B-4794-0C7E552E3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03169-D8B8-9818-D574-CB47F9F69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3A768-CD91-534A-DF5E-080C3377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5172-F48B-C448-AEA5-90A9C08629DF}" type="datetimeFigureOut">
              <a:rPr lang="en-CH" smtClean="0"/>
              <a:t>20.05.2024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60D08-1DEE-C382-B8FA-6A151264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D63AD-9B97-4514-28D3-07230AA7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1CB-B599-FE4A-9B44-E4CC7966A5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779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683D-AE94-A5C3-2B18-E5109418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0BA08-23F1-4AC8-9F0F-F8F1EE4F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5172-F48B-C448-AEA5-90A9C08629DF}" type="datetimeFigureOut">
              <a:rPr lang="en-CH" smtClean="0"/>
              <a:t>20.05.2024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EDDF7-A26F-2D93-0427-0366DC66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B6E42-94B2-B19A-7CD0-2376811B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1CB-B599-FE4A-9B44-E4CC7966A5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63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B9A54-50F8-9E61-767B-005D084D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5172-F48B-C448-AEA5-90A9C08629DF}" type="datetimeFigureOut">
              <a:rPr lang="en-CH" smtClean="0"/>
              <a:t>20.05.2024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62DEF-F725-3FC8-533E-B20FFDA1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11552-4FAF-C671-BB88-A5561F53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1CB-B599-FE4A-9B44-E4CC7966A5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945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EBB5-8920-8C98-23DB-6CA19134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B8DDC-E90F-75A2-5235-EB98C808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F930A-A59C-AD0F-A650-CB8C836BB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5C663-D669-0B67-01D5-C8593146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5172-F48B-C448-AEA5-90A9C08629DF}" type="datetimeFigureOut">
              <a:rPr lang="en-CH" smtClean="0"/>
              <a:t>20.05.2024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25A7B-EE2F-34B4-7051-9592B344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E4BDA-D134-5DA1-4977-DBDCE6A2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1CB-B599-FE4A-9B44-E4CC7966A5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335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DC31-30C1-E60A-7EBE-F01464C6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03897-AD63-B658-1CEE-E62CD12E4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1DECA-B195-9F7F-3B39-A12AEB035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8F201-6FFD-0F59-F0AF-511AB8E1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5172-F48B-C448-AEA5-90A9C08629DF}" type="datetimeFigureOut">
              <a:rPr lang="en-CH" smtClean="0"/>
              <a:t>20.05.2024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B2E6E-25EC-0A0A-250D-1A033ABD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6E1A2-5418-042D-6AD7-4867DF0E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1CB-B599-FE4A-9B44-E4CC7966A5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590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0E14F-A1E1-691E-14BF-DB789503E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AC1C-4150-E9EB-A440-D4FC14A3B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1F642-1A0C-8DE7-5360-C44E5AB8B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BB5172-F48B-C448-AEA5-90A9C08629DF}" type="datetimeFigureOut">
              <a:rPr lang="en-CH" smtClean="0"/>
              <a:t>20.05.2024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ADC77-7EC8-10C6-D8C0-62B165D09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54C10-B57E-E637-E787-F462E0C6D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7A1CB-B599-FE4A-9B44-E4CC7966A5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920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4535-B7BF-2ED8-D2E6-927CE64A9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H" sz="8000" dirty="0"/>
              <a:t>Movers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2149C-5EAC-5D67-0A9A-E2ADC65AE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Theory of Computation – Spring 2024</a:t>
            </a:r>
          </a:p>
          <a:p>
            <a:r>
              <a:rPr lang="en-CH" dirty="0"/>
              <a:t>Università della Svizzera Italiana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BA637-87C5-CE05-8608-8134707E62FE}"/>
              </a:ext>
            </a:extLst>
          </p:cNvPr>
          <p:cNvSpPr txBox="1"/>
          <p:nvPr/>
        </p:nvSpPr>
        <p:spPr>
          <a:xfrm>
            <a:off x="5768412" y="6488668"/>
            <a:ext cx="6515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Luca Di Bello, Agnese Zamboni, </a:t>
            </a:r>
            <a:r>
              <a:rPr lang="en-GB" b="0" i="0" dirty="0">
                <a:solidFill>
                  <a:srgbClr val="520041"/>
                </a:solidFill>
                <a:effectLst/>
                <a:latin typeface="-apple-system"/>
              </a:rPr>
              <a:t>Georgy </a:t>
            </a:r>
            <a:r>
              <a:rPr lang="en-GB" b="0" i="0" dirty="0" err="1">
                <a:solidFill>
                  <a:srgbClr val="520041"/>
                </a:solidFill>
                <a:effectLst/>
                <a:latin typeface="-apple-system"/>
              </a:rPr>
              <a:t>Batyrev</a:t>
            </a:r>
            <a:r>
              <a:rPr lang="en-CH" b="0" i="0" dirty="0">
                <a:solidFill>
                  <a:srgbClr val="520041"/>
                </a:solidFill>
                <a:effectLst/>
                <a:latin typeface="-apple-system"/>
              </a:rPr>
              <a:t>, </a:t>
            </a:r>
            <a:r>
              <a:rPr lang="en-GB" b="0" i="0" dirty="0" err="1">
                <a:solidFill>
                  <a:srgbClr val="520041"/>
                </a:solidFill>
                <a:effectLst/>
                <a:latin typeface="-apple-system"/>
              </a:rPr>
              <a:t>Dimitrios</a:t>
            </a:r>
            <a:r>
              <a:rPr lang="en-GB" b="0" i="0" dirty="0">
                <a:solidFill>
                  <a:srgbClr val="520041"/>
                </a:solidFill>
                <a:effectLst/>
                <a:latin typeface="-apple-system"/>
              </a:rPr>
              <a:t> Pagonis</a:t>
            </a:r>
            <a:endParaRPr lang="en-CH" dirty="0"/>
          </a:p>
        </p:txBody>
      </p:sp>
      <p:pic>
        <p:nvPicPr>
          <p:cNvPr id="2052" name="Picture 4" descr="Corporate design: templates and rules | USI Desk">
            <a:extLst>
              <a:ext uri="{FF2B5EF4-FFF2-40B4-BE49-F238E27FC236}">
                <a16:creationId xmlns:a16="http://schemas.microsoft.com/office/drawing/2014/main" id="{398DCDDA-ABAB-669A-1101-8A853CA3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145" y="-108505"/>
            <a:ext cx="2585545" cy="145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726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12F907B-70A5-57AC-D9B2-C93BF341A0EB}"/>
              </a:ext>
            </a:extLst>
          </p:cNvPr>
          <p:cNvSpPr txBox="1"/>
          <p:nvPr/>
        </p:nvSpPr>
        <p:spPr>
          <a:xfrm>
            <a:off x="4076216" y="572813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6CFF2D-0573-4268-A140-A6448C323112}"/>
              </a:ext>
            </a:extLst>
          </p:cNvPr>
          <p:cNvSpPr txBox="1"/>
          <p:nvPr/>
        </p:nvSpPr>
        <p:spPr>
          <a:xfrm>
            <a:off x="4076216" y="411479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AC805-0A5C-670D-B689-FFAD9FE97FF4}"/>
              </a:ext>
            </a:extLst>
          </p:cNvPr>
          <p:cNvSpPr txBox="1"/>
          <p:nvPr/>
        </p:nvSpPr>
        <p:spPr>
          <a:xfrm>
            <a:off x="4076216" y="241864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2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017F578-5CC9-5911-F4D7-A5063CB2629F}"/>
              </a:ext>
            </a:extLst>
          </p:cNvPr>
          <p:cNvSpPr txBox="1">
            <a:spLocks/>
          </p:cNvSpPr>
          <p:nvPr/>
        </p:nvSpPr>
        <p:spPr>
          <a:xfrm>
            <a:off x="838200" y="-1018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H" dirty="0"/>
              <a:t>Movers: simulation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2C3C96-73E2-5B00-D823-FC4F8975856B}"/>
              </a:ext>
            </a:extLst>
          </p:cNvPr>
          <p:cNvCxnSpPr>
            <a:cxnSpLocks/>
          </p:cNvCxnSpPr>
          <p:nvPr/>
        </p:nvCxnSpPr>
        <p:spPr>
          <a:xfrm>
            <a:off x="1839310" y="3314654"/>
            <a:ext cx="85133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BC100D-5726-7949-2608-8D6CA9B276D3}"/>
              </a:ext>
            </a:extLst>
          </p:cNvPr>
          <p:cNvCxnSpPr>
            <a:cxnSpLocks/>
          </p:cNvCxnSpPr>
          <p:nvPr/>
        </p:nvCxnSpPr>
        <p:spPr>
          <a:xfrm>
            <a:off x="1839310" y="1747990"/>
            <a:ext cx="85133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A8F382-7F2F-A7FC-4771-C03FF9A035E0}"/>
              </a:ext>
            </a:extLst>
          </p:cNvPr>
          <p:cNvCxnSpPr>
            <a:cxnSpLocks/>
          </p:cNvCxnSpPr>
          <p:nvPr/>
        </p:nvCxnSpPr>
        <p:spPr>
          <a:xfrm>
            <a:off x="1918137" y="5106668"/>
            <a:ext cx="85133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ack square with many windows&#10;&#10;Description automatically generated">
            <a:extLst>
              <a:ext uri="{FF2B5EF4-FFF2-40B4-BE49-F238E27FC236}">
                <a16:creationId xmlns:a16="http://schemas.microsoft.com/office/drawing/2014/main" id="{9A47FAB9-A8EC-95B0-DB8D-155361D6D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794" y="1006475"/>
            <a:ext cx="2770513" cy="561252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2F384B1-25A3-9C4C-ECEC-72DF2157214B}"/>
              </a:ext>
            </a:extLst>
          </p:cNvPr>
          <p:cNvGrpSpPr/>
          <p:nvPr/>
        </p:nvGrpSpPr>
        <p:grpSpPr>
          <a:xfrm>
            <a:off x="2402483" y="1871667"/>
            <a:ext cx="1114184" cy="1320498"/>
            <a:chOff x="2524321" y="1812971"/>
            <a:chExt cx="1149570" cy="1362436"/>
          </a:xfrm>
        </p:grpSpPr>
        <p:pic>
          <p:nvPicPr>
            <p:cNvPr id="6" name="Picture 5" descr="A cartoon of a person wearing a hard hat&#10;&#10;Description automatically generated">
              <a:extLst>
                <a:ext uri="{FF2B5EF4-FFF2-40B4-BE49-F238E27FC236}">
                  <a16:creationId xmlns:a16="http://schemas.microsoft.com/office/drawing/2014/main" id="{423C7C4F-7F2E-B3A8-389A-CF358ED6F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4321" y="1812971"/>
              <a:ext cx="1149570" cy="114957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E35656-32CC-007F-8DB4-533EA457AB95}"/>
                </a:ext>
              </a:extLst>
            </p:cNvPr>
            <p:cNvSpPr txBox="1"/>
            <p:nvPr/>
          </p:nvSpPr>
          <p:spPr>
            <a:xfrm>
              <a:off x="2844067" y="2806075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Joe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A538FF1-35E9-E04D-B767-82B985606842}"/>
              </a:ext>
            </a:extLst>
          </p:cNvPr>
          <p:cNvSpPr txBox="1"/>
          <p:nvPr/>
        </p:nvSpPr>
        <p:spPr>
          <a:xfrm>
            <a:off x="8823357" y="5728138"/>
            <a:ext cx="110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 </a:t>
            </a:r>
            <a:r>
              <a:rPr lang="en-CH" sz="4000" dirty="0"/>
              <a:t>=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CF98E4-F63F-7DB0-B3F8-C0417FB8B9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63821" y="3132787"/>
            <a:ext cx="0" cy="98201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471C51-2C5F-E65F-3131-40B05764BC8E}"/>
              </a:ext>
            </a:extLst>
          </p:cNvPr>
          <p:cNvSpPr txBox="1"/>
          <p:nvPr/>
        </p:nvSpPr>
        <p:spPr>
          <a:xfrm>
            <a:off x="1432565" y="3394332"/>
            <a:ext cx="142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descend</a:t>
            </a:r>
            <a:r>
              <a:rPr lang="en-CH" dirty="0"/>
              <a:t>(…)</a:t>
            </a: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39F7D356-1354-0843-C9E1-D43890634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50" y="3899343"/>
            <a:ext cx="1222413" cy="94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1A7EE1-01AA-C733-E876-988985D81A2E}"/>
              </a:ext>
            </a:extLst>
          </p:cNvPr>
          <p:cNvSpPr txBox="1"/>
          <p:nvPr/>
        </p:nvSpPr>
        <p:spPr>
          <a:xfrm>
            <a:off x="7867237" y="3822169"/>
            <a:ext cx="590870" cy="270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2403074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12F907B-70A5-57AC-D9B2-C93BF341A0EB}"/>
              </a:ext>
            </a:extLst>
          </p:cNvPr>
          <p:cNvSpPr txBox="1"/>
          <p:nvPr/>
        </p:nvSpPr>
        <p:spPr>
          <a:xfrm>
            <a:off x="4076216" y="572813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6CFF2D-0573-4268-A140-A6448C323112}"/>
              </a:ext>
            </a:extLst>
          </p:cNvPr>
          <p:cNvSpPr txBox="1"/>
          <p:nvPr/>
        </p:nvSpPr>
        <p:spPr>
          <a:xfrm>
            <a:off x="4076216" y="411479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AC805-0A5C-670D-B689-FFAD9FE97FF4}"/>
              </a:ext>
            </a:extLst>
          </p:cNvPr>
          <p:cNvSpPr txBox="1"/>
          <p:nvPr/>
        </p:nvSpPr>
        <p:spPr>
          <a:xfrm>
            <a:off x="4076216" y="241864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2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017F578-5CC9-5911-F4D7-A5063CB2629F}"/>
              </a:ext>
            </a:extLst>
          </p:cNvPr>
          <p:cNvSpPr txBox="1">
            <a:spLocks/>
          </p:cNvSpPr>
          <p:nvPr/>
        </p:nvSpPr>
        <p:spPr>
          <a:xfrm>
            <a:off x="838200" y="-1018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H" dirty="0"/>
              <a:t>Movers: simulation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2C3C96-73E2-5B00-D823-FC4F8975856B}"/>
              </a:ext>
            </a:extLst>
          </p:cNvPr>
          <p:cNvCxnSpPr>
            <a:cxnSpLocks/>
          </p:cNvCxnSpPr>
          <p:nvPr/>
        </p:nvCxnSpPr>
        <p:spPr>
          <a:xfrm>
            <a:off x="1839310" y="3314654"/>
            <a:ext cx="85133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A8F382-7F2F-A7FC-4771-C03FF9A035E0}"/>
              </a:ext>
            </a:extLst>
          </p:cNvPr>
          <p:cNvCxnSpPr>
            <a:cxnSpLocks/>
          </p:cNvCxnSpPr>
          <p:nvPr/>
        </p:nvCxnSpPr>
        <p:spPr>
          <a:xfrm>
            <a:off x="1918137" y="5106668"/>
            <a:ext cx="85133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ack square with many windows&#10;&#10;Description automatically generated">
            <a:extLst>
              <a:ext uri="{FF2B5EF4-FFF2-40B4-BE49-F238E27FC236}">
                <a16:creationId xmlns:a16="http://schemas.microsoft.com/office/drawing/2014/main" id="{9A47FAB9-A8EC-95B0-DB8D-155361D6D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794" y="1006475"/>
            <a:ext cx="2770513" cy="5612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538FF1-35E9-E04D-B767-82B985606842}"/>
              </a:ext>
            </a:extLst>
          </p:cNvPr>
          <p:cNvSpPr txBox="1"/>
          <p:nvPr/>
        </p:nvSpPr>
        <p:spPr>
          <a:xfrm>
            <a:off x="8823357" y="5728138"/>
            <a:ext cx="110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 </a:t>
            </a:r>
            <a:r>
              <a:rPr lang="en-CH" sz="4000" dirty="0"/>
              <a:t>= 3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CA8C1736-5B59-6566-001A-0D40EF1BCDDE}"/>
              </a:ext>
            </a:extLst>
          </p:cNvPr>
          <p:cNvSpPr/>
          <p:nvPr/>
        </p:nvSpPr>
        <p:spPr>
          <a:xfrm rot="19110375">
            <a:off x="2576824" y="2541124"/>
            <a:ext cx="6192471" cy="5848789"/>
          </a:xfrm>
          <a:prstGeom prst="arc">
            <a:avLst>
              <a:gd name="adj1" fmla="val 15360161"/>
              <a:gd name="adj2" fmla="val 675589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D6449-B7AE-E286-D108-C294D5F1B0E0}"/>
              </a:ext>
            </a:extLst>
          </p:cNvPr>
          <p:cNvSpPr txBox="1"/>
          <p:nvPr/>
        </p:nvSpPr>
        <p:spPr>
          <a:xfrm>
            <a:off x="1234268" y="4066600"/>
            <a:ext cx="132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</a:t>
            </a:r>
            <a:r>
              <a:rPr lang="en-CH" dirty="0"/>
              <a:t>(…)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D7419EBB-4360-CD07-2C2F-5713598C3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50" y="3899343"/>
            <a:ext cx="1222413" cy="94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2D8FE8-9CC1-4809-5395-529F8BAD001E}"/>
              </a:ext>
            </a:extLst>
          </p:cNvPr>
          <p:cNvSpPr txBox="1"/>
          <p:nvPr/>
        </p:nvSpPr>
        <p:spPr>
          <a:xfrm>
            <a:off x="7867237" y="3822169"/>
            <a:ext cx="590870" cy="270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Safe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4937E1-7715-55D2-94FB-E3E63EAC8803}"/>
              </a:ext>
            </a:extLst>
          </p:cNvPr>
          <p:cNvGrpSpPr/>
          <p:nvPr/>
        </p:nvGrpSpPr>
        <p:grpSpPr>
          <a:xfrm>
            <a:off x="2523956" y="3674544"/>
            <a:ext cx="1114184" cy="1320498"/>
            <a:chOff x="2524321" y="1812971"/>
            <a:chExt cx="1149570" cy="1362436"/>
          </a:xfrm>
        </p:grpSpPr>
        <p:pic>
          <p:nvPicPr>
            <p:cNvPr id="22" name="Picture 21" descr="A cartoon of a person wearing a hard hat&#10;&#10;Description automatically generated">
              <a:extLst>
                <a:ext uri="{FF2B5EF4-FFF2-40B4-BE49-F238E27FC236}">
                  <a16:creationId xmlns:a16="http://schemas.microsoft.com/office/drawing/2014/main" id="{4CB9F3CA-482D-00C0-6AFE-A49EA8896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4321" y="1812971"/>
              <a:ext cx="1149570" cy="114957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A2FAD5-9371-29AC-D4D0-BD525F7D2AA7}"/>
                </a:ext>
              </a:extLst>
            </p:cNvPr>
            <p:cNvSpPr txBox="1"/>
            <p:nvPr/>
          </p:nvSpPr>
          <p:spPr>
            <a:xfrm>
              <a:off x="2844067" y="2806075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Joe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F79407-D456-68CE-04E6-8B15D5A701D5}"/>
              </a:ext>
            </a:extLst>
          </p:cNvPr>
          <p:cNvCxnSpPr>
            <a:cxnSpLocks/>
          </p:cNvCxnSpPr>
          <p:nvPr/>
        </p:nvCxnSpPr>
        <p:spPr>
          <a:xfrm>
            <a:off x="1839310" y="1747990"/>
            <a:ext cx="85133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061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12F907B-70A5-57AC-D9B2-C93BF341A0EB}"/>
              </a:ext>
            </a:extLst>
          </p:cNvPr>
          <p:cNvSpPr txBox="1"/>
          <p:nvPr/>
        </p:nvSpPr>
        <p:spPr>
          <a:xfrm>
            <a:off x="4076216" y="572813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6CFF2D-0573-4268-A140-A6448C323112}"/>
              </a:ext>
            </a:extLst>
          </p:cNvPr>
          <p:cNvSpPr txBox="1"/>
          <p:nvPr/>
        </p:nvSpPr>
        <p:spPr>
          <a:xfrm>
            <a:off x="4076216" y="411479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AC805-0A5C-670D-B689-FFAD9FE97FF4}"/>
              </a:ext>
            </a:extLst>
          </p:cNvPr>
          <p:cNvSpPr txBox="1"/>
          <p:nvPr/>
        </p:nvSpPr>
        <p:spPr>
          <a:xfrm>
            <a:off x="4076216" y="241864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2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017F578-5CC9-5911-F4D7-A5063CB2629F}"/>
              </a:ext>
            </a:extLst>
          </p:cNvPr>
          <p:cNvSpPr txBox="1">
            <a:spLocks/>
          </p:cNvSpPr>
          <p:nvPr/>
        </p:nvSpPr>
        <p:spPr>
          <a:xfrm>
            <a:off x="838200" y="-1018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H" dirty="0"/>
              <a:t>Movers: simulation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2C3C96-73E2-5B00-D823-FC4F8975856B}"/>
              </a:ext>
            </a:extLst>
          </p:cNvPr>
          <p:cNvCxnSpPr>
            <a:cxnSpLocks/>
          </p:cNvCxnSpPr>
          <p:nvPr/>
        </p:nvCxnSpPr>
        <p:spPr>
          <a:xfrm>
            <a:off x="1839310" y="3314654"/>
            <a:ext cx="85133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A8F382-7F2F-A7FC-4771-C03FF9A035E0}"/>
              </a:ext>
            </a:extLst>
          </p:cNvPr>
          <p:cNvCxnSpPr>
            <a:cxnSpLocks/>
          </p:cNvCxnSpPr>
          <p:nvPr/>
        </p:nvCxnSpPr>
        <p:spPr>
          <a:xfrm>
            <a:off x="1918137" y="5106668"/>
            <a:ext cx="85133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ack square with many windows&#10;&#10;Description automatically generated">
            <a:extLst>
              <a:ext uri="{FF2B5EF4-FFF2-40B4-BE49-F238E27FC236}">
                <a16:creationId xmlns:a16="http://schemas.microsoft.com/office/drawing/2014/main" id="{9A47FAB9-A8EC-95B0-DB8D-155361D6D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794" y="1006475"/>
            <a:ext cx="2770513" cy="561252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2F384B1-25A3-9C4C-ECEC-72DF2157214B}"/>
              </a:ext>
            </a:extLst>
          </p:cNvPr>
          <p:cNvGrpSpPr/>
          <p:nvPr/>
        </p:nvGrpSpPr>
        <p:grpSpPr>
          <a:xfrm>
            <a:off x="2056062" y="3594338"/>
            <a:ext cx="1114184" cy="1320498"/>
            <a:chOff x="2524321" y="1812971"/>
            <a:chExt cx="1149570" cy="1362436"/>
          </a:xfrm>
        </p:grpSpPr>
        <p:pic>
          <p:nvPicPr>
            <p:cNvPr id="6" name="Picture 5" descr="A cartoon of a person wearing a hard hat&#10;&#10;Description automatically generated">
              <a:extLst>
                <a:ext uri="{FF2B5EF4-FFF2-40B4-BE49-F238E27FC236}">
                  <a16:creationId xmlns:a16="http://schemas.microsoft.com/office/drawing/2014/main" id="{423C7C4F-7F2E-B3A8-389A-CF358ED6F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4321" y="1812971"/>
              <a:ext cx="1149570" cy="114957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E35656-32CC-007F-8DB4-533EA457AB95}"/>
                </a:ext>
              </a:extLst>
            </p:cNvPr>
            <p:cNvSpPr txBox="1"/>
            <p:nvPr/>
          </p:nvSpPr>
          <p:spPr>
            <a:xfrm>
              <a:off x="2844067" y="2806075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Joe</a:t>
              </a:r>
            </a:p>
          </p:txBody>
        </p:sp>
      </p:grpSp>
      <p:pic>
        <p:nvPicPr>
          <p:cNvPr id="8" name="Picture 6">
            <a:extLst>
              <a:ext uri="{FF2B5EF4-FFF2-40B4-BE49-F238E27FC236}">
                <a16:creationId xmlns:a16="http://schemas.microsoft.com/office/drawing/2014/main" id="{138E82AE-5A18-4F1C-F77F-50BC54101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37" y="3935404"/>
            <a:ext cx="1222413" cy="94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538FF1-35E9-E04D-B767-82B985606842}"/>
              </a:ext>
            </a:extLst>
          </p:cNvPr>
          <p:cNvSpPr txBox="1"/>
          <p:nvPr/>
        </p:nvSpPr>
        <p:spPr>
          <a:xfrm>
            <a:off x="8823357" y="5728138"/>
            <a:ext cx="110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 </a:t>
            </a:r>
            <a:r>
              <a:rPr lang="en-CH" sz="4000" dirty="0"/>
              <a:t>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22CC57-98F6-E8E7-9CA2-B6483ABB075B}"/>
              </a:ext>
            </a:extLst>
          </p:cNvPr>
          <p:cNvSpPr txBox="1"/>
          <p:nvPr/>
        </p:nvSpPr>
        <p:spPr>
          <a:xfrm>
            <a:off x="1183839" y="4202230"/>
            <a:ext cx="132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</a:t>
            </a:r>
            <a:r>
              <a:rPr lang="en-CH" dirty="0"/>
              <a:t>(…)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43E8B2-9CAC-C534-6A99-B5E14C3C6E9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60341" y="4914836"/>
            <a:ext cx="0" cy="98201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D5126-4624-22E8-C36E-C5D2C0F491C7}"/>
              </a:ext>
            </a:extLst>
          </p:cNvPr>
          <p:cNvCxnSpPr>
            <a:cxnSpLocks/>
          </p:cNvCxnSpPr>
          <p:nvPr/>
        </p:nvCxnSpPr>
        <p:spPr>
          <a:xfrm>
            <a:off x="1839310" y="1747990"/>
            <a:ext cx="85133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259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12F907B-70A5-57AC-D9B2-C93BF341A0EB}"/>
              </a:ext>
            </a:extLst>
          </p:cNvPr>
          <p:cNvSpPr txBox="1"/>
          <p:nvPr/>
        </p:nvSpPr>
        <p:spPr>
          <a:xfrm>
            <a:off x="4076216" y="572813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6CFF2D-0573-4268-A140-A6448C323112}"/>
              </a:ext>
            </a:extLst>
          </p:cNvPr>
          <p:cNvSpPr txBox="1"/>
          <p:nvPr/>
        </p:nvSpPr>
        <p:spPr>
          <a:xfrm>
            <a:off x="4076216" y="411479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AC805-0A5C-670D-B689-FFAD9FE97FF4}"/>
              </a:ext>
            </a:extLst>
          </p:cNvPr>
          <p:cNvSpPr txBox="1"/>
          <p:nvPr/>
        </p:nvSpPr>
        <p:spPr>
          <a:xfrm>
            <a:off x="4076216" y="241864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2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017F578-5CC9-5911-F4D7-A5063CB2629F}"/>
              </a:ext>
            </a:extLst>
          </p:cNvPr>
          <p:cNvSpPr txBox="1">
            <a:spLocks/>
          </p:cNvSpPr>
          <p:nvPr/>
        </p:nvSpPr>
        <p:spPr>
          <a:xfrm>
            <a:off x="838200" y="-1018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H" dirty="0"/>
              <a:t>Movers: simulation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2C3C96-73E2-5B00-D823-FC4F8975856B}"/>
              </a:ext>
            </a:extLst>
          </p:cNvPr>
          <p:cNvCxnSpPr>
            <a:cxnSpLocks/>
          </p:cNvCxnSpPr>
          <p:nvPr/>
        </p:nvCxnSpPr>
        <p:spPr>
          <a:xfrm>
            <a:off x="1839310" y="3314654"/>
            <a:ext cx="85133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A8F382-7F2F-A7FC-4771-C03FF9A035E0}"/>
              </a:ext>
            </a:extLst>
          </p:cNvPr>
          <p:cNvCxnSpPr>
            <a:cxnSpLocks/>
          </p:cNvCxnSpPr>
          <p:nvPr/>
        </p:nvCxnSpPr>
        <p:spPr>
          <a:xfrm>
            <a:off x="1918137" y="5106668"/>
            <a:ext cx="85133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ack square with many windows&#10;&#10;Description automatically generated">
            <a:extLst>
              <a:ext uri="{FF2B5EF4-FFF2-40B4-BE49-F238E27FC236}">
                <a16:creationId xmlns:a16="http://schemas.microsoft.com/office/drawing/2014/main" id="{9A47FAB9-A8EC-95B0-DB8D-155361D6D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794" y="1006475"/>
            <a:ext cx="2770513" cy="561252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2F384B1-25A3-9C4C-ECEC-72DF2157214B}"/>
              </a:ext>
            </a:extLst>
          </p:cNvPr>
          <p:cNvGrpSpPr/>
          <p:nvPr/>
        </p:nvGrpSpPr>
        <p:grpSpPr>
          <a:xfrm>
            <a:off x="2090560" y="5202585"/>
            <a:ext cx="1114184" cy="1320498"/>
            <a:chOff x="2524321" y="1812971"/>
            <a:chExt cx="1149570" cy="1362436"/>
          </a:xfrm>
        </p:grpSpPr>
        <p:pic>
          <p:nvPicPr>
            <p:cNvPr id="6" name="Picture 5" descr="A cartoon of a person wearing a hard hat&#10;&#10;Description automatically generated">
              <a:extLst>
                <a:ext uri="{FF2B5EF4-FFF2-40B4-BE49-F238E27FC236}">
                  <a16:creationId xmlns:a16="http://schemas.microsoft.com/office/drawing/2014/main" id="{423C7C4F-7F2E-B3A8-389A-CF358ED6F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4321" y="1812971"/>
              <a:ext cx="1149570" cy="114957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E35656-32CC-007F-8DB4-533EA457AB95}"/>
                </a:ext>
              </a:extLst>
            </p:cNvPr>
            <p:cNvSpPr txBox="1"/>
            <p:nvPr/>
          </p:nvSpPr>
          <p:spPr>
            <a:xfrm>
              <a:off x="2844067" y="2806075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Joe</a:t>
              </a:r>
            </a:p>
          </p:txBody>
        </p:sp>
      </p:grpSp>
      <p:pic>
        <p:nvPicPr>
          <p:cNvPr id="8" name="Picture 6">
            <a:extLst>
              <a:ext uri="{FF2B5EF4-FFF2-40B4-BE49-F238E27FC236}">
                <a16:creationId xmlns:a16="http://schemas.microsoft.com/office/drawing/2014/main" id="{138E82AE-5A18-4F1C-F77F-50BC54101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35" y="5543651"/>
            <a:ext cx="1222413" cy="94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538FF1-35E9-E04D-B767-82B985606842}"/>
              </a:ext>
            </a:extLst>
          </p:cNvPr>
          <p:cNvSpPr txBox="1"/>
          <p:nvPr/>
        </p:nvSpPr>
        <p:spPr>
          <a:xfrm>
            <a:off x="8823357" y="5728138"/>
            <a:ext cx="110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 </a:t>
            </a:r>
            <a:r>
              <a:rPr lang="en-CH" sz="4000" dirty="0"/>
              <a:t>= 4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EE4C2E39-0CF1-0767-60DA-5FF6FC9ED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866" y="5406940"/>
            <a:ext cx="1164929" cy="116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loud Callout 17">
            <a:extLst>
              <a:ext uri="{FF2B5EF4-FFF2-40B4-BE49-F238E27FC236}">
                <a16:creationId xmlns:a16="http://schemas.microsoft.com/office/drawing/2014/main" id="{71B39E01-D350-B569-BA2C-FA208FACA83C}"/>
              </a:ext>
            </a:extLst>
          </p:cNvPr>
          <p:cNvSpPr/>
          <p:nvPr/>
        </p:nvSpPr>
        <p:spPr>
          <a:xfrm>
            <a:off x="8344826" y="3198779"/>
            <a:ext cx="3334194" cy="1757753"/>
          </a:xfrm>
          <a:prstGeom prst="cloudCallout">
            <a:avLst>
              <a:gd name="adj1" fmla="val 12534"/>
              <a:gd name="adj2" fmla="val 9718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solidFill>
                  <a:schemeClr val="tx1"/>
                </a:solidFill>
              </a:rPr>
              <a:t>t</a:t>
            </a:r>
            <a:r>
              <a:rPr lang="en-CH" sz="4800" baseline="-25000" dirty="0">
                <a:solidFill>
                  <a:schemeClr val="tx1"/>
                </a:solidFill>
              </a:rPr>
              <a:t>max = 4 </a:t>
            </a:r>
            <a:endParaRPr lang="en-CH" sz="48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BCED49-ADDC-5932-044A-23E0429F622C}"/>
              </a:ext>
            </a:extLst>
          </p:cNvPr>
          <p:cNvCxnSpPr>
            <a:cxnSpLocks/>
          </p:cNvCxnSpPr>
          <p:nvPr/>
        </p:nvCxnSpPr>
        <p:spPr>
          <a:xfrm>
            <a:off x="1839310" y="1747990"/>
            <a:ext cx="85133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42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9684-04A5-6CFD-31C8-A8588768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82"/>
            <a:ext cx="10515600" cy="853440"/>
          </a:xfrm>
        </p:spPr>
        <p:txBody>
          <a:bodyPr/>
          <a:lstStyle/>
          <a:p>
            <a:pPr algn="ctr"/>
            <a:r>
              <a:rPr lang="en-CH" dirty="0"/>
              <a:t>How we have solved this problem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D2E838-9E82-FB5B-8382-A5A3FA43A5FE}"/>
              </a:ext>
            </a:extLst>
          </p:cNvPr>
          <p:cNvCxnSpPr>
            <a:cxnSpLocks/>
          </p:cNvCxnSpPr>
          <p:nvPr/>
        </p:nvCxnSpPr>
        <p:spPr>
          <a:xfrm>
            <a:off x="10053500" y="4473801"/>
            <a:ext cx="0" cy="13481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E80772-03D6-21BA-F8B0-346BD2AAFC15}"/>
              </a:ext>
            </a:extLst>
          </p:cNvPr>
          <p:cNvCxnSpPr>
            <a:cxnSpLocks/>
          </p:cNvCxnSpPr>
          <p:nvPr/>
        </p:nvCxnSpPr>
        <p:spPr>
          <a:xfrm flipV="1">
            <a:off x="10450898" y="4501012"/>
            <a:ext cx="0" cy="13208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52BA3D-33CB-79F6-8758-001473514BA1}"/>
              </a:ext>
            </a:extLst>
          </p:cNvPr>
          <p:cNvSpPr txBox="1"/>
          <p:nvPr/>
        </p:nvSpPr>
        <p:spPr>
          <a:xfrm>
            <a:off x="10694456" y="4875568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/>
              <a:t>APIs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E7A444-8289-B0C3-F2F5-F99AD4CAF5E1}"/>
              </a:ext>
            </a:extLst>
          </p:cNvPr>
          <p:cNvGrpSpPr/>
          <p:nvPr/>
        </p:nvGrpSpPr>
        <p:grpSpPr>
          <a:xfrm>
            <a:off x="150582" y="3070870"/>
            <a:ext cx="3508834" cy="1445261"/>
            <a:chOff x="5290" y="1993356"/>
            <a:chExt cx="3508834" cy="144526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8109ED5-2C77-3FBF-7F7D-A45B4D89BA70}"/>
                </a:ext>
              </a:extLst>
            </p:cNvPr>
            <p:cNvSpPr/>
            <p:nvPr/>
          </p:nvSpPr>
          <p:spPr>
            <a:xfrm>
              <a:off x="5290" y="1993356"/>
              <a:ext cx="3508834" cy="144526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H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1DDA29B-E529-DE49-C23D-6B5EF5406491}"/>
                </a:ext>
              </a:extLst>
            </p:cNvPr>
            <p:cNvSpPr txBox="1"/>
            <p:nvPr/>
          </p:nvSpPr>
          <p:spPr>
            <a:xfrm>
              <a:off x="47620" y="2035686"/>
              <a:ext cx="3424174" cy="1360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20955" rIns="20955" bIns="2095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Movers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SAT Problem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DEA7D70-89AE-479C-4690-C25C6026B366}"/>
              </a:ext>
            </a:extLst>
          </p:cNvPr>
          <p:cNvGrpSpPr/>
          <p:nvPr/>
        </p:nvGrpSpPr>
        <p:grpSpPr>
          <a:xfrm>
            <a:off x="4515637" y="2117591"/>
            <a:ext cx="2890522" cy="953279"/>
            <a:chOff x="4684555" y="1213941"/>
            <a:chExt cx="2890522" cy="95327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9D0F4F4-C3EC-3D97-8143-4703DE52B968}"/>
                </a:ext>
              </a:extLst>
            </p:cNvPr>
            <p:cNvSpPr/>
            <p:nvPr/>
          </p:nvSpPr>
          <p:spPr>
            <a:xfrm>
              <a:off x="4684555" y="1213941"/>
              <a:ext cx="2890522" cy="953279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H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38FDC091-CE11-6B0F-D69D-2B8C759A8BB7}"/>
                </a:ext>
              </a:extLst>
            </p:cNvPr>
            <p:cNvSpPr txBox="1"/>
            <p:nvPr/>
          </p:nvSpPr>
          <p:spPr>
            <a:xfrm>
              <a:off x="4712476" y="1241861"/>
              <a:ext cx="2834680" cy="8974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20955" rIns="20955" bIns="2095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Report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A95448-039C-36A2-3A87-96C45AF2D9CB}"/>
              </a:ext>
            </a:extLst>
          </p:cNvPr>
          <p:cNvGrpSpPr/>
          <p:nvPr/>
        </p:nvGrpSpPr>
        <p:grpSpPr>
          <a:xfrm>
            <a:off x="4515637" y="4470962"/>
            <a:ext cx="2890522" cy="1016380"/>
            <a:chOff x="4684555" y="3303934"/>
            <a:chExt cx="2890522" cy="101638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C5FCD7E-1D03-0562-7CA2-4D45942157E4}"/>
                </a:ext>
              </a:extLst>
            </p:cNvPr>
            <p:cNvSpPr/>
            <p:nvPr/>
          </p:nvSpPr>
          <p:spPr>
            <a:xfrm>
              <a:off x="4684555" y="3303934"/>
              <a:ext cx="2890522" cy="101638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H"/>
            </a:p>
          </p:txBody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F3546DC6-B1E8-71BF-6280-AE9E8D84417E}"/>
                </a:ext>
              </a:extLst>
            </p:cNvPr>
            <p:cNvSpPr txBox="1"/>
            <p:nvPr/>
          </p:nvSpPr>
          <p:spPr>
            <a:xfrm>
              <a:off x="4714324" y="3333703"/>
              <a:ext cx="2830984" cy="956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20955" rIns="20955" bIns="2095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Solver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065189-83C0-68FA-F241-B3113976EAFF}"/>
              </a:ext>
            </a:extLst>
          </p:cNvPr>
          <p:cNvGrpSpPr/>
          <p:nvPr/>
        </p:nvGrpSpPr>
        <p:grpSpPr>
          <a:xfrm>
            <a:off x="8833537" y="1465915"/>
            <a:ext cx="2890522" cy="1221130"/>
            <a:chOff x="8684721" y="143255"/>
            <a:chExt cx="2890522" cy="122113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C323157-4B2F-8871-80FA-D1E6C31A0C30}"/>
                </a:ext>
              </a:extLst>
            </p:cNvPr>
            <p:cNvSpPr/>
            <p:nvPr/>
          </p:nvSpPr>
          <p:spPr>
            <a:xfrm>
              <a:off x="8684721" y="143255"/>
              <a:ext cx="2890522" cy="122113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H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5B24BE1F-5D09-2BA7-8AF4-BE3FAA0FB0AA}"/>
                </a:ext>
              </a:extLst>
            </p:cNvPr>
            <p:cNvSpPr txBox="1"/>
            <p:nvPr/>
          </p:nvSpPr>
          <p:spPr>
            <a:xfrm>
              <a:off x="8720487" y="179021"/>
              <a:ext cx="2818990" cy="11495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20955" rIns="20955" bIns="2095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Mathematical model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B0DF31-D3D6-4BC0-C486-298256830AFE}"/>
              </a:ext>
            </a:extLst>
          </p:cNvPr>
          <p:cNvGrpSpPr/>
          <p:nvPr/>
        </p:nvGrpSpPr>
        <p:grpSpPr>
          <a:xfrm>
            <a:off x="8797771" y="3840968"/>
            <a:ext cx="2890522" cy="606388"/>
            <a:chOff x="8700041" y="2411694"/>
            <a:chExt cx="2890522" cy="606388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7BBDEA7-CCFA-BA8A-092F-BE654FC22816}"/>
                </a:ext>
              </a:extLst>
            </p:cNvPr>
            <p:cNvSpPr/>
            <p:nvPr/>
          </p:nvSpPr>
          <p:spPr>
            <a:xfrm>
              <a:off x="8700041" y="2411694"/>
              <a:ext cx="2890522" cy="606388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H"/>
            </a:p>
          </p:txBody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E142E93C-AA4E-E47B-81CC-850703471088}"/>
                </a:ext>
              </a:extLst>
            </p:cNvPr>
            <p:cNvSpPr txBox="1"/>
            <p:nvPr/>
          </p:nvSpPr>
          <p:spPr>
            <a:xfrm>
              <a:off x="8717801" y="2429454"/>
              <a:ext cx="2855002" cy="5708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20955" rIns="20955" bIns="2095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Frontend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5CFE75-7244-F140-2DF7-FC2A675C9192}"/>
              </a:ext>
            </a:extLst>
          </p:cNvPr>
          <p:cNvGrpSpPr/>
          <p:nvPr/>
        </p:nvGrpSpPr>
        <p:grpSpPr>
          <a:xfrm>
            <a:off x="8817738" y="5951183"/>
            <a:ext cx="2890522" cy="539414"/>
            <a:chOff x="8722357" y="4392628"/>
            <a:chExt cx="2890522" cy="53941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A27D6510-FAAA-4E00-67F8-5D8E3C5E9D5B}"/>
                </a:ext>
              </a:extLst>
            </p:cNvPr>
            <p:cNvSpPr/>
            <p:nvPr/>
          </p:nvSpPr>
          <p:spPr>
            <a:xfrm>
              <a:off x="8722357" y="4392628"/>
              <a:ext cx="2890522" cy="539414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H"/>
            </a:p>
          </p:txBody>
        </p:sp>
        <p:sp>
          <p:nvSpPr>
            <p:cNvPr id="24" name="Rounded Rectangle 4">
              <a:extLst>
                <a:ext uri="{FF2B5EF4-FFF2-40B4-BE49-F238E27FC236}">
                  <a16:creationId xmlns:a16="http://schemas.microsoft.com/office/drawing/2014/main" id="{63B4B4BD-2D81-2142-667A-E9224247868A}"/>
                </a:ext>
              </a:extLst>
            </p:cNvPr>
            <p:cNvSpPr txBox="1"/>
            <p:nvPr/>
          </p:nvSpPr>
          <p:spPr>
            <a:xfrm>
              <a:off x="8738156" y="4408427"/>
              <a:ext cx="2858924" cy="5078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20955" rIns="20955" bIns="2095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Backend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81222B-CF9F-76E2-86C3-344CB1AD9447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flipV="1">
            <a:off x="3659416" y="2594230"/>
            <a:ext cx="884142" cy="1199271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6B98D-335D-E4FD-8C0B-BC0D475BFB4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3659416" y="3793501"/>
            <a:ext cx="885990" cy="1185651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F79068-BD82-E096-6655-F8940865E6CB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 flipV="1">
            <a:off x="7406159" y="2076480"/>
            <a:ext cx="1463144" cy="51775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993D2EE-735F-037B-D7EC-22D20BD28FDA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 flipV="1">
            <a:off x="7406159" y="4144162"/>
            <a:ext cx="1391612" cy="83499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2D0095-498F-CFC1-3B66-C9175D8BF285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7406159" y="4979152"/>
            <a:ext cx="1427378" cy="1241738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BB712BB-1EF1-3C9B-C7CF-41D5E6927D70}"/>
              </a:ext>
            </a:extLst>
          </p:cNvPr>
          <p:cNvSpPr/>
          <p:nvPr/>
        </p:nvSpPr>
        <p:spPr>
          <a:xfrm>
            <a:off x="8634714" y="1331089"/>
            <a:ext cx="3298785" cy="14759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3486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FCDE-BB34-483E-A045-C8ECA11C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Mathematical model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1DE05ED-02C7-24FD-45B1-9161A90B9A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509073"/>
              </p:ext>
            </p:extLst>
          </p:nvPr>
        </p:nvGraphicFramePr>
        <p:xfrm>
          <a:off x="838200" y="0"/>
          <a:ext cx="10459515" cy="6015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82171592-4114-D38F-1B18-9D685A74F7BF}"/>
              </a:ext>
            </a:extLst>
          </p:cNvPr>
          <p:cNvGrpSpPr/>
          <p:nvPr/>
        </p:nvGrpSpPr>
        <p:grpSpPr>
          <a:xfrm>
            <a:off x="173620" y="4463208"/>
            <a:ext cx="4199765" cy="1570390"/>
            <a:chOff x="51123" y="4310148"/>
            <a:chExt cx="4299114" cy="157039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528591-9202-511C-2057-F895596169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8030" t="55112" r="51339" b="29033"/>
            <a:stretch/>
          </p:blipFill>
          <p:spPr>
            <a:xfrm>
              <a:off x="654977" y="5453495"/>
              <a:ext cx="3184002" cy="4270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76DEC6-0509-437E-B1E1-22FFD63B37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561" t="4992" r="66008" b="81588"/>
            <a:stretch/>
          </p:blipFill>
          <p:spPr>
            <a:xfrm>
              <a:off x="2206168" y="5070004"/>
              <a:ext cx="2050064" cy="35772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EF6962E-1967-8812-F2BF-A9F0FFFBBE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7439" t="2305" r="73007" b="89040"/>
            <a:stretch/>
          </p:blipFill>
          <p:spPr>
            <a:xfrm>
              <a:off x="2246978" y="4646606"/>
              <a:ext cx="1737997" cy="3550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8E096E9-9B1D-7420-B9CE-B61F1322E6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7578" t="36707" r="71914" b="53476"/>
            <a:stretch/>
          </p:blipFill>
          <p:spPr>
            <a:xfrm>
              <a:off x="179246" y="5036351"/>
              <a:ext cx="1822777" cy="40270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0300AE-6327-4166-E857-59F3DDA583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7439" t="73090" r="71457" b="17610"/>
            <a:stretch/>
          </p:blipFill>
          <p:spPr>
            <a:xfrm>
              <a:off x="179246" y="4655676"/>
              <a:ext cx="1875766" cy="381511"/>
            </a:xfrm>
            <a:prstGeom prst="rect">
              <a:avLst/>
            </a:prstGeom>
          </p:spPr>
        </p:pic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C64C9C7C-4D87-312F-39BC-66C0AFD9BB85}"/>
                </a:ext>
              </a:extLst>
            </p:cNvPr>
            <p:cNvSpPr/>
            <p:nvPr/>
          </p:nvSpPr>
          <p:spPr>
            <a:xfrm rot="5400000">
              <a:off x="1955471" y="2405798"/>
              <a:ext cx="490415" cy="4299114"/>
            </a:xfrm>
            <a:prstGeom prst="leftBrace">
              <a:avLst>
                <a:gd name="adj1" fmla="val 8333"/>
                <a:gd name="adj2" fmla="val 51102"/>
              </a:avLst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FB6501F5-5FBD-5F5F-FE5D-691D5F3B1A02}"/>
              </a:ext>
            </a:extLst>
          </p:cNvPr>
          <p:cNvSpPr/>
          <p:nvPr/>
        </p:nvSpPr>
        <p:spPr>
          <a:xfrm rot="10800000">
            <a:off x="5945130" y="2039895"/>
            <a:ext cx="3281783" cy="3245742"/>
          </a:xfrm>
          <a:prstGeom prst="arc">
            <a:avLst>
              <a:gd name="adj1" fmla="val 16200000"/>
              <a:gd name="adj2" fmla="val 21357875"/>
            </a:avLst>
          </a:prstGeom>
          <a:ln w="38100"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E67D7D-9BC4-8506-FD8E-3276727A7907}"/>
              </a:ext>
            </a:extLst>
          </p:cNvPr>
          <p:cNvSpPr txBox="1"/>
          <p:nvPr/>
        </p:nvSpPr>
        <p:spPr>
          <a:xfrm>
            <a:off x="7642107" y="4685473"/>
            <a:ext cx="3820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600" dirty="0"/>
              <a:t>Define the rules of</a:t>
            </a:r>
          </a:p>
          <a:p>
            <a:r>
              <a:rPr lang="en-CH" sz="3600" dirty="0"/>
              <a:t>the game!</a:t>
            </a:r>
          </a:p>
        </p:txBody>
      </p:sp>
    </p:spTree>
    <p:extLst>
      <p:ext uri="{BB962C8B-B14F-4D97-AF65-F5344CB8AC3E}">
        <p14:creationId xmlns:p14="http://schemas.microsoft.com/office/powerpoint/2010/main" val="2800061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FCDE-BB34-483E-A045-C8ECA11C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Mathematical model: some constraints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A7678-61AE-C3DF-49DB-8C046106057A}"/>
              </a:ext>
            </a:extLst>
          </p:cNvPr>
          <p:cNvSpPr txBox="1"/>
          <p:nvPr/>
        </p:nvSpPr>
        <p:spPr>
          <a:xfrm>
            <a:off x="695849" y="1690688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/>
              <a:t>#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E8CD4-4846-EAA3-F651-35E58E3E1493}"/>
              </a:ext>
            </a:extLst>
          </p:cNvPr>
          <p:cNvSpPr txBox="1"/>
          <p:nvPr/>
        </p:nvSpPr>
        <p:spPr>
          <a:xfrm>
            <a:off x="695849" y="3428999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/>
              <a:t>#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B2386-D60B-5ADA-8CAA-9801D5B26216}"/>
              </a:ext>
            </a:extLst>
          </p:cNvPr>
          <p:cNvSpPr txBox="1"/>
          <p:nvPr/>
        </p:nvSpPr>
        <p:spPr>
          <a:xfrm>
            <a:off x="695850" y="6248033"/>
            <a:ext cx="809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600" spc="600" dirty="0"/>
              <a:t>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19B08-042C-EFC0-7393-E3A7D8C9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94" y="1565189"/>
            <a:ext cx="9714906" cy="37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23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FCDE-BB34-483E-A045-C8ECA11C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Mathematical model: some constraints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A7678-61AE-C3DF-49DB-8C046106057A}"/>
              </a:ext>
            </a:extLst>
          </p:cNvPr>
          <p:cNvSpPr txBox="1"/>
          <p:nvPr/>
        </p:nvSpPr>
        <p:spPr>
          <a:xfrm>
            <a:off x="695848" y="1560400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/>
              <a:t>#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E8CD4-4846-EAA3-F651-35E58E3E1493}"/>
              </a:ext>
            </a:extLst>
          </p:cNvPr>
          <p:cNvSpPr txBox="1"/>
          <p:nvPr/>
        </p:nvSpPr>
        <p:spPr>
          <a:xfrm>
            <a:off x="695849" y="4311401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/>
              <a:t>#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B2386-D60B-5ADA-8CAA-9801D5B26216}"/>
              </a:ext>
            </a:extLst>
          </p:cNvPr>
          <p:cNvSpPr txBox="1"/>
          <p:nvPr/>
        </p:nvSpPr>
        <p:spPr>
          <a:xfrm>
            <a:off x="695850" y="6248033"/>
            <a:ext cx="809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600" spc="600" dirty="0"/>
              <a:t>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D820C-5CD6-B4E5-ED07-02D38BA7C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2" t="53933"/>
          <a:stretch/>
        </p:blipFill>
        <p:spPr>
          <a:xfrm>
            <a:off x="1424603" y="4307365"/>
            <a:ext cx="10071547" cy="1901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449326-3022-A33F-583C-96050648C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2" b="47434"/>
          <a:stretch/>
        </p:blipFill>
        <p:spPr>
          <a:xfrm>
            <a:off x="1424603" y="1687755"/>
            <a:ext cx="10071547" cy="216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47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9684-04A5-6CFD-31C8-A8588768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82"/>
            <a:ext cx="10515600" cy="853440"/>
          </a:xfrm>
        </p:spPr>
        <p:txBody>
          <a:bodyPr/>
          <a:lstStyle/>
          <a:p>
            <a:pPr algn="ctr"/>
            <a:r>
              <a:rPr lang="en-CH" dirty="0"/>
              <a:t>How we have solved this problem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D2E838-9E82-FB5B-8382-A5A3FA43A5FE}"/>
              </a:ext>
            </a:extLst>
          </p:cNvPr>
          <p:cNvCxnSpPr>
            <a:cxnSpLocks/>
          </p:cNvCxnSpPr>
          <p:nvPr/>
        </p:nvCxnSpPr>
        <p:spPr>
          <a:xfrm>
            <a:off x="10053500" y="4473801"/>
            <a:ext cx="0" cy="13481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E80772-03D6-21BA-F8B0-346BD2AAFC15}"/>
              </a:ext>
            </a:extLst>
          </p:cNvPr>
          <p:cNvCxnSpPr>
            <a:cxnSpLocks/>
          </p:cNvCxnSpPr>
          <p:nvPr/>
        </p:nvCxnSpPr>
        <p:spPr>
          <a:xfrm flipV="1">
            <a:off x="10450898" y="4501012"/>
            <a:ext cx="0" cy="13208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52BA3D-33CB-79F6-8758-001473514BA1}"/>
              </a:ext>
            </a:extLst>
          </p:cNvPr>
          <p:cNvSpPr txBox="1"/>
          <p:nvPr/>
        </p:nvSpPr>
        <p:spPr>
          <a:xfrm>
            <a:off x="10694456" y="4875568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/>
              <a:t>APIs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E7A444-8289-B0C3-F2F5-F99AD4CAF5E1}"/>
              </a:ext>
            </a:extLst>
          </p:cNvPr>
          <p:cNvGrpSpPr/>
          <p:nvPr/>
        </p:nvGrpSpPr>
        <p:grpSpPr>
          <a:xfrm>
            <a:off x="150582" y="3070870"/>
            <a:ext cx="3508834" cy="1445261"/>
            <a:chOff x="5290" y="1993356"/>
            <a:chExt cx="3508834" cy="144526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8109ED5-2C77-3FBF-7F7D-A45B4D89BA70}"/>
                </a:ext>
              </a:extLst>
            </p:cNvPr>
            <p:cNvSpPr/>
            <p:nvPr/>
          </p:nvSpPr>
          <p:spPr>
            <a:xfrm>
              <a:off x="5290" y="1993356"/>
              <a:ext cx="3508834" cy="144526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H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1DDA29B-E529-DE49-C23D-6B5EF5406491}"/>
                </a:ext>
              </a:extLst>
            </p:cNvPr>
            <p:cNvSpPr txBox="1"/>
            <p:nvPr/>
          </p:nvSpPr>
          <p:spPr>
            <a:xfrm>
              <a:off x="47620" y="2035686"/>
              <a:ext cx="3424174" cy="1360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20955" rIns="20955" bIns="2095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Movers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SAT Problem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DEA7D70-89AE-479C-4690-C25C6026B366}"/>
              </a:ext>
            </a:extLst>
          </p:cNvPr>
          <p:cNvGrpSpPr/>
          <p:nvPr/>
        </p:nvGrpSpPr>
        <p:grpSpPr>
          <a:xfrm>
            <a:off x="4515637" y="2117591"/>
            <a:ext cx="2890522" cy="953279"/>
            <a:chOff x="4684555" y="1213941"/>
            <a:chExt cx="2890522" cy="95327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9D0F4F4-C3EC-3D97-8143-4703DE52B968}"/>
                </a:ext>
              </a:extLst>
            </p:cNvPr>
            <p:cNvSpPr/>
            <p:nvPr/>
          </p:nvSpPr>
          <p:spPr>
            <a:xfrm>
              <a:off x="4684555" y="1213941"/>
              <a:ext cx="2890522" cy="953279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H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38FDC091-CE11-6B0F-D69D-2B8C759A8BB7}"/>
                </a:ext>
              </a:extLst>
            </p:cNvPr>
            <p:cNvSpPr txBox="1"/>
            <p:nvPr/>
          </p:nvSpPr>
          <p:spPr>
            <a:xfrm>
              <a:off x="4712476" y="1241861"/>
              <a:ext cx="2834680" cy="8974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20955" rIns="20955" bIns="2095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Report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A95448-039C-36A2-3A87-96C45AF2D9CB}"/>
              </a:ext>
            </a:extLst>
          </p:cNvPr>
          <p:cNvGrpSpPr/>
          <p:nvPr/>
        </p:nvGrpSpPr>
        <p:grpSpPr>
          <a:xfrm>
            <a:off x="4515637" y="4470962"/>
            <a:ext cx="2890522" cy="1016380"/>
            <a:chOff x="4684555" y="3303934"/>
            <a:chExt cx="2890522" cy="101638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C5FCD7E-1D03-0562-7CA2-4D45942157E4}"/>
                </a:ext>
              </a:extLst>
            </p:cNvPr>
            <p:cNvSpPr/>
            <p:nvPr/>
          </p:nvSpPr>
          <p:spPr>
            <a:xfrm>
              <a:off x="4684555" y="3303934"/>
              <a:ext cx="2890522" cy="101638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H"/>
            </a:p>
          </p:txBody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F3546DC6-B1E8-71BF-6280-AE9E8D84417E}"/>
                </a:ext>
              </a:extLst>
            </p:cNvPr>
            <p:cNvSpPr txBox="1"/>
            <p:nvPr/>
          </p:nvSpPr>
          <p:spPr>
            <a:xfrm>
              <a:off x="4714324" y="3333703"/>
              <a:ext cx="2830984" cy="956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20955" rIns="20955" bIns="2095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Solver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065189-83C0-68FA-F241-B3113976EAFF}"/>
              </a:ext>
            </a:extLst>
          </p:cNvPr>
          <p:cNvGrpSpPr/>
          <p:nvPr/>
        </p:nvGrpSpPr>
        <p:grpSpPr>
          <a:xfrm>
            <a:off x="8833537" y="1465915"/>
            <a:ext cx="2890522" cy="1221130"/>
            <a:chOff x="8684721" y="143255"/>
            <a:chExt cx="2890522" cy="122113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C323157-4B2F-8871-80FA-D1E6C31A0C30}"/>
                </a:ext>
              </a:extLst>
            </p:cNvPr>
            <p:cNvSpPr/>
            <p:nvPr/>
          </p:nvSpPr>
          <p:spPr>
            <a:xfrm>
              <a:off x="8684721" y="143255"/>
              <a:ext cx="2890522" cy="122113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H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5B24BE1F-5D09-2BA7-8AF4-BE3FAA0FB0AA}"/>
                </a:ext>
              </a:extLst>
            </p:cNvPr>
            <p:cNvSpPr txBox="1"/>
            <p:nvPr/>
          </p:nvSpPr>
          <p:spPr>
            <a:xfrm>
              <a:off x="8720487" y="179021"/>
              <a:ext cx="2818990" cy="11495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20955" rIns="20955" bIns="2095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Mathematical model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B0DF31-D3D6-4BC0-C486-298256830AFE}"/>
              </a:ext>
            </a:extLst>
          </p:cNvPr>
          <p:cNvGrpSpPr/>
          <p:nvPr/>
        </p:nvGrpSpPr>
        <p:grpSpPr>
          <a:xfrm>
            <a:off x="8797771" y="3840968"/>
            <a:ext cx="2890522" cy="606388"/>
            <a:chOff x="8700041" y="2411694"/>
            <a:chExt cx="2890522" cy="606388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7BBDEA7-CCFA-BA8A-092F-BE654FC22816}"/>
                </a:ext>
              </a:extLst>
            </p:cNvPr>
            <p:cNvSpPr/>
            <p:nvPr/>
          </p:nvSpPr>
          <p:spPr>
            <a:xfrm>
              <a:off x="8700041" y="2411694"/>
              <a:ext cx="2890522" cy="606388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H"/>
            </a:p>
          </p:txBody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E142E93C-AA4E-E47B-81CC-850703471088}"/>
                </a:ext>
              </a:extLst>
            </p:cNvPr>
            <p:cNvSpPr txBox="1"/>
            <p:nvPr/>
          </p:nvSpPr>
          <p:spPr>
            <a:xfrm>
              <a:off x="8717801" y="2429454"/>
              <a:ext cx="2855002" cy="5708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20955" rIns="20955" bIns="2095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Frontend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5CFE75-7244-F140-2DF7-FC2A675C9192}"/>
              </a:ext>
            </a:extLst>
          </p:cNvPr>
          <p:cNvGrpSpPr/>
          <p:nvPr/>
        </p:nvGrpSpPr>
        <p:grpSpPr>
          <a:xfrm>
            <a:off x="8817738" y="5951183"/>
            <a:ext cx="2890522" cy="539414"/>
            <a:chOff x="8722357" y="4392628"/>
            <a:chExt cx="2890522" cy="53941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A27D6510-FAAA-4E00-67F8-5D8E3C5E9D5B}"/>
                </a:ext>
              </a:extLst>
            </p:cNvPr>
            <p:cNvSpPr/>
            <p:nvPr/>
          </p:nvSpPr>
          <p:spPr>
            <a:xfrm>
              <a:off x="8722357" y="4392628"/>
              <a:ext cx="2890522" cy="539414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H"/>
            </a:p>
          </p:txBody>
        </p:sp>
        <p:sp>
          <p:nvSpPr>
            <p:cNvPr id="24" name="Rounded Rectangle 4">
              <a:extLst>
                <a:ext uri="{FF2B5EF4-FFF2-40B4-BE49-F238E27FC236}">
                  <a16:creationId xmlns:a16="http://schemas.microsoft.com/office/drawing/2014/main" id="{63B4B4BD-2D81-2142-667A-E9224247868A}"/>
                </a:ext>
              </a:extLst>
            </p:cNvPr>
            <p:cNvSpPr txBox="1"/>
            <p:nvPr/>
          </p:nvSpPr>
          <p:spPr>
            <a:xfrm>
              <a:off x="8738156" y="4408427"/>
              <a:ext cx="2858924" cy="5078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20955" rIns="20955" bIns="2095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Backend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81222B-CF9F-76E2-86C3-344CB1AD9447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flipV="1">
            <a:off x="3659416" y="2594230"/>
            <a:ext cx="884142" cy="1199271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6B98D-335D-E4FD-8C0B-BC0D475BFB4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3659416" y="3793501"/>
            <a:ext cx="885990" cy="1185651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F79068-BD82-E096-6655-F8940865E6CB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 flipV="1">
            <a:off x="7406159" y="2076480"/>
            <a:ext cx="1463144" cy="51775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993D2EE-735F-037B-D7EC-22D20BD28FDA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 flipV="1">
            <a:off x="7406159" y="4144162"/>
            <a:ext cx="1391612" cy="83499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2D0095-498F-CFC1-3B66-C9175D8BF285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7406159" y="4979152"/>
            <a:ext cx="1427378" cy="1241738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BB712BB-1EF1-3C9B-C7CF-41D5E6927D70}"/>
              </a:ext>
            </a:extLst>
          </p:cNvPr>
          <p:cNvSpPr/>
          <p:nvPr/>
        </p:nvSpPr>
        <p:spPr>
          <a:xfrm>
            <a:off x="8587750" y="3380175"/>
            <a:ext cx="3298785" cy="33562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619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7F743A8F-1BE0-433B-DBBF-44F181D0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753" y="4430444"/>
            <a:ext cx="2976010" cy="17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787B89-C3C0-DC1E-1818-7E3178AE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System Design</a:t>
            </a:r>
          </a:p>
        </p:txBody>
      </p:sp>
      <p:pic>
        <p:nvPicPr>
          <p:cNvPr id="26630" name="Picture 6">
            <a:extLst>
              <a:ext uri="{FF2B5EF4-FFF2-40B4-BE49-F238E27FC236}">
                <a16:creationId xmlns:a16="http://schemas.microsoft.com/office/drawing/2014/main" id="{1927051B-2353-5AE6-3200-B7E33156E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038" y="1383687"/>
            <a:ext cx="2346285" cy="234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4" name="Picture 10">
            <a:extLst>
              <a:ext uri="{FF2B5EF4-FFF2-40B4-BE49-F238E27FC236}">
                <a16:creationId xmlns:a16="http://schemas.microsoft.com/office/drawing/2014/main" id="{BD700680-A286-FFCB-B2B0-D2CCC1710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61066"/>
            <a:ext cx="2976010" cy="17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6" name="Picture 12">
            <a:extLst>
              <a:ext uri="{FF2B5EF4-FFF2-40B4-BE49-F238E27FC236}">
                <a16:creationId xmlns:a16="http://schemas.microsoft.com/office/drawing/2014/main" id="{5D186D96-605D-8D65-6167-2FFBCA19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45" y="2452142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785A76E3-BF70-55A1-2CE1-086FFD74E13B}"/>
              </a:ext>
            </a:extLst>
          </p:cNvPr>
          <p:cNvSpPr/>
          <p:nvPr/>
        </p:nvSpPr>
        <p:spPr>
          <a:xfrm>
            <a:off x="5094391" y="2002587"/>
            <a:ext cx="3005600" cy="151407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 spc="300"/>
              <a:t>Internet</a:t>
            </a:r>
            <a:endParaRPr lang="en-CH" spc="3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F73A1-29A1-EAFB-8D6D-F109FAA38F54}"/>
              </a:ext>
            </a:extLst>
          </p:cNvPr>
          <p:cNvSpPr txBox="1"/>
          <p:nvPr/>
        </p:nvSpPr>
        <p:spPr>
          <a:xfrm>
            <a:off x="2219423" y="2556830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Backend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7B0EA-6AD4-20CF-416A-36554AAB21BF}"/>
              </a:ext>
            </a:extLst>
          </p:cNvPr>
          <p:cNvSpPr txBox="1"/>
          <p:nvPr/>
        </p:nvSpPr>
        <p:spPr>
          <a:xfrm>
            <a:off x="6285925" y="5370485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Frontend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CFE57BF2-1EDF-DCFF-F078-298254416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50" y="5083109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76EA7DDB-6545-BABB-42AB-790E32058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605" y="2255135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27F0E3-C68A-4EAF-91D8-980753EDE92E}"/>
              </a:ext>
            </a:extLst>
          </p:cNvPr>
          <p:cNvCxnSpPr/>
          <p:nvPr/>
        </p:nvCxnSpPr>
        <p:spPr>
          <a:xfrm flipH="1">
            <a:off x="8233799" y="2753837"/>
            <a:ext cx="99742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E55CD5-FAE5-EED4-CF3B-575DEDAD990A}"/>
              </a:ext>
            </a:extLst>
          </p:cNvPr>
          <p:cNvCxnSpPr>
            <a:cxnSpLocks/>
          </p:cNvCxnSpPr>
          <p:nvPr/>
        </p:nvCxnSpPr>
        <p:spPr>
          <a:xfrm>
            <a:off x="7001551" y="3672751"/>
            <a:ext cx="0" cy="160517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956F62-88CA-BEB9-ED89-2AB0A5FA8E08}"/>
              </a:ext>
            </a:extLst>
          </p:cNvPr>
          <p:cNvCxnSpPr>
            <a:cxnSpLocks/>
          </p:cNvCxnSpPr>
          <p:nvPr/>
        </p:nvCxnSpPr>
        <p:spPr>
          <a:xfrm flipV="1">
            <a:off x="6516168" y="3562959"/>
            <a:ext cx="0" cy="160517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0F16C5-BB94-803B-2647-8F08AB8DB91C}"/>
              </a:ext>
            </a:extLst>
          </p:cNvPr>
          <p:cNvCxnSpPr>
            <a:cxnSpLocks/>
          </p:cNvCxnSpPr>
          <p:nvPr/>
        </p:nvCxnSpPr>
        <p:spPr>
          <a:xfrm flipH="1">
            <a:off x="3384008" y="2731679"/>
            <a:ext cx="152020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8354FD-C8C0-9F1C-E02D-32CB4ECB922D}"/>
              </a:ext>
            </a:extLst>
          </p:cNvPr>
          <p:cNvCxnSpPr>
            <a:cxnSpLocks/>
          </p:cNvCxnSpPr>
          <p:nvPr/>
        </p:nvCxnSpPr>
        <p:spPr>
          <a:xfrm>
            <a:off x="2640651" y="2926162"/>
            <a:ext cx="0" cy="69180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3799072-2BCC-90B5-7A8F-1AF89FFFD1DF}"/>
              </a:ext>
            </a:extLst>
          </p:cNvPr>
          <p:cNvSpPr/>
          <p:nvPr/>
        </p:nvSpPr>
        <p:spPr>
          <a:xfrm>
            <a:off x="1246876" y="3725900"/>
            <a:ext cx="2787549" cy="576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1) Data validation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422442-53FB-C231-658E-21698A373C37}"/>
              </a:ext>
            </a:extLst>
          </p:cNvPr>
          <p:cNvSpPr/>
          <p:nvPr/>
        </p:nvSpPr>
        <p:spPr>
          <a:xfrm>
            <a:off x="1246876" y="4475338"/>
            <a:ext cx="2787549" cy="57607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2) Build problem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267478-2008-6E4C-0E21-FC681BC0F137}"/>
              </a:ext>
            </a:extLst>
          </p:cNvPr>
          <p:cNvSpPr/>
          <p:nvPr/>
        </p:nvSpPr>
        <p:spPr>
          <a:xfrm>
            <a:off x="1249710" y="5226871"/>
            <a:ext cx="2784716" cy="57607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90538"/>
            <a:r>
              <a:rPr lang="en-CH"/>
              <a:t>3) Solve it                        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FD19B55-4DB1-2275-B90E-3ADE53823D22}"/>
              </a:ext>
            </a:extLst>
          </p:cNvPr>
          <p:cNvSpPr/>
          <p:nvPr/>
        </p:nvSpPr>
        <p:spPr>
          <a:xfrm rot="8126544" flipV="1">
            <a:off x="824132" y="3868200"/>
            <a:ext cx="774111" cy="751504"/>
          </a:xfrm>
          <a:prstGeom prst="arc">
            <a:avLst>
              <a:gd name="adj1" fmla="val 13760542"/>
              <a:gd name="adj2" fmla="val 2682954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8BE2A7B-E7A8-9C0F-D1C6-107CA8EB5B8C}"/>
              </a:ext>
            </a:extLst>
          </p:cNvPr>
          <p:cNvSpPr/>
          <p:nvPr/>
        </p:nvSpPr>
        <p:spPr>
          <a:xfrm rot="8126544" flipV="1">
            <a:off x="761437" y="4793096"/>
            <a:ext cx="774111" cy="751504"/>
          </a:xfrm>
          <a:prstGeom prst="arc">
            <a:avLst>
              <a:gd name="adj1" fmla="val 13760542"/>
              <a:gd name="adj2" fmla="val 2981874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45C2707B-3501-0286-6134-43776FDD21F0}"/>
              </a:ext>
            </a:extLst>
          </p:cNvPr>
          <p:cNvSpPr/>
          <p:nvPr/>
        </p:nvSpPr>
        <p:spPr>
          <a:xfrm rot="8126544" flipV="1">
            <a:off x="792786" y="5678244"/>
            <a:ext cx="774111" cy="751504"/>
          </a:xfrm>
          <a:prstGeom prst="arc">
            <a:avLst>
              <a:gd name="adj1" fmla="val 13760542"/>
              <a:gd name="adj2" fmla="val 2981874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15911-695C-228F-85DA-068C258F72F3}"/>
              </a:ext>
            </a:extLst>
          </p:cNvPr>
          <p:cNvSpPr txBox="1"/>
          <p:nvPr/>
        </p:nvSpPr>
        <p:spPr>
          <a:xfrm>
            <a:off x="3693110" y="2317603"/>
            <a:ext cx="140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/>
              <a:t>HTTP POST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3699F5-9511-588A-3E75-6EACD9D742CB}"/>
              </a:ext>
            </a:extLst>
          </p:cNvPr>
          <p:cNvSpPr txBox="1"/>
          <p:nvPr/>
        </p:nvSpPr>
        <p:spPr>
          <a:xfrm>
            <a:off x="8240662" y="2317603"/>
            <a:ext cx="16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/>
              <a:t>HTTP GET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3523D1-B50C-D7C4-059C-E8F0C68050C5}"/>
              </a:ext>
            </a:extLst>
          </p:cNvPr>
          <p:cNvSpPr txBox="1"/>
          <p:nvPr/>
        </p:nvSpPr>
        <p:spPr>
          <a:xfrm>
            <a:off x="3878069" y="2786780"/>
            <a:ext cx="7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/solve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506AF6-57D9-A164-7D9F-D12D8311A454}"/>
              </a:ext>
            </a:extLst>
          </p:cNvPr>
          <p:cNvSpPr txBox="1"/>
          <p:nvPr/>
        </p:nvSpPr>
        <p:spPr>
          <a:xfrm>
            <a:off x="7095958" y="3920786"/>
            <a:ext cx="162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/>
              <a:t>User builds instance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57617C-5116-959B-1929-A4971A36BCD9}"/>
              </a:ext>
            </a:extLst>
          </p:cNvPr>
          <p:cNvSpPr txBox="1"/>
          <p:nvPr/>
        </p:nvSpPr>
        <p:spPr>
          <a:xfrm>
            <a:off x="5094391" y="3910562"/>
            <a:ext cx="129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/>
              <a:t>API call with JSON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4020E7B3-22AE-EBF8-3915-20E0F2EC1A5D}"/>
              </a:ext>
            </a:extLst>
          </p:cNvPr>
          <p:cNvSpPr/>
          <p:nvPr/>
        </p:nvSpPr>
        <p:spPr>
          <a:xfrm>
            <a:off x="1246876" y="5995174"/>
            <a:ext cx="2787549" cy="5760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H" dirty="0"/>
              <a:t>4) Parse Results</a:t>
            </a:r>
          </a:p>
        </p:txBody>
      </p:sp>
    </p:spTree>
    <p:extLst>
      <p:ext uri="{BB962C8B-B14F-4D97-AF65-F5344CB8AC3E}">
        <p14:creationId xmlns:p14="http://schemas.microsoft.com/office/powerpoint/2010/main" val="4289589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4" grpId="0"/>
      <p:bldP spid="35" grpId="0"/>
      <p:bldP spid="36" grpId="0"/>
      <p:bldP spid="37" grpId="0"/>
      <p:bldP spid="38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B6FA-45DC-84CC-450E-4E2E619A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1873"/>
            <a:ext cx="10515600" cy="1325563"/>
          </a:xfrm>
        </p:spPr>
        <p:txBody>
          <a:bodyPr/>
          <a:lstStyle/>
          <a:p>
            <a:pPr algn="ctr"/>
            <a:r>
              <a:rPr lang="en-CH" dirty="0"/>
              <a:t>Problem description</a:t>
            </a:r>
          </a:p>
        </p:txBody>
      </p:sp>
      <p:pic>
        <p:nvPicPr>
          <p:cNvPr id="9" name="Picture 8" descr="A black square with many windows&#10;&#10;Description automatically generated">
            <a:extLst>
              <a:ext uri="{FF2B5EF4-FFF2-40B4-BE49-F238E27FC236}">
                <a16:creationId xmlns:a16="http://schemas.microsoft.com/office/drawing/2014/main" id="{9EF0CAAD-F32A-8193-20F4-76AEABC1A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794" y="1006475"/>
            <a:ext cx="2770513" cy="5612524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EF5B9DED-7BD3-B07D-6052-E7C73A4A40CD}"/>
              </a:ext>
            </a:extLst>
          </p:cNvPr>
          <p:cNvSpPr/>
          <p:nvPr/>
        </p:nvSpPr>
        <p:spPr>
          <a:xfrm>
            <a:off x="3740471" y="1679137"/>
            <a:ext cx="714704" cy="49083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739F1-F707-30A4-7137-D317B7389A1C}"/>
              </a:ext>
            </a:extLst>
          </p:cNvPr>
          <p:cNvSpPr txBox="1"/>
          <p:nvPr/>
        </p:nvSpPr>
        <p:spPr>
          <a:xfrm>
            <a:off x="2741614" y="3948636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N</a:t>
            </a:r>
            <a:r>
              <a:rPr lang="en-CH" dirty="0"/>
              <a:t> floors</a:t>
            </a:r>
          </a:p>
        </p:txBody>
      </p:sp>
      <p:pic>
        <p:nvPicPr>
          <p:cNvPr id="13" name="Picture 12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C385CC23-CAAE-B73E-C022-84EFDDCFC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204" y="5360385"/>
            <a:ext cx="1227083" cy="1227083"/>
          </a:xfrm>
          <a:prstGeom prst="rect">
            <a:avLst/>
          </a:prstGeom>
        </p:spPr>
      </p:pic>
      <p:pic>
        <p:nvPicPr>
          <p:cNvPr id="14" name="Picture 13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7743A04F-E6C7-9CC4-C0F7-F6F74CF1F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591" y="5360385"/>
            <a:ext cx="1227083" cy="1227083"/>
          </a:xfrm>
          <a:prstGeom prst="rect">
            <a:avLst/>
          </a:prstGeom>
        </p:spPr>
      </p:pic>
      <p:pic>
        <p:nvPicPr>
          <p:cNvPr id="18" name="Picture 17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7FDCC276-FFF8-66E1-6820-523688762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977" y="5361855"/>
            <a:ext cx="1227083" cy="1227083"/>
          </a:xfrm>
          <a:prstGeom prst="rect">
            <a:avLst/>
          </a:prstGeom>
        </p:spPr>
      </p:pic>
      <p:sp>
        <p:nvSpPr>
          <p:cNvPr id="20" name="Left Brace 19">
            <a:extLst>
              <a:ext uri="{FF2B5EF4-FFF2-40B4-BE49-F238E27FC236}">
                <a16:creationId xmlns:a16="http://schemas.microsoft.com/office/drawing/2014/main" id="{198BDA6E-6AF2-3679-F575-EEEE8F0BB31D}"/>
              </a:ext>
            </a:extLst>
          </p:cNvPr>
          <p:cNvSpPr/>
          <p:nvPr/>
        </p:nvSpPr>
        <p:spPr>
          <a:xfrm rot="5400000">
            <a:off x="9510884" y="3066685"/>
            <a:ext cx="405637" cy="417882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C7938-D8A7-3996-CA3F-E79B6A629D44}"/>
              </a:ext>
            </a:extLst>
          </p:cNvPr>
          <p:cNvSpPr txBox="1"/>
          <p:nvPr/>
        </p:nvSpPr>
        <p:spPr>
          <a:xfrm>
            <a:off x="9140628" y="4473621"/>
            <a:ext cx="114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M</a:t>
            </a:r>
            <a:r>
              <a:rPr lang="en-CH" dirty="0"/>
              <a:t> movers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0EF1F3-3451-F892-3855-C112A2A3C9FC}"/>
              </a:ext>
            </a:extLst>
          </p:cNvPr>
          <p:cNvSpPr txBox="1"/>
          <p:nvPr/>
        </p:nvSpPr>
        <p:spPr>
          <a:xfrm>
            <a:off x="10887729" y="5650760"/>
            <a:ext cx="809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600" spc="6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20109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20" grpId="0" animBg="1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7F743A8F-1BE0-433B-DBBF-44F181D0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753" y="4430444"/>
            <a:ext cx="2976010" cy="17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787B89-C3C0-DC1E-1818-7E3178AE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System Design</a:t>
            </a:r>
          </a:p>
        </p:txBody>
      </p:sp>
      <p:pic>
        <p:nvPicPr>
          <p:cNvPr id="26630" name="Picture 6">
            <a:extLst>
              <a:ext uri="{FF2B5EF4-FFF2-40B4-BE49-F238E27FC236}">
                <a16:creationId xmlns:a16="http://schemas.microsoft.com/office/drawing/2014/main" id="{1927051B-2353-5AE6-3200-B7E33156E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038" y="1383687"/>
            <a:ext cx="2346285" cy="234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4" name="Picture 10">
            <a:extLst>
              <a:ext uri="{FF2B5EF4-FFF2-40B4-BE49-F238E27FC236}">
                <a16:creationId xmlns:a16="http://schemas.microsoft.com/office/drawing/2014/main" id="{BD700680-A286-FFCB-B2B0-D2CCC1710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61066"/>
            <a:ext cx="2976010" cy="17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6" name="Picture 12">
            <a:extLst>
              <a:ext uri="{FF2B5EF4-FFF2-40B4-BE49-F238E27FC236}">
                <a16:creationId xmlns:a16="http://schemas.microsoft.com/office/drawing/2014/main" id="{5D186D96-605D-8D65-6167-2FFBCA19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45" y="2452142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785A76E3-BF70-55A1-2CE1-086FFD74E13B}"/>
              </a:ext>
            </a:extLst>
          </p:cNvPr>
          <p:cNvSpPr/>
          <p:nvPr/>
        </p:nvSpPr>
        <p:spPr>
          <a:xfrm>
            <a:off x="5094391" y="2002587"/>
            <a:ext cx="3005600" cy="151407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 spc="300" dirty="0"/>
              <a:t>Internet</a:t>
            </a:r>
            <a:endParaRPr lang="en-CH" spc="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F73A1-29A1-EAFB-8D6D-F109FAA38F54}"/>
              </a:ext>
            </a:extLst>
          </p:cNvPr>
          <p:cNvSpPr txBox="1"/>
          <p:nvPr/>
        </p:nvSpPr>
        <p:spPr>
          <a:xfrm>
            <a:off x="2219423" y="2556830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Backend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7B0EA-6AD4-20CF-416A-36554AAB21BF}"/>
              </a:ext>
            </a:extLst>
          </p:cNvPr>
          <p:cNvSpPr txBox="1"/>
          <p:nvPr/>
        </p:nvSpPr>
        <p:spPr>
          <a:xfrm>
            <a:off x="6285925" y="5370485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Frontend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CFE57BF2-1EDF-DCFF-F078-298254416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50" y="5083109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76EA7DDB-6545-BABB-42AB-790E32058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605" y="2255135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27F0E3-C68A-4EAF-91D8-980753EDE92E}"/>
              </a:ext>
            </a:extLst>
          </p:cNvPr>
          <p:cNvCxnSpPr>
            <a:cxnSpLocks/>
          </p:cNvCxnSpPr>
          <p:nvPr/>
        </p:nvCxnSpPr>
        <p:spPr>
          <a:xfrm>
            <a:off x="8233799" y="2753837"/>
            <a:ext cx="997421" cy="0"/>
          </a:xfrm>
          <a:prstGeom prst="straightConnector1">
            <a:avLst/>
          </a:prstGeom>
          <a:ln w="57150"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E55CD5-FAE5-EED4-CF3B-575DEDAD990A}"/>
              </a:ext>
            </a:extLst>
          </p:cNvPr>
          <p:cNvCxnSpPr>
            <a:cxnSpLocks/>
          </p:cNvCxnSpPr>
          <p:nvPr/>
        </p:nvCxnSpPr>
        <p:spPr>
          <a:xfrm>
            <a:off x="6515035" y="3672751"/>
            <a:ext cx="0" cy="160517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0F16C5-BB94-803B-2647-8F08AB8DB91C}"/>
              </a:ext>
            </a:extLst>
          </p:cNvPr>
          <p:cNvCxnSpPr>
            <a:cxnSpLocks/>
          </p:cNvCxnSpPr>
          <p:nvPr/>
        </p:nvCxnSpPr>
        <p:spPr>
          <a:xfrm>
            <a:off x="3384008" y="2731679"/>
            <a:ext cx="152020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3799072-2BCC-90B5-7A8F-1AF89FFFD1DF}"/>
              </a:ext>
            </a:extLst>
          </p:cNvPr>
          <p:cNvSpPr/>
          <p:nvPr/>
        </p:nvSpPr>
        <p:spPr>
          <a:xfrm>
            <a:off x="1246876" y="3725900"/>
            <a:ext cx="2787549" cy="576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1) Data validation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422442-53FB-C231-658E-21698A373C37}"/>
              </a:ext>
            </a:extLst>
          </p:cNvPr>
          <p:cNvSpPr/>
          <p:nvPr/>
        </p:nvSpPr>
        <p:spPr>
          <a:xfrm>
            <a:off x="1246876" y="4475338"/>
            <a:ext cx="2787549" cy="57607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2) Build problem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267478-2008-6E4C-0E21-FC681BC0F137}"/>
              </a:ext>
            </a:extLst>
          </p:cNvPr>
          <p:cNvSpPr/>
          <p:nvPr/>
        </p:nvSpPr>
        <p:spPr>
          <a:xfrm>
            <a:off x="1249710" y="5226871"/>
            <a:ext cx="2784716" cy="57607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90538"/>
            <a:r>
              <a:rPr lang="en-CH" dirty="0"/>
              <a:t>3) Solve it                        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8FA260F-C8B4-A181-08A3-1CB72A66C448}"/>
              </a:ext>
            </a:extLst>
          </p:cNvPr>
          <p:cNvCxnSpPr>
            <a:cxnSpLocks/>
            <a:endCxn id="26634" idx="1"/>
          </p:cNvCxnSpPr>
          <p:nvPr/>
        </p:nvCxnSpPr>
        <p:spPr>
          <a:xfrm rot="10800000">
            <a:off x="838201" y="2556831"/>
            <a:ext cx="411509" cy="3707517"/>
          </a:xfrm>
          <a:prstGeom prst="bentConnector3">
            <a:avLst>
              <a:gd name="adj1" fmla="val 237121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155857-BD18-5A22-6FD6-50ABF570A529}"/>
              </a:ext>
            </a:extLst>
          </p:cNvPr>
          <p:cNvSpPr txBox="1"/>
          <p:nvPr/>
        </p:nvSpPr>
        <p:spPr>
          <a:xfrm rot="16200000">
            <a:off x="-812697" y="4117309"/>
            <a:ext cx="266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spc="300" dirty="0">
                <a:latin typeface="Consolas" panose="020B0609020204030204" pitchFamily="49" charset="0"/>
                <a:cs typeface="Consolas" panose="020B0609020204030204" pitchFamily="49" charset="0"/>
              </a:rPr>
              <a:t>100101001010...</a:t>
            </a:r>
            <a:endParaRPr lang="en-CH" b="1" spc="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649EB6-A54A-C44D-1385-6AF71A84E27A}"/>
              </a:ext>
            </a:extLst>
          </p:cNvPr>
          <p:cNvSpPr txBox="1"/>
          <p:nvPr/>
        </p:nvSpPr>
        <p:spPr>
          <a:xfrm>
            <a:off x="3693110" y="2317603"/>
            <a:ext cx="140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HTTP POST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AACF84-B0B7-5A8E-DFE4-F0875519ECDE}"/>
              </a:ext>
            </a:extLst>
          </p:cNvPr>
          <p:cNvSpPr txBox="1"/>
          <p:nvPr/>
        </p:nvSpPr>
        <p:spPr>
          <a:xfrm>
            <a:off x="3878069" y="2786780"/>
            <a:ext cx="7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/solve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AA7B03-FCFD-394E-5BBF-7CF9EC6BB309}"/>
              </a:ext>
            </a:extLst>
          </p:cNvPr>
          <p:cNvSpPr txBox="1"/>
          <p:nvPr/>
        </p:nvSpPr>
        <p:spPr>
          <a:xfrm>
            <a:off x="5215885" y="3874772"/>
            <a:ext cx="129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Receive solution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F15E5C-48F9-2E23-4A9A-13CF2431685D}"/>
              </a:ext>
            </a:extLst>
          </p:cNvPr>
          <p:cNvSpPr txBox="1"/>
          <p:nvPr/>
        </p:nvSpPr>
        <p:spPr>
          <a:xfrm>
            <a:off x="5169291" y="6228014"/>
            <a:ext cx="256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Show result + steps!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53C23-5E26-6F02-DF1D-2DF703A11F7E}"/>
              </a:ext>
            </a:extLst>
          </p:cNvPr>
          <p:cNvCxnSpPr>
            <a:cxnSpLocks/>
          </p:cNvCxnSpPr>
          <p:nvPr/>
        </p:nvCxnSpPr>
        <p:spPr>
          <a:xfrm>
            <a:off x="7005680" y="3725900"/>
            <a:ext cx="0" cy="1500971"/>
          </a:xfrm>
          <a:prstGeom prst="straightConnector1">
            <a:avLst/>
          </a:prstGeom>
          <a:ln w="57150"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25">
            <a:extLst>
              <a:ext uri="{FF2B5EF4-FFF2-40B4-BE49-F238E27FC236}">
                <a16:creationId xmlns:a16="http://schemas.microsoft.com/office/drawing/2014/main" id="{9E8ACDBC-61B4-67D8-931D-60298AFCAB3C}"/>
              </a:ext>
            </a:extLst>
          </p:cNvPr>
          <p:cNvSpPr/>
          <p:nvPr/>
        </p:nvSpPr>
        <p:spPr>
          <a:xfrm>
            <a:off x="1246876" y="5995174"/>
            <a:ext cx="2787549" cy="5760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H" dirty="0"/>
              <a:t>4) Parse Results</a:t>
            </a:r>
          </a:p>
        </p:txBody>
      </p:sp>
    </p:spTree>
    <p:extLst>
      <p:ext uri="{BB962C8B-B14F-4D97-AF65-F5344CB8AC3E}">
        <p14:creationId xmlns:p14="http://schemas.microsoft.com/office/powerpoint/2010/main" val="3203609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7D7D-4CD2-FA6D-F25A-B9558172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Demo: try the solver on your devices!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C7C63-826F-8C92-2CD5-CE6A7EE470C8}"/>
              </a:ext>
            </a:extLst>
          </p:cNvPr>
          <p:cNvSpPr txBox="1"/>
          <p:nvPr/>
        </p:nvSpPr>
        <p:spPr>
          <a:xfrm>
            <a:off x="2600351" y="5760835"/>
            <a:ext cx="673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000" dirty="0"/>
              <a:t>https://movers.lucadibello.ch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75B44-AE39-438B-93D4-69A4B0E6D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069" y="1405832"/>
            <a:ext cx="4073861" cy="404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0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square with many windows&#10;&#10;Description automatically generated">
            <a:extLst>
              <a:ext uri="{FF2B5EF4-FFF2-40B4-BE49-F238E27FC236}">
                <a16:creationId xmlns:a16="http://schemas.microsoft.com/office/drawing/2014/main" id="{9EF0CAAD-F32A-8193-20F4-76AEABC1A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405" y="1006475"/>
            <a:ext cx="2770513" cy="5612524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EF5B9DED-7BD3-B07D-6052-E7C73A4A40CD}"/>
              </a:ext>
            </a:extLst>
          </p:cNvPr>
          <p:cNvSpPr/>
          <p:nvPr/>
        </p:nvSpPr>
        <p:spPr>
          <a:xfrm>
            <a:off x="2826197" y="1618593"/>
            <a:ext cx="714704" cy="49083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739F1-F707-30A4-7137-D317B7389A1C}"/>
              </a:ext>
            </a:extLst>
          </p:cNvPr>
          <p:cNvSpPr txBox="1"/>
          <p:nvPr/>
        </p:nvSpPr>
        <p:spPr>
          <a:xfrm>
            <a:off x="1827340" y="3888092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N</a:t>
            </a:r>
            <a:r>
              <a:rPr lang="en-CH" dirty="0"/>
              <a:t> floors</a:t>
            </a:r>
          </a:p>
        </p:txBody>
      </p:sp>
      <p:pic>
        <p:nvPicPr>
          <p:cNvPr id="13" name="Picture 12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C385CC23-CAAE-B73E-C022-84EFDDCFC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815" y="5360385"/>
            <a:ext cx="1227083" cy="1227083"/>
          </a:xfrm>
          <a:prstGeom prst="rect">
            <a:avLst/>
          </a:prstGeom>
        </p:spPr>
      </p:pic>
      <p:pic>
        <p:nvPicPr>
          <p:cNvPr id="14" name="Picture 13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7743A04F-E6C7-9CC4-C0F7-F6F74CF1F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202" y="5360385"/>
            <a:ext cx="1227083" cy="12270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2F907B-70A5-57AC-D9B2-C93BF341A0EB}"/>
              </a:ext>
            </a:extLst>
          </p:cNvPr>
          <p:cNvSpPr txBox="1"/>
          <p:nvPr/>
        </p:nvSpPr>
        <p:spPr>
          <a:xfrm>
            <a:off x="3340492" y="571762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6CFF2D-0573-4268-A140-A6448C323112}"/>
              </a:ext>
            </a:extLst>
          </p:cNvPr>
          <p:cNvSpPr txBox="1"/>
          <p:nvPr/>
        </p:nvSpPr>
        <p:spPr>
          <a:xfrm>
            <a:off x="3340492" y="410428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AC805-0A5C-670D-B689-FFAD9FE97FF4}"/>
              </a:ext>
            </a:extLst>
          </p:cNvPr>
          <p:cNvSpPr txBox="1"/>
          <p:nvPr/>
        </p:nvSpPr>
        <p:spPr>
          <a:xfrm>
            <a:off x="3340492" y="24081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2</a:t>
            </a:r>
          </a:p>
        </p:txBody>
      </p:sp>
      <p:pic>
        <p:nvPicPr>
          <p:cNvPr id="18" name="Picture 17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7FDCC276-FFF8-66E1-6820-523688762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88" y="5361855"/>
            <a:ext cx="1227083" cy="1227083"/>
          </a:xfrm>
          <a:prstGeom prst="rect">
            <a:avLst/>
          </a:prstGeom>
        </p:spPr>
      </p:pic>
      <p:sp>
        <p:nvSpPr>
          <p:cNvPr id="20" name="Left Brace 19">
            <a:extLst>
              <a:ext uri="{FF2B5EF4-FFF2-40B4-BE49-F238E27FC236}">
                <a16:creationId xmlns:a16="http://schemas.microsoft.com/office/drawing/2014/main" id="{198BDA6E-6AF2-3679-F575-EEEE8F0BB31D}"/>
              </a:ext>
            </a:extLst>
          </p:cNvPr>
          <p:cNvSpPr/>
          <p:nvPr/>
        </p:nvSpPr>
        <p:spPr>
          <a:xfrm rot="5400000">
            <a:off x="8862495" y="3066685"/>
            <a:ext cx="405637" cy="417882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C7938-D8A7-3996-CA3F-E79B6A629D44}"/>
              </a:ext>
            </a:extLst>
          </p:cNvPr>
          <p:cNvSpPr txBox="1"/>
          <p:nvPr/>
        </p:nvSpPr>
        <p:spPr>
          <a:xfrm>
            <a:off x="8492239" y="4473621"/>
            <a:ext cx="114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M</a:t>
            </a:r>
            <a:r>
              <a:rPr lang="en-CH" dirty="0"/>
              <a:t> movers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0EF1F3-3451-F892-3855-C112A2A3C9FC}"/>
              </a:ext>
            </a:extLst>
          </p:cNvPr>
          <p:cNvSpPr txBox="1"/>
          <p:nvPr/>
        </p:nvSpPr>
        <p:spPr>
          <a:xfrm>
            <a:off x="10239340" y="5650760"/>
            <a:ext cx="809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600" spc="600" dirty="0"/>
              <a:t>...</a:t>
            </a:r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95C396B7-91D7-F955-B734-96CA2C3045F8}"/>
              </a:ext>
            </a:extLst>
          </p:cNvPr>
          <p:cNvSpPr/>
          <p:nvPr/>
        </p:nvSpPr>
        <p:spPr>
          <a:xfrm>
            <a:off x="7394167" y="1298318"/>
            <a:ext cx="4692729" cy="2485696"/>
          </a:xfrm>
          <a:prstGeom prst="cloudCallout">
            <a:avLst>
              <a:gd name="adj1" fmla="val -10530"/>
              <a:gd name="adj2" fmla="val 7603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/>
              <a:t>C</a:t>
            </a:r>
            <a:r>
              <a:rPr lang="en-GB" sz="2400" dirty="0"/>
              <a:t>a</a:t>
            </a:r>
            <a:r>
              <a:rPr lang="en-CH" sz="2400" dirty="0"/>
              <a:t>n we move all forniture to the ground floor in less then time t</a:t>
            </a:r>
            <a:r>
              <a:rPr lang="en-CH" sz="2400" baseline="-25000" dirty="0"/>
              <a:t>max</a:t>
            </a:r>
            <a:r>
              <a:rPr lang="en-CH" sz="2400" dirty="0"/>
              <a:t>?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017F578-5CC9-5911-F4D7-A5063CB2629F}"/>
              </a:ext>
            </a:extLst>
          </p:cNvPr>
          <p:cNvSpPr txBox="1">
            <a:spLocks/>
          </p:cNvSpPr>
          <p:nvPr/>
        </p:nvSpPr>
        <p:spPr>
          <a:xfrm>
            <a:off x="838200" y="-1018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H" dirty="0"/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120405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1B739F1-F707-30A4-7137-D317B7389A1C}"/>
              </a:ext>
            </a:extLst>
          </p:cNvPr>
          <p:cNvSpPr txBox="1"/>
          <p:nvPr/>
        </p:nvSpPr>
        <p:spPr>
          <a:xfrm>
            <a:off x="765833" y="292315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N</a:t>
            </a:r>
            <a:r>
              <a:rPr lang="en-CH" dirty="0"/>
              <a:t> floors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2F907B-70A5-57AC-D9B2-C93BF341A0EB}"/>
              </a:ext>
            </a:extLst>
          </p:cNvPr>
          <p:cNvSpPr txBox="1"/>
          <p:nvPr/>
        </p:nvSpPr>
        <p:spPr>
          <a:xfrm>
            <a:off x="3200606" y="566431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6CFF2D-0573-4268-A140-A6448C323112}"/>
              </a:ext>
            </a:extLst>
          </p:cNvPr>
          <p:cNvSpPr txBox="1"/>
          <p:nvPr/>
        </p:nvSpPr>
        <p:spPr>
          <a:xfrm>
            <a:off x="3200606" y="405097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AC805-0A5C-670D-B689-FFAD9FE97FF4}"/>
              </a:ext>
            </a:extLst>
          </p:cNvPr>
          <p:cNvSpPr txBox="1"/>
          <p:nvPr/>
        </p:nvSpPr>
        <p:spPr>
          <a:xfrm>
            <a:off x="3200606" y="235482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C7938-D8A7-3996-CA3F-E79B6A629D44}"/>
              </a:ext>
            </a:extLst>
          </p:cNvPr>
          <p:cNvSpPr txBox="1"/>
          <p:nvPr/>
        </p:nvSpPr>
        <p:spPr>
          <a:xfrm>
            <a:off x="765833" y="908781"/>
            <a:ext cx="114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M</a:t>
            </a:r>
            <a:r>
              <a:rPr lang="en-CH" dirty="0"/>
              <a:t> movers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E19FA4-145C-D62E-125C-1F4FE79F5FA5}"/>
              </a:ext>
            </a:extLst>
          </p:cNvPr>
          <p:cNvCxnSpPr>
            <a:cxnSpLocks/>
          </p:cNvCxnSpPr>
          <p:nvPr/>
        </p:nvCxnSpPr>
        <p:spPr>
          <a:xfrm flipV="1">
            <a:off x="6697381" y="3204892"/>
            <a:ext cx="3983995" cy="1675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7D08B8-9D35-E47C-019C-98F8B89D9665}"/>
              </a:ext>
            </a:extLst>
          </p:cNvPr>
          <p:cNvCxnSpPr>
            <a:cxnSpLocks/>
          </p:cNvCxnSpPr>
          <p:nvPr/>
        </p:nvCxnSpPr>
        <p:spPr>
          <a:xfrm>
            <a:off x="6750918" y="4860271"/>
            <a:ext cx="3930458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94C417-33CA-81CF-8243-32094F900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26" y="45181"/>
            <a:ext cx="758880" cy="75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06D9D8-A241-C85D-7CDC-69F14E491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9" y="681927"/>
            <a:ext cx="753817" cy="75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A1ADAE4-27EE-AD66-44E8-DF79190F6B8D}"/>
              </a:ext>
            </a:extLst>
          </p:cNvPr>
          <p:cNvGrpSpPr/>
          <p:nvPr/>
        </p:nvGrpSpPr>
        <p:grpSpPr>
          <a:xfrm>
            <a:off x="6697381" y="2216415"/>
            <a:ext cx="1143576" cy="1026248"/>
            <a:chOff x="9082379" y="0"/>
            <a:chExt cx="1294573" cy="1399841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4075AB2-8A5A-82B1-3669-56E913C2E6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2379" y="105268"/>
              <a:ext cx="1294573" cy="1294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B0471C-DACA-9A48-28CE-3FEBB5093EAC}"/>
                </a:ext>
              </a:extLst>
            </p:cNvPr>
            <p:cNvSpPr txBox="1"/>
            <p:nvPr/>
          </p:nvSpPr>
          <p:spPr>
            <a:xfrm>
              <a:off x="9371481" y="0"/>
              <a:ext cx="625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Safe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D6CE89-8096-2B6E-BE5E-658C77BD004D}"/>
              </a:ext>
            </a:extLst>
          </p:cNvPr>
          <p:cNvCxnSpPr>
            <a:cxnSpLocks/>
          </p:cNvCxnSpPr>
          <p:nvPr/>
        </p:nvCxnSpPr>
        <p:spPr>
          <a:xfrm>
            <a:off x="6697381" y="1633595"/>
            <a:ext cx="398399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2" name="Picture 8" descr="Table - Free furniture and household icons">
            <a:extLst>
              <a:ext uri="{FF2B5EF4-FFF2-40B4-BE49-F238E27FC236}">
                <a16:creationId xmlns:a16="http://schemas.microsoft.com/office/drawing/2014/main" id="{BC35BCC8-E590-37BB-F8D0-B01E40B27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138" y="3902049"/>
            <a:ext cx="870081" cy="87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CB1A2C-CFF9-8732-8547-4480C6BABE42}"/>
              </a:ext>
            </a:extLst>
          </p:cNvPr>
          <p:cNvSpPr txBox="1"/>
          <p:nvPr/>
        </p:nvSpPr>
        <p:spPr>
          <a:xfrm>
            <a:off x="6856128" y="3680526"/>
            <a:ext cx="91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Table</a:t>
            </a:r>
          </a:p>
        </p:txBody>
      </p:sp>
      <p:pic>
        <p:nvPicPr>
          <p:cNvPr id="1034" name="Picture 10" descr="Office Chair Icon Vector PNG &amp; SVG Design For T-Shirts">
            <a:extLst>
              <a:ext uri="{FF2B5EF4-FFF2-40B4-BE49-F238E27FC236}">
                <a16:creationId xmlns:a16="http://schemas.microsoft.com/office/drawing/2014/main" id="{BC623902-6B68-F01C-6A36-4E700B586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667" y="1855002"/>
            <a:ext cx="865352" cy="86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3AE1115-64A1-610B-A7AA-9DF062EB8B0A}"/>
              </a:ext>
            </a:extLst>
          </p:cNvPr>
          <p:cNvSpPr txBox="1"/>
          <p:nvPr/>
        </p:nvSpPr>
        <p:spPr>
          <a:xfrm>
            <a:off x="8047141" y="1601502"/>
            <a:ext cx="91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Chair</a:t>
            </a:r>
          </a:p>
        </p:txBody>
      </p:sp>
      <p:pic>
        <p:nvPicPr>
          <p:cNvPr id="1036" name="Picture 12" descr="Smart tv icon on transparent background 17785091 PNG">
            <a:extLst>
              <a:ext uri="{FF2B5EF4-FFF2-40B4-BE49-F238E27FC236}">
                <a16:creationId xmlns:a16="http://schemas.microsoft.com/office/drawing/2014/main" id="{D9418EFB-D048-9B03-21D0-19C923CA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995" y="3531872"/>
            <a:ext cx="1119050" cy="74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BAD1354-F442-5679-3706-61FAA15845CF}"/>
              </a:ext>
            </a:extLst>
          </p:cNvPr>
          <p:cNvSpPr txBox="1"/>
          <p:nvPr/>
        </p:nvSpPr>
        <p:spPr>
          <a:xfrm>
            <a:off x="8050998" y="3246107"/>
            <a:ext cx="91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TV</a:t>
            </a:r>
          </a:p>
        </p:txBody>
      </p:sp>
      <p:pic>
        <p:nvPicPr>
          <p:cNvPr id="1038" name="Picture 14" descr="Wardrobe - Free furniture and household icons">
            <a:extLst>
              <a:ext uri="{FF2B5EF4-FFF2-40B4-BE49-F238E27FC236}">
                <a16:creationId xmlns:a16="http://schemas.microsoft.com/office/drawing/2014/main" id="{9876C25D-B265-1542-5C12-BA0EEFE7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870" y="2132082"/>
            <a:ext cx="913635" cy="91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F88EF84-2B22-90CB-AB5E-03F03FBEB8AB}"/>
              </a:ext>
            </a:extLst>
          </p:cNvPr>
          <p:cNvSpPr txBox="1"/>
          <p:nvPr/>
        </p:nvSpPr>
        <p:spPr>
          <a:xfrm>
            <a:off x="9220686" y="1767018"/>
            <a:ext cx="125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Wardrobe</a:t>
            </a:r>
          </a:p>
        </p:txBody>
      </p:sp>
      <p:pic>
        <p:nvPicPr>
          <p:cNvPr id="1040" name="Picture 16" descr="Boxes - Free shipping and delivery icons">
            <a:extLst>
              <a:ext uri="{FF2B5EF4-FFF2-40B4-BE49-F238E27FC236}">
                <a16:creationId xmlns:a16="http://schemas.microsoft.com/office/drawing/2014/main" id="{A9DA9C08-29A2-5344-65B0-5D20EE54C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120" y="3662337"/>
            <a:ext cx="1033838" cy="103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AE8E1E-0EE7-0A7A-0E39-AE54F57A0F98}"/>
              </a:ext>
            </a:extLst>
          </p:cNvPr>
          <p:cNvSpPr txBox="1"/>
          <p:nvPr/>
        </p:nvSpPr>
        <p:spPr>
          <a:xfrm>
            <a:off x="9454293" y="3390091"/>
            <a:ext cx="91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Boxes</a:t>
            </a:r>
          </a:p>
        </p:txBody>
      </p:sp>
      <p:pic>
        <p:nvPicPr>
          <p:cNvPr id="13" name="Picture 12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C385CC23-CAAE-B73E-C022-84EFDDCFC0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2929" y="5149421"/>
            <a:ext cx="1227083" cy="122708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268C7F7-EE1F-3EDB-B866-EF926ED40C6D}"/>
              </a:ext>
            </a:extLst>
          </p:cNvPr>
          <p:cNvSpPr txBox="1"/>
          <p:nvPr/>
        </p:nvSpPr>
        <p:spPr>
          <a:xfrm>
            <a:off x="7131432" y="629242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Joe</a:t>
            </a:r>
          </a:p>
        </p:txBody>
      </p:sp>
      <p:pic>
        <p:nvPicPr>
          <p:cNvPr id="14" name="Picture 13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7743A04F-E6C7-9CC4-C0F7-F6F74CF1F7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79635" y="5152426"/>
            <a:ext cx="1227083" cy="122708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F72C969-9D7F-68BB-3D40-C5D5D4FD2F7A}"/>
              </a:ext>
            </a:extLst>
          </p:cNvPr>
          <p:cNvSpPr txBox="1"/>
          <p:nvPr/>
        </p:nvSpPr>
        <p:spPr>
          <a:xfrm>
            <a:off x="8444550" y="631596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Bill</a:t>
            </a:r>
          </a:p>
        </p:txBody>
      </p:sp>
      <p:pic>
        <p:nvPicPr>
          <p:cNvPr id="18" name="Picture 17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7FDCC276-FFF8-66E1-6820-5236887624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54293" y="5149420"/>
            <a:ext cx="1227083" cy="122708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F2AC7D3-2A7C-19D1-D616-9B08F3299B94}"/>
              </a:ext>
            </a:extLst>
          </p:cNvPr>
          <p:cNvSpPr txBox="1"/>
          <p:nvPr/>
        </p:nvSpPr>
        <p:spPr>
          <a:xfrm>
            <a:off x="9795163" y="632121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Mia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E545D66C-CCF1-951A-3233-BC5A2F0AEFDE}"/>
              </a:ext>
            </a:extLst>
          </p:cNvPr>
          <p:cNvSpPr/>
          <p:nvPr/>
        </p:nvSpPr>
        <p:spPr>
          <a:xfrm rot="13981075">
            <a:off x="3480505" y="4036373"/>
            <a:ext cx="2747787" cy="2192641"/>
          </a:xfrm>
          <a:prstGeom prst="arc">
            <a:avLst>
              <a:gd name="adj1" fmla="val 15445995"/>
              <a:gd name="adj2" fmla="val 281131"/>
            </a:avLst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570A2D9-66D9-A724-5AC3-C941E0E2332B}"/>
              </a:ext>
            </a:extLst>
          </p:cNvPr>
          <p:cNvGrpSpPr/>
          <p:nvPr/>
        </p:nvGrpSpPr>
        <p:grpSpPr>
          <a:xfrm>
            <a:off x="2708548" y="4472241"/>
            <a:ext cx="831009" cy="744440"/>
            <a:chOff x="336440" y="5254037"/>
            <a:chExt cx="1195872" cy="906913"/>
          </a:xfrm>
        </p:grpSpPr>
        <p:pic>
          <p:nvPicPr>
            <p:cNvPr id="55" name="Picture 12" descr="Smart tv icon on transparent background 17785091 PNG">
              <a:extLst>
                <a:ext uri="{FF2B5EF4-FFF2-40B4-BE49-F238E27FC236}">
                  <a16:creationId xmlns:a16="http://schemas.microsoft.com/office/drawing/2014/main" id="{E5C76D85-2A34-6A41-A6B5-DF50CF6D7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56" y="5254037"/>
              <a:ext cx="815949" cy="543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8" descr="Table - Free furniture and household icons">
              <a:extLst>
                <a:ext uri="{FF2B5EF4-FFF2-40B4-BE49-F238E27FC236}">
                  <a16:creationId xmlns:a16="http://schemas.microsoft.com/office/drawing/2014/main" id="{ADB8000D-1CA3-9ED0-9D7E-756FD3B1CE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40" y="5451717"/>
              <a:ext cx="634415" cy="634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6" descr="Boxes - Free shipping and delivery icons">
              <a:extLst>
                <a:ext uri="{FF2B5EF4-FFF2-40B4-BE49-F238E27FC236}">
                  <a16:creationId xmlns:a16="http://schemas.microsoft.com/office/drawing/2014/main" id="{B5983FFF-1A15-119D-D9FF-6132D0C2D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495" y="5407133"/>
              <a:ext cx="753817" cy="753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Arc 57">
            <a:extLst>
              <a:ext uri="{FF2B5EF4-FFF2-40B4-BE49-F238E27FC236}">
                <a16:creationId xmlns:a16="http://schemas.microsoft.com/office/drawing/2014/main" id="{757E32DC-D012-79A9-3B36-F37D94F79025}"/>
              </a:ext>
            </a:extLst>
          </p:cNvPr>
          <p:cNvSpPr/>
          <p:nvPr/>
        </p:nvSpPr>
        <p:spPr>
          <a:xfrm rot="16200000">
            <a:off x="2319696" y="2503429"/>
            <a:ext cx="3525738" cy="3771797"/>
          </a:xfrm>
          <a:prstGeom prst="arc">
            <a:avLst>
              <a:gd name="adj1" fmla="val 10745184"/>
              <a:gd name="adj2" fmla="val 21586802"/>
            </a:avLst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2DDAD22-AC9E-C0DA-2E89-3E40637D97F1}"/>
              </a:ext>
            </a:extLst>
          </p:cNvPr>
          <p:cNvGrpSpPr/>
          <p:nvPr/>
        </p:nvGrpSpPr>
        <p:grpSpPr>
          <a:xfrm>
            <a:off x="1165862" y="3728194"/>
            <a:ext cx="987774" cy="947425"/>
            <a:chOff x="529257" y="2056060"/>
            <a:chExt cx="1451977" cy="1392666"/>
          </a:xfrm>
        </p:grpSpPr>
        <p:pic>
          <p:nvPicPr>
            <p:cNvPr id="49" name="Picture 6">
              <a:extLst>
                <a:ext uri="{FF2B5EF4-FFF2-40B4-BE49-F238E27FC236}">
                  <a16:creationId xmlns:a16="http://schemas.microsoft.com/office/drawing/2014/main" id="{179A1901-250B-5993-3BAD-5C66FD2875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412" y="2056060"/>
              <a:ext cx="1143576" cy="949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0" descr="Office Chair Icon Vector PNG &amp; SVG Design For T-Shirts">
              <a:extLst>
                <a:ext uri="{FF2B5EF4-FFF2-40B4-BE49-F238E27FC236}">
                  <a16:creationId xmlns:a16="http://schemas.microsoft.com/office/drawing/2014/main" id="{E943F87D-0F81-4D38-C29F-78A6F5DCE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57" y="2567512"/>
              <a:ext cx="865352" cy="865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4" descr="Wardrobe - Free furniture and household icons">
              <a:extLst>
                <a:ext uri="{FF2B5EF4-FFF2-40B4-BE49-F238E27FC236}">
                  <a16:creationId xmlns:a16="http://schemas.microsoft.com/office/drawing/2014/main" id="{C96CF9F1-E452-F296-106D-F77D54CB7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599" y="2535091"/>
              <a:ext cx="913635" cy="913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2D6BAA97-517A-D73E-8A76-ABCF3FCA9DC1}"/>
              </a:ext>
            </a:extLst>
          </p:cNvPr>
          <p:cNvSpPr txBox="1">
            <a:spLocks/>
          </p:cNvSpPr>
          <p:nvPr/>
        </p:nvSpPr>
        <p:spPr>
          <a:xfrm>
            <a:off x="838200" y="-1018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H" dirty="0"/>
              <a:t>Problem description: objective</a:t>
            </a:r>
          </a:p>
        </p:txBody>
      </p:sp>
      <p:pic>
        <p:nvPicPr>
          <p:cNvPr id="1042" name="Picture 1041" descr="A black square with many windows&#10;&#10;Description automatically generated">
            <a:extLst>
              <a:ext uri="{FF2B5EF4-FFF2-40B4-BE49-F238E27FC236}">
                <a16:creationId xmlns:a16="http://schemas.microsoft.com/office/drawing/2014/main" id="{6D60CEDD-CB26-6736-1906-6963796CB9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0405" y="1006475"/>
            <a:ext cx="2770513" cy="56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84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D8B160F-8B60-0B5A-37B1-2B2A109C4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70" y="1611096"/>
            <a:ext cx="8386840" cy="2882395"/>
          </a:xfrm>
          <a:prstGeom prst="rect">
            <a:avLst/>
          </a:prstGeom>
        </p:spPr>
      </p:pic>
      <p:pic>
        <p:nvPicPr>
          <p:cNvPr id="9" name="Picture 8" descr="A black square with many windows&#10;&#10;Description automatically generated">
            <a:extLst>
              <a:ext uri="{FF2B5EF4-FFF2-40B4-BE49-F238E27FC236}">
                <a16:creationId xmlns:a16="http://schemas.microsoft.com/office/drawing/2014/main" id="{4D6F6DA4-D391-EA25-005B-7FD8A538E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240" y="748861"/>
            <a:ext cx="2770513" cy="561252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358F143-104D-357B-7744-6CCE2F40AAB3}"/>
              </a:ext>
            </a:extLst>
          </p:cNvPr>
          <p:cNvSpPr txBox="1">
            <a:spLocks/>
          </p:cNvSpPr>
          <p:nvPr/>
        </p:nvSpPr>
        <p:spPr>
          <a:xfrm>
            <a:off x="838200" y="-1018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H" dirty="0"/>
              <a:t>State variables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260753-AB58-9BDC-5B2D-76AA2F76CAD0}"/>
              </a:ext>
            </a:extLst>
          </p:cNvPr>
          <p:cNvGrpSpPr/>
          <p:nvPr/>
        </p:nvGrpSpPr>
        <p:grpSpPr>
          <a:xfrm>
            <a:off x="838200" y="4832073"/>
            <a:ext cx="3119765" cy="692754"/>
            <a:chOff x="838200" y="5140525"/>
            <a:chExt cx="3119765" cy="69275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EDC341-7787-DDCD-988C-2BC13495F6C6}"/>
                </a:ext>
              </a:extLst>
            </p:cNvPr>
            <p:cNvSpPr txBox="1"/>
            <p:nvPr/>
          </p:nvSpPr>
          <p:spPr>
            <a:xfrm>
              <a:off x="838200" y="5191878"/>
              <a:ext cx="3119765" cy="58477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CH" sz="3200"/>
                <a:t>M = {       ,       ,       }</a:t>
              </a:r>
            </a:p>
          </p:txBody>
        </p:sp>
        <p:pic>
          <p:nvPicPr>
            <p:cNvPr id="19" name="Picture 18" descr="A cartoon of a person wearing a hard hat&#10;&#10;Description automatically generated">
              <a:extLst>
                <a:ext uri="{FF2B5EF4-FFF2-40B4-BE49-F238E27FC236}">
                  <a16:creationId xmlns:a16="http://schemas.microsoft.com/office/drawing/2014/main" id="{AE940885-E182-335E-8BEB-764EE3DB2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4649" y="5140525"/>
              <a:ext cx="687480" cy="687480"/>
            </a:xfrm>
            <a:prstGeom prst="rect">
              <a:avLst/>
            </a:prstGeom>
          </p:spPr>
        </p:pic>
        <p:pic>
          <p:nvPicPr>
            <p:cNvPr id="20" name="Picture 19" descr="A cartoon of a person wearing a hard hat&#10;&#10;Description automatically generated">
              <a:extLst>
                <a:ext uri="{FF2B5EF4-FFF2-40B4-BE49-F238E27FC236}">
                  <a16:creationId xmlns:a16="http://schemas.microsoft.com/office/drawing/2014/main" id="{7E3F4A31-C822-EB55-BA09-BEE8E01B4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2457" y="5140525"/>
              <a:ext cx="687480" cy="687480"/>
            </a:xfrm>
            <a:prstGeom prst="rect">
              <a:avLst/>
            </a:prstGeom>
          </p:spPr>
        </p:pic>
        <p:pic>
          <p:nvPicPr>
            <p:cNvPr id="21" name="Picture 20" descr="A cartoon of a person wearing a hard hat&#10;&#10;Description automatically generated">
              <a:extLst>
                <a:ext uri="{FF2B5EF4-FFF2-40B4-BE49-F238E27FC236}">
                  <a16:creationId xmlns:a16="http://schemas.microsoft.com/office/drawing/2014/main" id="{F3CE0A66-9548-141B-1D81-AB6F706E6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768" y="5145799"/>
              <a:ext cx="687480" cy="68748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57D01C-D98A-30B4-B0CE-02BCCF8AF552}"/>
              </a:ext>
            </a:extLst>
          </p:cNvPr>
          <p:cNvGrpSpPr/>
          <p:nvPr/>
        </p:nvGrpSpPr>
        <p:grpSpPr>
          <a:xfrm>
            <a:off x="4817602" y="4841264"/>
            <a:ext cx="3018775" cy="683563"/>
            <a:chOff x="838200" y="6051133"/>
            <a:chExt cx="3018775" cy="6835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82AE25-63EA-1DA8-89DA-227D0FF74393}"/>
                </a:ext>
              </a:extLst>
            </p:cNvPr>
            <p:cNvSpPr txBox="1"/>
            <p:nvPr/>
          </p:nvSpPr>
          <p:spPr>
            <a:xfrm>
              <a:off x="838200" y="6100528"/>
              <a:ext cx="30187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3200" dirty="0"/>
                <a:t>F = {      ,	 ,        }</a:t>
              </a:r>
            </a:p>
          </p:txBody>
        </p:sp>
        <p:pic>
          <p:nvPicPr>
            <p:cNvPr id="22" name="Picture 10" descr="Office Chair Icon Vector PNG &amp; SVG Design For T-Shirts">
              <a:extLst>
                <a:ext uri="{FF2B5EF4-FFF2-40B4-BE49-F238E27FC236}">
                  <a16:creationId xmlns:a16="http://schemas.microsoft.com/office/drawing/2014/main" id="{E54FD4FB-5BEC-1BD8-2786-464EBC347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845" y="6051133"/>
              <a:ext cx="683563" cy="683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4" descr="Wardrobe - Free furniture and household icons">
              <a:extLst>
                <a:ext uri="{FF2B5EF4-FFF2-40B4-BE49-F238E27FC236}">
                  <a16:creationId xmlns:a16="http://schemas.microsoft.com/office/drawing/2014/main" id="{F5EB7798-885D-3C18-5C8B-969F476516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647" y="6115408"/>
              <a:ext cx="569895" cy="569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6" descr="Boxes - Free shipping and delivery icons">
              <a:extLst>
                <a:ext uri="{FF2B5EF4-FFF2-40B4-BE49-F238E27FC236}">
                  <a16:creationId xmlns:a16="http://schemas.microsoft.com/office/drawing/2014/main" id="{1DC9ED05-B6A7-6B64-FA69-1621E8BCC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546" y="6067795"/>
              <a:ext cx="617508" cy="617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6519C0A-BBF5-3170-DE4C-885F52DF51E1}"/>
              </a:ext>
            </a:extLst>
          </p:cNvPr>
          <p:cNvSpPr/>
          <p:nvPr/>
        </p:nvSpPr>
        <p:spPr>
          <a:xfrm>
            <a:off x="929640" y="1607765"/>
            <a:ext cx="2255520" cy="5791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E04FC49-AFD2-7DDF-1B27-A562151C4834}"/>
              </a:ext>
            </a:extLst>
          </p:cNvPr>
          <p:cNvSpPr/>
          <p:nvPr/>
        </p:nvSpPr>
        <p:spPr>
          <a:xfrm>
            <a:off x="929640" y="3081166"/>
            <a:ext cx="3444240" cy="5791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6465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square with many windows&#10;&#10;Description automatically generated">
            <a:extLst>
              <a:ext uri="{FF2B5EF4-FFF2-40B4-BE49-F238E27FC236}">
                <a16:creationId xmlns:a16="http://schemas.microsoft.com/office/drawing/2014/main" id="{4D6F6DA4-D391-EA25-005B-7FD8A538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4175"/>
            <a:ext cx="2770513" cy="561252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358F143-104D-357B-7744-6CCE2F40AAB3}"/>
              </a:ext>
            </a:extLst>
          </p:cNvPr>
          <p:cNvSpPr txBox="1">
            <a:spLocks/>
          </p:cNvSpPr>
          <p:nvPr/>
        </p:nvSpPr>
        <p:spPr>
          <a:xfrm>
            <a:off x="838200" y="-1018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H" dirty="0"/>
              <a:t>State 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210196-F56D-D2AF-E9E4-4EA06B755F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30" t="55112" r="51339" b="29033"/>
          <a:stretch/>
        </p:blipFill>
        <p:spPr>
          <a:xfrm>
            <a:off x="3839802" y="2044895"/>
            <a:ext cx="6089858" cy="816781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8DC307B-5EE7-0249-1886-9761638A49F5}"/>
              </a:ext>
            </a:extLst>
          </p:cNvPr>
          <p:cNvSpPr/>
          <p:nvPr/>
        </p:nvSpPr>
        <p:spPr>
          <a:xfrm>
            <a:off x="1676749" y="1841938"/>
            <a:ext cx="1145628" cy="11456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4" name="Picture 10" descr="Office Chair Icon Vector PNG &amp; SVG Design For T-Shirts">
            <a:extLst>
              <a:ext uri="{FF2B5EF4-FFF2-40B4-BE49-F238E27FC236}">
                <a16:creationId xmlns:a16="http://schemas.microsoft.com/office/drawing/2014/main" id="{7A6951FF-9605-4B05-AD9E-12079D3E6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81" y="2072970"/>
            <a:ext cx="683563" cy="68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3F4A9-FC5E-4BC2-361A-60A5290AF07A}"/>
              </a:ext>
            </a:extLst>
          </p:cNvPr>
          <p:cNvSpPr/>
          <p:nvPr/>
        </p:nvSpPr>
        <p:spPr>
          <a:xfrm>
            <a:off x="1621345" y="3453471"/>
            <a:ext cx="1145628" cy="11456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" name="Picture 2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86AE3BDE-158F-DAD5-3C9F-AC9187873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494" y="3683641"/>
            <a:ext cx="687480" cy="687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33367-1A5A-7202-CB09-BDFEA99FE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61" t="4992" r="66008" b="81588"/>
          <a:stretch/>
        </p:blipFill>
        <p:spPr>
          <a:xfrm>
            <a:off x="3901994" y="3683641"/>
            <a:ext cx="3961422" cy="6912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1436BB-2F52-3ED6-0117-C3FBF79A26C9}"/>
              </a:ext>
            </a:extLst>
          </p:cNvPr>
          <p:cNvSpPr/>
          <p:nvPr/>
        </p:nvSpPr>
        <p:spPr>
          <a:xfrm>
            <a:off x="8271641" y="2132719"/>
            <a:ext cx="420414" cy="641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906349-38D0-F4B4-1CA6-4C9F6E064849}"/>
              </a:ext>
            </a:extLst>
          </p:cNvPr>
          <p:cNvSpPr/>
          <p:nvPr/>
        </p:nvSpPr>
        <p:spPr>
          <a:xfrm>
            <a:off x="8812484" y="2132719"/>
            <a:ext cx="420414" cy="641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7560A9-D45F-12A3-ABE5-3E9689334DA0}"/>
              </a:ext>
            </a:extLst>
          </p:cNvPr>
          <p:cNvSpPr/>
          <p:nvPr/>
        </p:nvSpPr>
        <p:spPr>
          <a:xfrm>
            <a:off x="9353327" y="2218689"/>
            <a:ext cx="284427" cy="641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1277CF-ABC2-691C-5570-2C3A7A86610F}"/>
              </a:ext>
            </a:extLst>
          </p:cNvPr>
          <p:cNvSpPr/>
          <p:nvPr/>
        </p:nvSpPr>
        <p:spPr>
          <a:xfrm>
            <a:off x="6014513" y="3771490"/>
            <a:ext cx="617515" cy="641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D3A17C-AB48-5B80-9300-C13E83C3AB53}"/>
              </a:ext>
            </a:extLst>
          </p:cNvPr>
          <p:cNvSpPr/>
          <p:nvPr/>
        </p:nvSpPr>
        <p:spPr>
          <a:xfrm>
            <a:off x="6791774" y="3744874"/>
            <a:ext cx="420414" cy="641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3ABBB8-A4C7-2EF4-F401-70316B9A3559}"/>
              </a:ext>
            </a:extLst>
          </p:cNvPr>
          <p:cNvSpPr/>
          <p:nvPr/>
        </p:nvSpPr>
        <p:spPr>
          <a:xfrm>
            <a:off x="7332617" y="3744874"/>
            <a:ext cx="284427" cy="641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7" name="Picture 26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4A76098C-D482-AA1B-AF50-9C7D75412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089" y="3745697"/>
            <a:ext cx="566361" cy="5663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F45137-4C54-371E-BE20-F8B61FEC16F0}"/>
              </a:ext>
            </a:extLst>
          </p:cNvPr>
          <p:cNvSpPr txBox="1"/>
          <p:nvPr/>
        </p:nvSpPr>
        <p:spPr>
          <a:xfrm>
            <a:off x="290945" y="554133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6CBE42-612B-B86B-BF44-B011E83DB6C4}"/>
              </a:ext>
            </a:extLst>
          </p:cNvPr>
          <p:cNvSpPr txBox="1"/>
          <p:nvPr/>
        </p:nvSpPr>
        <p:spPr>
          <a:xfrm>
            <a:off x="290945" y="39280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F0E088-8AD7-8916-D3F7-F7B59790C91B}"/>
              </a:ext>
            </a:extLst>
          </p:cNvPr>
          <p:cNvSpPr txBox="1"/>
          <p:nvPr/>
        </p:nvSpPr>
        <p:spPr>
          <a:xfrm>
            <a:off x="290945" y="223184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2</a:t>
            </a:r>
          </a:p>
        </p:txBody>
      </p:sp>
      <p:pic>
        <p:nvPicPr>
          <p:cNvPr id="32" name="Picture 10" descr="Office Chair Icon Vector PNG &amp; SVG Design For T-Shirts">
            <a:extLst>
              <a:ext uri="{FF2B5EF4-FFF2-40B4-BE49-F238E27FC236}">
                <a16:creationId xmlns:a16="http://schemas.microsoft.com/office/drawing/2014/main" id="{75D76F98-FD62-B048-C4D5-698D9EB53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136" y="2193399"/>
            <a:ext cx="563134" cy="5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7B88DB-230E-6B5F-DD71-5D1DE3BD9247}"/>
              </a:ext>
            </a:extLst>
          </p:cNvPr>
          <p:cNvSpPr txBox="1"/>
          <p:nvPr/>
        </p:nvSpPr>
        <p:spPr>
          <a:xfrm>
            <a:off x="6724880" y="383566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/>
              <a:t>#1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00940-1BB2-E5C3-1B78-48CB189E3D8C}"/>
              </a:ext>
            </a:extLst>
          </p:cNvPr>
          <p:cNvSpPr txBox="1"/>
          <p:nvPr/>
        </p:nvSpPr>
        <p:spPr>
          <a:xfrm>
            <a:off x="8761715" y="2294868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/>
              <a:t>#2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2506CB-4EC4-BB60-4013-5BBEDA883C55}"/>
              </a:ext>
            </a:extLst>
          </p:cNvPr>
          <p:cNvSpPr txBox="1"/>
          <p:nvPr/>
        </p:nvSpPr>
        <p:spPr>
          <a:xfrm>
            <a:off x="7854966" y="3692669"/>
            <a:ext cx="837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000" dirty="0"/>
              <a:t>=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722008-5DBF-2C55-D694-3F0AF14C2ABE}"/>
              </a:ext>
            </a:extLst>
          </p:cNvPr>
          <p:cNvSpPr txBox="1"/>
          <p:nvPr/>
        </p:nvSpPr>
        <p:spPr>
          <a:xfrm>
            <a:off x="9937872" y="2132719"/>
            <a:ext cx="837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000" dirty="0"/>
              <a:t>=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0E8B8-65FD-93D0-0C7E-04036C4A326B}"/>
              </a:ext>
            </a:extLst>
          </p:cNvPr>
          <p:cNvSpPr txBox="1"/>
          <p:nvPr/>
        </p:nvSpPr>
        <p:spPr>
          <a:xfrm>
            <a:off x="7330581" y="3743070"/>
            <a:ext cx="330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t</a:t>
            </a:r>
            <a:endParaRPr lang="en-CH" sz="3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8C1940-EC32-D5E6-F2D2-0A695FBDC802}"/>
              </a:ext>
            </a:extLst>
          </p:cNvPr>
          <p:cNvSpPr txBox="1"/>
          <p:nvPr/>
        </p:nvSpPr>
        <p:spPr>
          <a:xfrm>
            <a:off x="9341794" y="2209919"/>
            <a:ext cx="330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t</a:t>
            </a:r>
            <a:endParaRPr lang="en-CH" sz="32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4270607-06A0-1913-DB12-995A53187340}"/>
              </a:ext>
            </a:extLst>
          </p:cNvPr>
          <p:cNvGrpSpPr/>
          <p:nvPr/>
        </p:nvGrpSpPr>
        <p:grpSpPr>
          <a:xfrm>
            <a:off x="7330581" y="4826201"/>
            <a:ext cx="3933093" cy="1620498"/>
            <a:chOff x="7971325" y="5100422"/>
            <a:chExt cx="3933093" cy="1620498"/>
          </a:xfrm>
        </p:grpSpPr>
        <p:sp>
          <p:nvSpPr>
            <p:cNvPr id="46" name="Cloud 45">
              <a:extLst>
                <a:ext uri="{FF2B5EF4-FFF2-40B4-BE49-F238E27FC236}">
                  <a16:creationId xmlns:a16="http://schemas.microsoft.com/office/drawing/2014/main" id="{FA549539-8589-E2B3-E077-57E9174C295E}"/>
                </a:ext>
              </a:extLst>
            </p:cNvPr>
            <p:cNvSpPr/>
            <p:nvPr/>
          </p:nvSpPr>
          <p:spPr>
            <a:xfrm>
              <a:off x="7971325" y="5100422"/>
              <a:ext cx="3933093" cy="1620498"/>
            </a:xfrm>
            <a:prstGeom prst="clou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2201CEC-ECEA-5AE3-0681-727F2C293511}"/>
                </a:ext>
              </a:extLst>
            </p:cNvPr>
            <p:cNvSpPr txBox="1"/>
            <p:nvPr/>
          </p:nvSpPr>
          <p:spPr>
            <a:xfrm>
              <a:off x="9363102" y="5618283"/>
              <a:ext cx="12458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spc="300" dirty="0"/>
                <a:t>t = 2</a:t>
              </a:r>
              <a:endParaRPr lang="en-CH" sz="3200" b="1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390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358F143-104D-357B-7744-6CCE2F40AAB3}"/>
              </a:ext>
            </a:extLst>
          </p:cNvPr>
          <p:cNvSpPr txBox="1">
            <a:spLocks/>
          </p:cNvSpPr>
          <p:nvPr/>
        </p:nvSpPr>
        <p:spPr>
          <a:xfrm>
            <a:off x="838200" y="-1018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H" dirty="0"/>
              <a:t>Movers actions</a:t>
            </a:r>
          </a:p>
        </p:txBody>
      </p:sp>
      <p:pic>
        <p:nvPicPr>
          <p:cNvPr id="2" name="Picture 1" descr="A black square with many windows&#10;&#10;Description automatically generated">
            <a:extLst>
              <a:ext uri="{FF2B5EF4-FFF2-40B4-BE49-F238E27FC236}">
                <a16:creationId xmlns:a16="http://schemas.microsoft.com/office/drawing/2014/main" id="{20B5877B-06C8-D3DD-2DC6-4C8CF222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49" y="937633"/>
            <a:ext cx="2770513" cy="56125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72267E-C556-1529-86B7-BFD05927A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3" y="1420706"/>
            <a:ext cx="7785384" cy="359325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306B631-5B68-0CBE-FDB1-B87EB9ED3777}"/>
              </a:ext>
            </a:extLst>
          </p:cNvPr>
          <p:cNvGrpSpPr/>
          <p:nvPr/>
        </p:nvGrpSpPr>
        <p:grpSpPr>
          <a:xfrm>
            <a:off x="471399" y="5589230"/>
            <a:ext cx="3119765" cy="693528"/>
            <a:chOff x="838200" y="5140525"/>
            <a:chExt cx="3119765" cy="6935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3335C1-7638-A22E-E032-520499D4124E}"/>
                </a:ext>
              </a:extLst>
            </p:cNvPr>
            <p:cNvSpPr txBox="1"/>
            <p:nvPr/>
          </p:nvSpPr>
          <p:spPr>
            <a:xfrm>
              <a:off x="838200" y="5191878"/>
              <a:ext cx="3119765" cy="58477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CH" sz="3200"/>
                <a:t>M = {       ,       ,       }</a:t>
              </a:r>
            </a:p>
          </p:txBody>
        </p:sp>
        <p:pic>
          <p:nvPicPr>
            <p:cNvPr id="21" name="Picture 20" descr="A cartoon of a person wearing a hard hat&#10;&#10;Description automatically generated">
              <a:extLst>
                <a:ext uri="{FF2B5EF4-FFF2-40B4-BE49-F238E27FC236}">
                  <a16:creationId xmlns:a16="http://schemas.microsoft.com/office/drawing/2014/main" id="{23CDBA33-6181-E929-D39C-18E8D8558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4173" y="5146573"/>
              <a:ext cx="687480" cy="687480"/>
            </a:xfrm>
            <a:prstGeom prst="rect">
              <a:avLst/>
            </a:prstGeom>
          </p:spPr>
        </p:pic>
        <p:pic>
          <p:nvPicPr>
            <p:cNvPr id="22" name="Picture 21" descr="A cartoon of a person wearing a hard hat&#10;&#10;Description automatically generated">
              <a:extLst>
                <a:ext uri="{FF2B5EF4-FFF2-40B4-BE49-F238E27FC236}">
                  <a16:creationId xmlns:a16="http://schemas.microsoft.com/office/drawing/2014/main" id="{F82C4CAB-FD03-FD51-B32B-CE7AAC40B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8504" y="5140525"/>
              <a:ext cx="687480" cy="687480"/>
            </a:xfrm>
            <a:prstGeom prst="rect">
              <a:avLst/>
            </a:prstGeom>
          </p:spPr>
        </p:pic>
        <p:pic>
          <p:nvPicPr>
            <p:cNvPr id="23" name="Picture 22" descr="A cartoon of a person wearing a hard hat&#10;&#10;Description automatically generated">
              <a:extLst>
                <a:ext uri="{FF2B5EF4-FFF2-40B4-BE49-F238E27FC236}">
                  <a16:creationId xmlns:a16="http://schemas.microsoft.com/office/drawing/2014/main" id="{D5644CCB-00CA-7E13-4A2C-30BE9E69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2959" y="5145799"/>
              <a:ext cx="687480" cy="68748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CDF244-7EA5-DE2B-27C1-E6AC96D8ADEF}"/>
              </a:ext>
            </a:extLst>
          </p:cNvPr>
          <p:cNvGrpSpPr/>
          <p:nvPr/>
        </p:nvGrpSpPr>
        <p:grpSpPr>
          <a:xfrm>
            <a:off x="4040277" y="5640583"/>
            <a:ext cx="3018775" cy="683563"/>
            <a:chOff x="838200" y="6051133"/>
            <a:chExt cx="3018775" cy="6835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56B104-B39A-0D0A-0045-9D932603E0B0}"/>
                </a:ext>
              </a:extLst>
            </p:cNvPr>
            <p:cNvSpPr txBox="1"/>
            <p:nvPr/>
          </p:nvSpPr>
          <p:spPr>
            <a:xfrm>
              <a:off x="838200" y="6100528"/>
              <a:ext cx="30187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3200" dirty="0"/>
                <a:t>F = {      ,	 ,        }</a:t>
              </a:r>
            </a:p>
          </p:txBody>
        </p:sp>
        <p:pic>
          <p:nvPicPr>
            <p:cNvPr id="26" name="Picture 10" descr="Office Chair Icon Vector PNG &amp; SVG Design For T-Shirts">
              <a:extLst>
                <a:ext uri="{FF2B5EF4-FFF2-40B4-BE49-F238E27FC236}">
                  <a16:creationId xmlns:a16="http://schemas.microsoft.com/office/drawing/2014/main" id="{A7D3A236-17A3-E02C-350C-EDDE31B039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845" y="6051133"/>
              <a:ext cx="683563" cy="683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4" descr="Wardrobe - Free furniture and household icons">
              <a:extLst>
                <a:ext uri="{FF2B5EF4-FFF2-40B4-BE49-F238E27FC236}">
                  <a16:creationId xmlns:a16="http://schemas.microsoft.com/office/drawing/2014/main" id="{4DCE7F7D-40B8-23F1-9138-5050280170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647" y="6115408"/>
              <a:ext cx="569895" cy="569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6" descr="Boxes - Free shipping and delivery icons">
              <a:extLst>
                <a:ext uri="{FF2B5EF4-FFF2-40B4-BE49-F238E27FC236}">
                  <a16:creationId xmlns:a16="http://schemas.microsoft.com/office/drawing/2014/main" id="{1ECAB7C8-840E-D86B-CA73-0C97A3D0F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546" y="6067795"/>
              <a:ext cx="617508" cy="617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07EACD3-4984-D672-9412-F11DA855A8C1}"/>
              </a:ext>
            </a:extLst>
          </p:cNvPr>
          <p:cNvSpPr/>
          <p:nvPr/>
        </p:nvSpPr>
        <p:spPr>
          <a:xfrm>
            <a:off x="838200" y="1428455"/>
            <a:ext cx="1587285" cy="4476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7EC329-07CD-D474-AC19-5C5E60313AE4}"/>
              </a:ext>
            </a:extLst>
          </p:cNvPr>
          <p:cNvSpPr/>
          <p:nvPr/>
        </p:nvSpPr>
        <p:spPr>
          <a:xfrm>
            <a:off x="838200" y="2683218"/>
            <a:ext cx="1688024" cy="4476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0F76B66-2BFE-88AE-2826-D7F79ED51383}"/>
              </a:ext>
            </a:extLst>
          </p:cNvPr>
          <p:cNvSpPr/>
          <p:nvPr/>
        </p:nvSpPr>
        <p:spPr>
          <a:xfrm>
            <a:off x="838200" y="3945730"/>
            <a:ext cx="1688024" cy="4476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8093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12F907B-70A5-57AC-D9B2-C93BF341A0EB}"/>
              </a:ext>
            </a:extLst>
          </p:cNvPr>
          <p:cNvSpPr txBox="1"/>
          <p:nvPr/>
        </p:nvSpPr>
        <p:spPr>
          <a:xfrm>
            <a:off x="4076216" y="572813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6CFF2D-0573-4268-A140-A6448C323112}"/>
              </a:ext>
            </a:extLst>
          </p:cNvPr>
          <p:cNvSpPr txBox="1"/>
          <p:nvPr/>
        </p:nvSpPr>
        <p:spPr>
          <a:xfrm>
            <a:off x="4076216" y="411479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AC805-0A5C-670D-B689-FFAD9FE97FF4}"/>
              </a:ext>
            </a:extLst>
          </p:cNvPr>
          <p:cNvSpPr txBox="1"/>
          <p:nvPr/>
        </p:nvSpPr>
        <p:spPr>
          <a:xfrm>
            <a:off x="4076216" y="241864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2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017F578-5CC9-5911-F4D7-A5063CB2629F}"/>
              </a:ext>
            </a:extLst>
          </p:cNvPr>
          <p:cNvSpPr txBox="1">
            <a:spLocks/>
          </p:cNvSpPr>
          <p:nvPr/>
        </p:nvSpPr>
        <p:spPr>
          <a:xfrm>
            <a:off x="838200" y="-1018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H" dirty="0"/>
              <a:t>Movers: simulation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2C3C96-73E2-5B00-D823-FC4F8975856B}"/>
              </a:ext>
            </a:extLst>
          </p:cNvPr>
          <p:cNvCxnSpPr>
            <a:cxnSpLocks/>
          </p:cNvCxnSpPr>
          <p:nvPr/>
        </p:nvCxnSpPr>
        <p:spPr>
          <a:xfrm>
            <a:off x="1839310" y="3314654"/>
            <a:ext cx="85133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BC100D-5726-7949-2608-8D6CA9B276D3}"/>
              </a:ext>
            </a:extLst>
          </p:cNvPr>
          <p:cNvCxnSpPr>
            <a:cxnSpLocks/>
          </p:cNvCxnSpPr>
          <p:nvPr/>
        </p:nvCxnSpPr>
        <p:spPr>
          <a:xfrm>
            <a:off x="1839310" y="1747990"/>
            <a:ext cx="85133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A8F382-7F2F-A7FC-4771-C03FF9A035E0}"/>
              </a:ext>
            </a:extLst>
          </p:cNvPr>
          <p:cNvCxnSpPr>
            <a:cxnSpLocks/>
          </p:cNvCxnSpPr>
          <p:nvPr/>
        </p:nvCxnSpPr>
        <p:spPr>
          <a:xfrm>
            <a:off x="1918137" y="5106668"/>
            <a:ext cx="85133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ack square with many windows&#10;&#10;Description automatically generated">
            <a:extLst>
              <a:ext uri="{FF2B5EF4-FFF2-40B4-BE49-F238E27FC236}">
                <a16:creationId xmlns:a16="http://schemas.microsoft.com/office/drawing/2014/main" id="{9A47FAB9-A8EC-95B0-DB8D-155361D6D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794" y="1006475"/>
            <a:ext cx="2770513" cy="561252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0C40FB-0E70-5389-F73B-9B72A43B72B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069589" y="4373880"/>
            <a:ext cx="0" cy="98201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B83CAB-D6BD-0FE9-774B-8AF60F863E8F}"/>
              </a:ext>
            </a:extLst>
          </p:cNvPr>
          <p:cNvSpPr txBox="1"/>
          <p:nvPr/>
        </p:nvSpPr>
        <p:spPr>
          <a:xfrm>
            <a:off x="1674499" y="4639437"/>
            <a:ext cx="132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r>
              <a:rPr lang="en-CH" dirty="0"/>
              <a:t>scend(…)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F384B1-25A3-9C4C-ECEC-72DF2157214B}"/>
              </a:ext>
            </a:extLst>
          </p:cNvPr>
          <p:cNvGrpSpPr/>
          <p:nvPr/>
        </p:nvGrpSpPr>
        <p:grpSpPr>
          <a:xfrm>
            <a:off x="2512497" y="5355892"/>
            <a:ext cx="1114184" cy="1320497"/>
            <a:chOff x="2512498" y="3547717"/>
            <a:chExt cx="1149570" cy="1362435"/>
          </a:xfrm>
        </p:grpSpPr>
        <p:pic>
          <p:nvPicPr>
            <p:cNvPr id="6" name="Picture 5" descr="A cartoon of a person wearing a hard hat&#10;&#10;Description automatically generated">
              <a:extLst>
                <a:ext uri="{FF2B5EF4-FFF2-40B4-BE49-F238E27FC236}">
                  <a16:creationId xmlns:a16="http://schemas.microsoft.com/office/drawing/2014/main" id="{423C7C4F-7F2E-B3A8-389A-CF358ED6F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2498" y="3547717"/>
              <a:ext cx="1149570" cy="114957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E35656-32CC-007F-8DB4-533EA457AB95}"/>
                </a:ext>
              </a:extLst>
            </p:cNvPr>
            <p:cNvSpPr txBox="1"/>
            <p:nvPr/>
          </p:nvSpPr>
          <p:spPr>
            <a:xfrm>
              <a:off x="2832244" y="4540820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Joe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9E68750-BE5F-892C-0C13-56D3632431F9}"/>
              </a:ext>
            </a:extLst>
          </p:cNvPr>
          <p:cNvSpPr txBox="1"/>
          <p:nvPr/>
        </p:nvSpPr>
        <p:spPr>
          <a:xfrm>
            <a:off x="8823357" y="5728138"/>
            <a:ext cx="110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 </a:t>
            </a:r>
            <a:r>
              <a:rPr lang="en-CH" sz="4000" dirty="0"/>
              <a:t>= 0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5B1BDDED-5A82-22DD-ECC3-C73595C82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50" y="3899343"/>
            <a:ext cx="1222413" cy="94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92F74CC-5E0F-B181-5237-B56E7C69EFAE}"/>
              </a:ext>
            </a:extLst>
          </p:cNvPr>
          <p:cNvSpPr txBox="1"/>
          <p:nvPr/>
        </p:nvSpPr>
        <p:spPr>
          <a:xfrm>
            <a:off x="7867237" y="3822169"/>
            <a:ext cx="590870" cy="270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288035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12F907B-70A5-57AC-D9B2-C93BF341A0EB}"/>
              </a:ext>
            </a:extLst>
          </p:cNvPr>
          <p:cNvSpPr txBox="1"/>
          <p:nvPr/>
        </p:nvSpPr>
        <p:spPr>
          <a:xfrm>
            <a:off x="4076216" y="572813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6CFF2D-0573-4268-A140-A6448C323112}"/>
              </a:ext>
            </a:extLst>
          </p:cNvPr>
          <p:cNvSpPr txBox="1"/>
          <p:nvPr/>
        </p:nvSpPr>
        <p:spPr>
          <a:xfrm>
            <a:off x="4076216" y="411479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AC805-0A5C-670D-B689-FFAD9FE97FF4}"/>
              </a:ext>
            </a:extLst>
          </p:cNvPr>
          <p:cNvSpPr txBox="1"/>
          <p:nvPr/>
        </p:nvSpPr>
        <p:spPr>
          <a:xfrm>
            <a:off x="4076216" y="241864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# 2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017F578-5CC9-5911-F4D7-A5063CB2629F}"/>
              </a:ext>
            </a:extLst>
          </p:cNvPr>
          <p:cNvSpPr txBox="1">
            <a:spLocks/>
          </p:cNvSpPr>
          <p:nvPr/>
        </p:nvSpPr>
        <p:spPr>
          <a:xfrm>
            <a:off x="838200" y="-1018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H" dirty="0"/>
              <a:t>Movers: simulation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2C3C96-73E2-5B00-D823-FC4F8975856B}"/>
              </a:ext>
            </a:extLst>
          </p:cNvPr>
          <p:cNvCxnSpPr>
            <a:cxnSpLocks/>
          </p:cNvCxnSpPr>
          <p:nvPr/>
        </p:nvCxnSpPr>
        <p:spPr>
          <a:xfrm>
            <a:off x="1839310" y="3314654"/>
            <a:ext cx="85133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BC100D-5726-7949-2608-8D6CA9B276D3}"/>
              </a:ext>
            </a:extLst>
          </p:cNvPr>
          <p:cNvCxnSpPr>
            <a:cxnSpLocks/>
          </p:cNvCxnSpPr>
          <p:nvPr/>
        </p:nvCxnSpPr>
        <p:spPr>
          <a:xfrm>
            <a:off x="1839310" y="1747990"/>
            <a:ext cx="85133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A8F382-7F2F-A7FC-4771-C03FF9A035E0}"/>
              </a:ext>
            </a:extLst>
          </p:cNvPr>
          <p:cNvCxnSpPr>
            <a:cxnSpLocks/>
          </p:cNvCxnSpPr>
          <p:nvPr/>
        </p:nvCxnSpPr>
        <p:spPr>
          <a:xfrm>
            <a:off x="1918137" y="5106668"/>
            <a:ext cx="85133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ack square with many windows&#10;&#10;Description automatically generated">
            <a:extLst>
              <a:ext uri="{FF2B5EF4-FFF2-40B4-BE49-F238E27FC236}">
                <a16:creationId xmlns:a16="http://schemas.microsoft.com/office/drawing/2014/main" id="{9A47FAB9-A8EC-95B0-DB8D-155361D6D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794" y="1006475"/>
            <a:ext cx="2770513" cy="561252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0C40FB-0E70-5389-F73B-9B72A43B72B2}"/>
              </a:ext>
            </a:extLst>
          </p:cNvPr>
          <p:cNvCxnSpPr>
            <a:cxnSpLocks/>
          </p:cNvCxnSpPr>
          <p:nvPr/>
        </p:nvCxnSpPr>
        <p:spPr>
          <a:xfrm flipV="1">
            <a:off x="3070501" y="2627087"/>
            <a:ext cx="0" cy="98201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F384B1-25A3-9C4C-ECEC-72DF2157214B}"/>
              </a:ext>
            </a:extLst>
          </p:cNvPr>
          <p:cNvGrpSpPr/>
          <p:nvPr/>
        </p:nvGrpSpPr>
        <p:grpSpPr>
          <a:xfrm>
            <a:off x="2523956" y="3674544"/>
            <a:ext cx="1114184" cy="1320498"/>
            <a:chOff x="2524321" y="1812971"/>
            <a:chExt cx="1149570" cy="1362436"/>
          </a:xfrm>
        </p:grpSpPr>
        <p:pic>
          <p:nvPicPr>
            <p:cNvPr id="6" name="Picture 5" descr="A cartoon of a person wearing a hard hat&#10;&#10;Description automatically generated">
              <a:extLst>
                <a:ext uri="{FF2B5EF4-FFF2-40B4-BE49-F238E27FC236}">
                  <a16:creationId xmlns:a16="http://schemas.microsoft.com/office/drawing/2014/main" id="{423C7C4F-7F2E-B3A8-389A-CF358ED6F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4321" y="1812971"/>
              <a:ext cx="1149570" cy="114957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E35656-32CC-007F-8DB4-533EA457AB95}"/>
                </a:ext>
              </a:extLst>
            </p:cNvPr>
            <p:cNvSpPr txBox="1"/>
            <p:nvPr/>
          </p:nvSpPr>
          <p:spPr>
            <a:xfrm>
              <a:off x="2844067" y="2806075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Joe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A538FF1-35E9-E04D-B767-82B985606842}"/>
              </a:ext>
            </a:extLst>
          </p:cNvPr>
          <p:cNvSpPr txBox="1"/>
          <p:nvPr/>
        </p:nvSpPr>
        <p:spPr>
          <a:xfrm>
            <a:off x="8823357" y="5728138"/>
            <a:ext cx="110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 </a:t>
            </a:r>
            <a:r>
              <a:rPr lang="en-CH" sz="4000" dirty="0"/>
              <a:t>= 1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9E917BA1-EBD5-5E92-F983-2D87EF901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50" y="3899343"/>
            <a:ext cx="1222413" cy="94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063A23-4E62-BC8B-B9B3-C17F06983979}"/>
              </a:ext>
            </a:extLst>
          </p:cNvPr>
          <p:cNvSpPr txBox="1"/>
          <p:nvPr/>
        </p:nvSpPr>
        <p:spPr>
          <a:xfrm>
            <a:off x="7867237" y="3822169"/>
            <a:ext cx="590870" cy="270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Safe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D1B8B2-06E1-19A1-359B-A5447981EEBF}"/>
              </a:ext>
            </a:extLst>
          </p:cNvPr>
          <p:cNvSpPr txBox="1"/>
          <p:nvPr/>
        </p:nvSpPr>
        <p:spPr>
          <a:xfrm>
            <a:off x="1826250" y="281204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CH" dirty="0"/>
              <a:t>scend(…)</a:t>
            </a:r>
          </a:p>
        </p:txBody>
      </p:sp>
    </p:spTree>
    <p:extLst>
      <p:ext uri="{BB962C8B-B14F-4D97-AF65-F5344CB8AC3E}">
        <p14:creationId xmlns:p14="http://schemas.microsoft.com/office/powerpoint/2010/main" val="1531957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4350</TotalTime>
  <Words>386</Words>
  <Application>Microsoft Macintosh PowerPoint</Application>
  <PresentationFormat>Widescreen</PresentationFormat>
  <Paragraphs>158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Aptos</vt:lpstr>
      <vt:lpstr>Aptos Display</vt:lpstr>
      <vt:lpstr>Arial</vt:lpstr>
      <vt:lpstr>Consolas</vt:lpstr>
      <vt:lpstr>Office Theme</vt:lpstr>
      <vt:lpstr>Movers</vt:lpstr>
      <vt:lpstr>Problem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we have solved this problem</vt:lpstr>
      <vt:lpstr>Mathematical model</vt:lpstr>
      <vt:lpstr>Mathematical model: some constraints</vt:lpstr>
      <vt:lpstr>Mathematical model: some constraints</vt:lpstr>
      <vt:lpstr>How we have solved this problem</vt:lpstr>
      <vt:lpstr>System Design</vt:lpstr>
      <vt:lpstr>System Design</vt:lpstr>
      <vt:lpstr>Demo: try the solver on your devices!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Movers</dc:title>
  <dc:creator>Di Bello Luca</dc:creator>
  <cp:lastModifiedBy>Di Bello Luca</cp:lastModifiedBy>
  <cp:revision>23</cp:revision>
  <dcterms:created xsi:type="dcterms:W3CDTF">2024-05-19T09:03:43Z</dcterms:created>
  <dcterms:modified xsi:type="dcterms:W3CDTF">2024-05-22T11:15:05Z</dcterms:modified>
</cp:coreProperties>
</file>