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5" r:id="rId8"/>
    <p:sldId id="263" r:id="rId9"/>
    <p:sldId id="272" r:id="rId10"/>
    <p:sldId id="261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Tempo di ricerca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4"/>
                <c:pt idx="0">
                  <c:v>Booleano</c:v>
                </c:pt>
                <c:pt idx="1">
                  <c:v>Vettoriale</c:v>
                </c:pt>
                <c:pt idx="2">
                  <c:v>Sentiment</c:v>
                </c:pt>
                <c:pt idx="3">
                  <c:v>Doc2Vec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0.06</c:v>
                </c:pt>
                <c:pt idx="1">
                  <c:v>0.14000000000000001</c:v>
                </c:pt>
                <c:pt idx="2">
                  <c:v>0.1</c:v>
                </c:pt>
                <c:pt idx="3">
                  <c:v>1.2999999999999999E-2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5A-4E48-B089-9E7C368C918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72444159"/>
        <c:axId val="570672735"/>
      </c:barChart>
      <c:catAx>
        <c:axId val="572444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70672735"/>
        <c:crosses val="autoZero"/>
        <c:auto val="1"/>
        <c:lblAlgn val="ctr"/>
        <c:lblOffset val="100"/>
        <c:noMultiLvlLbl val="0"/>
      </c:catAx>
      <c:valAx>
        <c:axId val="570672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72444159"/>
        <c:crosses val="autoZero"/>
        <c:crossBetween val="between"/>
      </c:valAx>
      <c:spPr>
        <a:solidFill>
          <a:srgbClr val="2A1A00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2A1A00"/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DCG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4"/>
                <c:pt idx="0">
                  <c:v>Booleano</c:v>
                </c:pt>
                <c:pt idx="1">
                  <c:v>Vettoriale</c:v>
                </c:pt>
                <c:pt idx="2">
                  <c:v>Sentiment</c:v>
                </c:pt>
                <c:pt idx="3">
                  <c:v>Doc2Vec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4.702</c:v>
                </c:pt>
                <c:pt idx="1">
                  <c:v>9.548</c:v>
                </c:pt>
                <c:pt idx="2">
                  <c:v>6.359</c:v>
                </c:pt>
                <c:pt idx="3">
                  <c:v>4.3120000000000003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76-45C8-9224-EB4334CB047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333073135"/>
        <c:axId val="1417928175"/>
        <c:axId val="0"/>
      </c:bar3DChart>
      <c:catAx>
        <c:axId val="1333073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17928175"/>
        <c:crosses val="autoZero"/>
        <c:auto val="1"/>
        <c:lblAlgn val="ctr"/>
        <c:lblOffset val="100"/>
        <c:noMultiLvlLbl val="0"/>
      </c:catAx>
      <c:valAx>
        <c:axId val="1417928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33073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2A1A00"/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DCG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4"/>
                <c:pt idx="0">
                  <c:v>Booleano</c:v>
                </c:pt>
                <c:pt idx="1">
                  <c:v>Vettoriale</c:v>
                </c:pt>
                <c:pt idx="2">
                  <c:v>Sentiment</c:v>
                </c:pt>
                <c:pt idx="3">
                  <c:v>Doc2Vec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4.0439999999999996</c:v>
                </c:pt>
                <c:pt idx="1">
                  <c:v>10.484999999999999</c:v>
                </c:pt>
                <c:pt idx="2">
                  <c:v>7.2270000000000003</c:v>
                </c:pt>
                <c:pt idx="3">
                  <c:v>9.4760000000000009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D4-406C-9AD3-FD45A61869D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333073135"/>
        <c:axId val="1417928175"/>
        <c:axId val="0"/>
      </c:bar3DChart>
      <c:catAx>
        <c:axId val="1333073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17928175"/>
        <c:crosses val="autoZero"/>
        <c:auto val="1"/>
        <c:lblAlgn val="ctr"/>
        <c:lblOffset val="100"/>
        <c:noMultiLvlLbl val="0"/>
      </c:catAx>
      <c:valAx>
        <c:axId val="1417928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33073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2A1A00"/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DCG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4"/>
                <c:pt idx="0">
                  <c:v>Booleano</c:v>
                </c:pt>
                <c:pt idx="1">
                  <c:v>Vettoriale</c:v>
                </c:pt>
                <c:pt idx="2">
                  <c:v>Sentiment</c:v>
                </c:pt>
                <c:pt idx="3">
                  <c:v>Doc2Vec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7.4160000000000004</c:v>
                </c:pt>
                <c:pt idx="1">
                  <c:v>12.101000000000001</c:v>
                </c:pt>
                <c:pt idx="2">
                  <c:v>8.0980000000000008</c:v>
                </c:pt>
                <c:pt idx="3">
                  <c:v>12.554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76-45C8-9224-EB4334CB047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333073135"/>
        <c:axId val="1417928175"/>
        <c:axId val="0"/>
      </c:bar3DChart>
      <c:catAx>
        <c:axId val="1333073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17928175"/>
        <c:crosses val="autoZero"/>
        <c:auto val="1"/>
        <c:lblAlgn val="ctr"/>
        <c:lblOffset val="100"/>
        <c:noMultiLvlLbl val="0"/>
      </c:catAx>
      <c:valAx>
        <c:axId val="1417928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33073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2A1A00"/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DCG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4"/>
                <c:pt idx="0">
                  <c:v>Booleano</c:v>
                </c:pt>
                <c:pt idx="1">
                  <c:v>Vettoriale</c:v>
                </c:pt>
                <c:pt idx="2">
                  <c:v>Sentiment</c:v>
                </c:pt>
                <c:pt idx="3">
                  <c:v>Doc2Vec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7.19</c:v>
                </c:pt>
                <c:pt idx="1">
                  <c:v>9.8789999999999996</c:v>
                </c:pt>
                <c:pt idx="2">
                  <c:v>8.4169999999999998</c:v>
                </c:pt>
                <c:pt idx="3">
                  <c:v>5.1360000000000001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D4-406C-9AD3-FD45A61869D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333073135"/>
        <c:axId val="1417928175"/>
        <c:axId val="0"/>
      </c:bar3DChart>
      <c:catAx>
        <c:axId val="1333073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17928175"/>
        <c:crosses val="autoZero"/>
        <c:auto val="1"/>
        <c:lblAlgn val="ctr"/>
        <c:lblOffset val="100"/>
        <c:noMultiLvlLbl val="0"/>
      </c:catAx>
      <c:valAx>
        <c:axId val="1417928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33073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2A1A00"/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DCG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4"/>
                <c:pt idx="0">
                  <c:v>Booleano</c:v>
                </c:pt>
                <c:pt idx="1">
                  <c:v>Vettoriale</c:v>
                </c:pt>
                <c:pt idx="2">
                  <c:v>Sentiment</c:v>
                </c:pt>
                <c:pt idx="3">
                  <c:v>Doc2Vec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10.09</c:v>
                </c:pt>
                <c:pt idx="1">
                  <c:v>4.4020000000000001</c:v>
                </c:pt>
                <c:pt idx="2">
                  <c:v>6.0439999999999996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76-45C8-9224-EB4334CB047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333073135"/>
        <c:axId val="1417928175"/>
        <c:axId val="0"/>
      </c:bar3DChart>
      <c:catAx>
        <c:axId val="1333073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17928175"/>
        <c:crosses val="autoZero"/>
        <c:auto val="1"/>
        <c:lblAlgn val="ctr"/>
        <c:lblOffset val="100"/>
        <c:noMultiLvlLbl val="0"/>
      </c:catAx>
      <c:valAx>
        <c:axId val="1417928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33073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2A1A00"/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DCG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4"/>
                <c:pt idx="0">
                  <c:v>Booleano</c:v>
                </c:pt>
                <c:pt idx="1">
                  <c:v>Vettoriale</c:v>
                </c:pt>
                <c:pt idx="2">
                  <c:v>Sentiment</c:v>
                </c:pt>
                <c:pt idx="3">
                  <c:v>Doc2Vec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7.8940000000000001</c:v>
                </c:pt>
                <c:pt idx="1">
                  <c:v>2.226</c:v>
                </c:pt>
                <c:pt idx="2">
                  <c:v>6.7489999999999997</c:v>
                </c:pt>
                <c:pt idx="3">
                  <c:v>12.132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D4-406C-9AD3-FD45A61869D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333073135"/>
        <c:axId val="1417928175"/>
        <c:axId val="0"/>
      </c:bar3DChart>
      <c:catAx>
        <c:axId val="1333073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17928175"/>
        <c:crosses val="autoZero"/>
        <c:auto val="1"/>
        <c:lblAlgn val="ctr"/>
        <c:lblOffset val="100"/>
        <c:noMultiLvlLbl val="0"/>
      </c:catAx>
      <c:valAx>
        <c:axId val="1417928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33073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2A1A00"/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DCG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4"/>
                <c:pt idx="0">
                  <c:v>Booleano</c:v>
                </c:pt>
                <c:pt idx="1">
                  <c:v>Vettoriale</c:v>
                </c:pt>
                <c:pt idx="2">
                  <c:v>Sentiment</c:v>
                </c:pt>
                <c:pt idx="3">
                  <c:v>Doc2Vec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12.855</c:v>
                </c:pt>
                <c:pt idx="1">
                  <c:v>10.097</c:v>
                </c:pt>
                <c:pt idx="2">
                  <c:v>12.141999999999999</c:v>
                </c:pt>
                <c:pt idx="3">
                  <c:v>4.2039999999999997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76-45C8-9224-EB4334CB047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333073135"/>
        <c:axId val="1417928175"/>
        <c:axId val="0"/>
      </c:bar3DChart>
      <c:catAx>
        <c:axId val="1333073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17928175"/>
        <c:crosses val="autoZero"/>
        <c:auto val="1"/>
        <c:lblAlgn val="ctr"/>
        <c:lblOffset val="100"/>
        <c:noMultiLvlLbl val="0"/>
      </c:catAx>
      <c:valAx>
        <c:axId val="1417928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33073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2A1A00"/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DCG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4"/>
                <c:pt idx="0">
                  <c:v>Booleano</c:v>
                </c:pt>
                <c:pt idx="1">
                  <c:v>Vettoriale</c:v>
                </c:pt>
                <c:pt idx="2">
                  <c:v>Sentiment</c:v>
                </c:pt>
                <c:pt idx="3">
                  <c:v>Doc2Vec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13.013</c:v>
                </c:pt>
                <c:pt idx="1">
                  <c:v>12.694000000000001</c:v>
                </c:pt>
                <c:pt idx="2">
                  <c:v>11.718999999999999</c:v>
                </c:pt>
                <c:pt idx="3">
                  <c:v>9.1370000000000005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D4-406C-9AD3-FD45A61869D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333073135"/>
        <c:axId val="1417928175"/>
        <c:axId val="0"/>
      </c:bar3DChart>
      <c:catAx>
        <c:axId val="1333073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17928175"/>
        <c:crosses val="autoZero"/>
        <c:auto val="1"/>
        <c:lblAlgn val="ctr"/>
        <c:lblOffset val="100"/>
        <c:noMultiLvlLbl val="0"/>
      </c:catAx>
      <c:valAx>
        <c:axId val="1417928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33073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2A1A00"/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DCG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4"/>
                <c:pt idx="0">
                  <c:v>Booleano</c:v>
                </c:pt>
                <c:pt idx="1">
                  <c:v>Vettoriale</c:v>
                </c:pt>
                <c:pt idx="2">
                  <c:v>Sentiment</c:v>
                </c:pt>
                <c:pt idx="3">
                  <c:v>Doc2Vec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14.167999999999999</c:v>
                </c:pt>
                <c:pt idx="1">
                  <c:v>13.3</c:v>
                </c:pt>
                <c:pt idx="2">
                  <c:v>9.8450000000000006</c:v>
                </c:pt>
                <c:pt idx="3">
                  <c:v>5.6219999999999999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76-45C8-9224-EB4334CB047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333073135"/>
        <c:axId val="1417928175"/>
        <c:axId val="0"/>
      </c:bar3DChart>
      <c:catAx>
        <c:axId val="1333073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17928175"/>
        <c:crosses val="autoZero"/>
        <c:auto val="1"/>
        <c:lblAlgn val="ctr"/>
        <c:lblOffset val="100"/>
        <c:noMultiLvlLbl val="0"/>
      </c:catAx>
      <c:valAx>
        <c:axId val="1417928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33073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2A1A00"/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DCG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4"/>
                <c:pt idx="0">
                  <c:v>Booleano</c:v>
                </c:pt>
                <c:pt idx="1">
                  <c:v>Vettoriale</c:v>
                </c:pt>
                <c:pt idx="2">
                  <c:v>Sentiment</c:v>
                </c:pt>
                <c:pt idx="3">
                  <c:v>Doc2Vec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9.5640000000000001</c:v>
                </c:pt>
                <c:pt idx="1">
                  <c:v>10.765000000000001</c:v>
                </c:pt>
                <c:pt idx="2">
                  <c:v>7.4390000000000001</c:v>
                </c:pt>
                <c:pt idx="3">
                  <c:v>7.1870000000000003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D4-406C-9AD3-FD45A61869D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333073135"/>
        <c:axId val="1417928175"/>
        <c:axId val="0"/>
      </c:bar3DChart>
      <c:catAx>
        <c:axId val="1333073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17928175"/>
        <c:crosses val="autoZero"/>
        <c:auto val="1"/>
        <c:lblAlgn val="ctr"/>
        <c:lblOffset val="100"/>
        <c:noMultiLvlLbl val="0"/>
      </c:catAx>
      <c:valAx>
        <c:axId val="1417928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33073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2A1A00"/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okaround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icetteregionali.net/" TargetMode="External"/><Relationship Id="rId5" Type="http://schemas.openxmlformats.org/officeDocument/2006/relationships/hyperlink" Target="http://www.ricettefacilieveloci.it/" TargetMode="External"/><Relationship Id="rId4" Type="http://schemas.openxmlformats.org/officeDocument/2006/relationships/hyperlink" Target="https://www.giallozafferano.i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9CBA47-6D99-42D7-5C19-C8AD29811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2" y="1098388"/>
            <a:ext cx="11321861" cy="4394988"/>
          </a:xfrm>
        </p:spPr>
        <p:txBody>
          <a:bodyPr/>
          <a:lstStyle/>
          <a:p>
            <a:r>
              <a:rPr lang="it-IT" sz="8000" b="1" i="0">
                <a:solidFill>
                  <a:schemeClr val="tx1"/>
                </a:solidFill>
                <a:effectLst/>
                <a:latin typeface="Söhne"/>
              </a:rPr>
              <a:t>CulinaryExplorer</a:t>
            </a:r>
            <a:endParaRPr lang="it-IT" sz="8000" b="1" dirty="0">
              <a:solidFill>
                <a:schemeClr val="tx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2DD52FE-7C57-03EE-010E-1478CA1AE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Luca di </a:t>
            </a:r>
            <a:r>
              <a:rPr lang="it-IT" dirty="0" err="1"/>
              <a:t>leo</a:t>
            </a:r>
            <a:r>
              <a:rPr lang="it-IT" dirty="0"/>
              <a:t>, </a:t>
            </a:r>
            <a:r>
              <a:rPr lang="it-IT" dirty="0" err="1"/>
              <a:t>giuseppe</a:t>
            </a:r>
            <a:r>
              <a:rPr lang="it-IT" dirty="0"/>
              <a:t> Nutricato</a:t>
            </a:r>
          </a:p>
        </p:txBody>
      </p:sp>
    </p:spTree>
    <p:extLst>
      <p:ext uri="{BB962C8B-B14F-4D97-AF65-F5344CB8AC3E}">
        <p14:creationId xmlns:p14="http://schemas.microsoft.com/office/powerpoint/2010/main" val="1475940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77CCCF-3177-3082-7DBD-535D87598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1521" y="498230"/>
            <a:ext cx="3011869" cy="1492132"/>
          </a:xfrm>
        </p:spPr>
        <p:txBody>
          <a:bodyPr>
            <a:normAutofit fontScale="90000"/>
          </a:bodyPr>
          <a:lstStyle/>
          <a:p>
            <a:r>
              <a:rPr lang="it-IT" dirty="0"/>
              <a:t>Query 2</a:t>
            </a:r>
            <a:br>
              <a:rPr lang="it-IT" dirty="0">
                <a:latin typeface="+mn-lt"/>
              </a:rPr>
            </a:br>
            <a:r>
              <a:rPr lang="it-IT" sz="1600" dirty="0">
                <a:latin typeface="+mn-lt"/>
              </a:rPr>
              <a:t>Cercare tutte le ricette che contengano sia il pollo che il limone</a:t>
            </a:r>
          </a:p>
        </p:txBody>
      </p:sp>
      <p:graphicFrame>
        <p:nvGraphicFramePr>
          <p:cNvPr id="14" name="Segnaposto contenuto 13">
            <a:extLst>
              <a:ext uri="{FF2B5EF4-FFF2-40B4-BE49-F238E27FC236}">
                <a16:creationId xmlns:a16="http://schemas.microsoft.com/office/drawing/2014/main" id="{877EBC9E-22CC-9B6E-E29D-05E82F6236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153157"/>
              </p:ext>
            </p:extLst>
          </p:nvPr>
        </p:nvGraphicFramePr>
        <p:xfrm>
          <a:off x="980362" y="2013540"/>
          <a:ext cx="5205834" cy="3844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Segnaposto contenuto 13">
            <a:extLst>
              <a:ext uri="{FF2B5EF4-FFF2-40B4-BE49-F238E27FC236}">
                <a16:creationId xmlns:a16="http://schemas.microsoft.com/office/drawing/2014/main" id="{804CD0F5-54EA-06F7-639D-A0A030D61D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01605"/>
              </p:ext>
            </p:extLst>
          </p:nvPr>
        </p:nvGraphicFramePr>
        <p:xfrm>
          <a:off x="6348576" y="2013540"/>
          <a:ext cx="5457760" cy="3844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itolo 1">
            <a:extLst>
              <a:ext uri="{FF2B5EF4-FFF2-40B4-BE49-F238E27FC236}">
                <a16:creationId xmlns:a16="http://schemas.microsoft.com/office/drawing/2014/main" id="{99014885-7586-CAB2-944A-BA3B48B105FF}"/>
              </a:ext>
            </a:extLst>
          </p:cNvPr>
          <p:cNvSpPr txBox="1">
            <a:spLocks/>
          </p:cNvSpPr>
          <p:nvPr/>
        </p:nvSpPr>
        <p:spPr>
          <a:xfrm>
            <a:off x="2465671" y="498230"/>
            <a:ext cx="2611195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Query 1</a:t>
            </a:r>
          </a:p>
          <a:p>
            <a:r>
              <a:rPr lang="it-IT" sz="1400" dirty="0">
                <a:latin typeface="+mn-lt"/>
              </a:rPr>
              <a:t>Cercare tutte le ricette nel dataset basate sul pollo</a:t>
            </a:r>
          </a:p>
        </p:txBody>
      </p:sp>
    </p:spTree>
    <p:extLst>
      <p:ext uri="{BB962C8B-B14F-4D97-AF65-F5344CB8AC3E}">
        <p14:creationId xmlns:p14="http://schemas.microsoft.com/office/powerpoint/2010/main" val="2659766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75F4A-1FFB-FBE0-1CFF-BEF055175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2AE5B9-CFA5-921A-5603-BF5F908C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1521" y="498230"/>
            <a:ext cx="3011869" cy="1492132"/>
          </a:xfrm>
        </p:spPr>
        <p:txBody>
          <a:bodyPr>
            <a:normAutofit/>
          </a:bodyPr>
          <a:lstStyle/>
          <a:p>
            <a:r>
              <a:rPr lang="it-IT" dirty="0"/>
              <a:t>Query 4</a:t>
            </a:r>
            <a:br>
              <a:rPr lang="it-IT" dirty="0">
                <a:latin typeface="+mn-lt"/>
              </a:rPr>
            </a:br>
            <a:r>
              <a:rPr lang="it-IT" sz="1400" dirty="0">
                <a:latin typeface="+mn-lt"/>
              </a:rPr>
              <a:t>Cercare tutte le ricette da fare in 30 minuti</a:t>
            </a:r>
          </a:p>
        </p:txBody>
      </p:sp>
      <p:graphicFrame>
        <p:nvGraphicFramePr>
          <p:cNvPr id="14" name="Segnaposto contenuto 13">
            <a:extLst>
              <a:ext uri="{FF2B5EF4-FFF2-40B4-BE49-F238E27FC236}">
                <a16:creationId xmlns:a16="http://schemas.microsoft.com/office/drawing/2014/main" id="{43AF60F3-B3B9-52ED-6421-587966EB27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292487"/>
              </p:ext>
            </p:extLst>
          </p:nvPr>
        </p:nvGraphicFramePr>
        <p:xfrm>
          <a:off x="980362" y="2013540"/>
          <a:ext cx="5205834" cy="3844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Segnaposto contenuto 13">
            <a:extLst>
              <a:ext uri="{FF2B5EF4-FFF2-40B4-BE49-F238E27FC236}">
                <a16:creationId xmlns:a16="http://schemas.microsoft.com/office/drawing/2014/main" id="{EF2B0FA5-85E2-0B36-9BE3-2DC1845913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2738026"/>
              </p:ext>
            </p:extLst>
          </p:nvPr>
        </p:nvGraphicFramePr>
        <p:xfrm>
          <a:off x="6348576" y="2013540"/>
          <a:ext cx="5457760" cy="3844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itolo 1">
            <a:extLst>
              <a:ext uri="{FF2B5EF4-FFF2-40B4-BE49-F238E27FC236}">
                <a16:creationId xmlns:a16="http://schemas.microsoft.com/office/drawing/2014/main" id="{122E256B-4410-4632-6BA5-9FF3E5BC6DF0}"/>
              </a:ext>
            </a:extLst>
          </p:cNvPr>
          <p:cNvSpPr txBox="1">
            <a:spLocks/>
          </p:cNvSpPr>
          <p:nvPr/>
        </p:nvSpPr>
        <p:spPr>
          <a:xfrm>
            <a:off x="2465671" y="498230"/>
            <a:ext cx="2611195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Query 3</a:t>
            </a:r>
          </a:p>
          <a:p>
            <a:r>
              <a:rPr lang="it-IT" sz="1400" dirty="0">
                <a:latin typeface="+mn-lt"/>
              </a:rPr>
              <a:t>Cercare tutte le ricette che contengano il pollo, ma che non contengano latte</a:t>
            </a:r>
          </a:p>
        </p:txBody>
      </p:sp>
    </p:spTree>
    <p:extLst>
      <p:ext uri="{BB962C8B-B14F-4D97-AF65-F5344CB8AC3E}">
        <p14:creationId xmlns:p14="http://schemas.microsoft.com/office/powerpoint/2010/main" val="1426273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150B1-33CC-6F2A-9BB3-8C80883FB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AA8B6C-1944-3510-A25F-484810A74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1521" y="498230"/>
            <a:ext cx="3011869" cy="1492132"/>
          </a:xfrm>
        </p:spPr>
        <p:txBody>
          <a:bodyPr>
            <a:normAutofit/>
          </a:bodyPr>
          <a:lstStyle/>
          <a:p>
            <a:r>
              <a:rPr lang="it-IT" dirty="0"/>
              <a:t>Query 6</a:t>
            </a:r>
            <a:br>
              <a:rPr lang="it-IT" dirty="0">
                <a:latin typeface="+mn-lt"/>
              </a:rPr>
            </a:br>
            <a:r>
              <a:rPr lang="it-IT" sz="1400" dirty="0">
                <a:latin typeface="+mn-lt"/>
              </a:rPr>
              <a:t>Ricette light e proteiche adatte per perdere peso</a:t>
            </a:r>
          </a:p>
        </p:txBody>
      </p:sp>
      <p:graphicFrame>
        <p:nvGraphicFramePr>
          <p:cNvPr id="14" name="Segnaposto contenuto 13">
            <a:extLst>
              <a:ext uri="{FF2B5EF4-FFF2-40B4-BE49-F238E27FC236}">
                <a16:creationId xmlns:a16="http://schemas.microsoft.com/office/drawing/2014/main" id="{6DBE35EF-EB8E-0599-EEDD-A2536C9CF4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220569"/>
              </p:ext>
            </p:extLst>
          </p:nvPr>
        </p:nvGraphicFramePr>
        <p:xfrm>
          <a:off x="980362" y="2013540"/>
          <a:ext cx="5205834" cy="3844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Segnaposto contenuto 13">
            <a:extLst>
              <a:ext uri="{FF2B5EF4-FFF2-40B4-BE49-F238E27FC236}">
                <a16:creationId xmlns:a16="http://schemas.microsoft.com/office/drawing/2014/main" id="{108B2ACD-54E5-CF79-7381-2484AFFB17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8152803"/>
              </p:ext>
            </p:extLst>
          </p:nvPr>
        </p:nvGraphicFramePr>
        <p:xfrm>
          <a:off x="6348576" y="2013540"/>
          <a:ext cx="5457760" cy="3844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itolo 1">
            <a:extLst>
              <a:ext uri="{FF2B5EF4-FFF2-40B4-BE49-F238E27FC236}">
                <a16:creationId xmlns:a16="http://schemas.microsoft.com/office/drawing/2014/main" id="{7A7E88C8-28BC-108E-D4FB-ADEA05A03440}"/>
              </a:ext>
            </a:extLst>
          </p:cNvPr>
          <p:cNvSpPr txBox="1">
            <a:spLocks/>
          </p:cNvSpPr>
          <p:nvPr/>
        </p:nvSpPr>
        <p:spPr>
          <a:xfrm>
            <a:off x="2465671" y="498230"/>
            <a:ext cx="2611195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Query 5</a:t>
            </a:r>
          </a:p>
          <a:p>
            <a:r>
              <a:rPr lang="it-IT" sz="1400" dirty="0">
                <a:latin typeface="+mn-lt"/>
              </a:rPr>
              <a:t>Cercare ricette che facciano pensare al mare, all’estate e che usino prodotti marittimi</a:t>
            </a:r>
          </a:p>
        </p:txBody>
      </p:sp>
    </p:spTree>
    <p:extLst>
      <p:ext uri="{BB962C8B-B14F-4D97-AF65-F5344CB8AC3E}">
        <p14:creationId xmlns:p14="http://schemas.microsoft.com/office/powerpoint/2010/main" val="751281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E0D22-01F7-6481-F034-8E2A9DBD8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129CB7-5444-A3C7-D8BD-235803CEE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1521" y="498230"/>
            <a:ext cx="3011869" cy="1492132"/>
          </a:xfrm>
        </p:spPr>
        <p:txBody>
          <a:bodyPr>
            <a:normAutofit/>
          </a:bodyPr>
          <a:lstStyle/>
          <a:p>
            <a:r>
              <a:rPr lang="it-IT" dirty="0"/>
              <a:t>Query 8</a:t>
            </a:r>
            <a:br>
              <a:rPr lang="it-IT" dirty="0">
                <a:latin typeface="+mn-lt"/>
              </a:rPr>
            </a:br>
            <a:r>
              <a:rPr lang="it-IT" sz="1400" dirty="0">
                <a:latin typeface="+mn-lt"/>
              </a:rPr>
              <a:t>Cercare ricette piccanti, alla diavola</a:t>
            </a:r>
          </a:p>
        </p:txBody>
      </p:sp>
      <p:graphicFrame>
        <p:nvGraphicFramePr>
          <p:cNvPr id="14" name="Segnaposto contenuto 13">
            <a:extLst>
              <a:ext uri="{FF2B5EF4-FFF2-40B4-BE49-F238E27FC236}">
                <a16:creationId xmlns:a16="http://schemas.microsoft.com/office/drawing/2014/main" id="{12325A0E-2C60-9961-1C36-B96FC71D73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162197"/>
              </p:ext>
            </p:extLst>
          </p:nvPr>
        </p:nvGraphicFramePr>
        <p:xfrm>
          <a:off x="980362" y="2013540"/>
          <a:ext cx="5205834" cy="3844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Segnaposto contenuto 13">
            <a:extLst>
              <a:ext uri="{FF2B5EF4-FFF2-40B4-BE49-F238E27FC236}">
                <a16:creationId xmlns:a16="http://schemas.microsoft.com/office/drawing/2014/main" id="{5CF0356D-2D3F-60EB-C0EA-FB6D645F73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0824655"/>
              </p:ext>
            </p:extLst>
          </p:nvPr>
        </p:nvGraphicFramePr>
        <p:xfrm>
          <a:off x="6348576" y="2013540"/>
          <a:ext cx="5457760" cy="3844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itolo 1">
            <a:extLst>
              <a:ext uri="{FF2B5EF4-FFF2-40B4-BE49-F238E27FC236}">
                <a16:creationId xmlns:a16="http://schemas.microsoft.com/office/drawing/2014/main" id="{97220599-F729-B862-ABCB-DC08F5C7551D}"/>
              </a:ext>
            </a:extLst>
          </p:cNvPr>
          <p:cNvSpPr txBox="1">
            <a:spLocks/>
          </p:cNvSpPr>
          <p:nvPr/>
        </p:nvSpPr>
        <p:spPr>
          <a:xfrm>
            <a:off x="2465671" y="498230"/>
            <a:ext cx="2611195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Query 7</a:t>
            </a:r>
          </a:p>
          <a:p>
            <a:r>
              <a:rPr lang="it-IT" sz="1400" dirty="0">
                <a:latin typeface="+mn-lt"/>
              </a:rPr>
              <a:t>Ricette adatte e buone per un pranzo di natale</a:t>
            </a:r>
          </a:p>
        </p:txBody>
      </p:sp>
    </p:spTree>
    <p:extLst>
      <p:ext uri="{BB962C8B-B14F-4D97-AF65-F5344CB8AC3E}">
        <p14:creationId xmlns:p14="http://schemas.microsoft.com/office/powerpoint/2010/main" val="165818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C9203-2D82-5451-2672-131062239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18A11F-F2BD-58F8-B25C-8CB769535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1521" y="498230"/>
            <a:ext cx="3011869" cy="1492132"/>
          </a:xfrm>
        </p:spPr>
        <p:txBody>
          <a:bodyPr>
            <a:normAutofit/>
          </a:bodyPr>
          <a:lstStyle/>
          <a:p>
            <a:r>
              <a:rPr lang="it-IT" dirty="0"/>
              <a:t>Query 10</a:t>
            </a:r>
            <a:br>
              <a:rPr lang="it-IT" dirty="0">
                <a:latin typeface="+mn-lt"/>
              </a:rPr>
            </a:br>
            <a:r>
              <a:rPr lang="it-IT" sz="1400" dirty="0">
                <a:latin typeface="+mn-lt"/>
              </a:rPr>
              <a:t>Cercare ricette con purè di patate</a:t>
            </a:r>
          </a:p>
        </p:txBody>
      </p:sp>
      <p:graphicFrame>
        <p:nvGraphicFramePr>
          <p:cNvPr id="14" name="Segnaposto contenuto 13">
            <a:extLst>
              <a:ext uri="{FF2B5EF4-FFF2-40B4-BE49-F238E27FC236}">
                <a16:creationId xmlns:a16="http://schemas.microsoft.com/office/drawing/2014/main" id="{2A563BC5-8963-389E-0A77-22360ACD15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05528"/>
              </p:ext>
            </p:extLst>
          </p:nvPr>
        </p:nvGraphicFramePr>
        <p:xfrm>
          <a:off x="980362" y="2013540"/>
          <a:ext cx="5205834" cy="3844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Segnaposto contenuto 13">
            <a:extLst>
              <a:ext uri="{FF2B5EF4-FFF2-40B4-BE49-F238E27FC236}">
                <a16:creationId xmlns:a16="http://schemas.microsoft.com/office/drawing/2014/main" id="{51465745-4698-BCFD-4ECA-4F8F88E1DF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5766107"/>
              </p:ext>
            </p:extLst>
          </p:nvPr>
        </p:nvGraphicFramePr>
        <p:xfrm>
          <a:off x="6348576" y="2013540"/>
          <a:ext cx="5457760" cy="3844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itolo 1">
            <a:extLst>
              <a:ext uri="{FF2B5EF4-FFF2-40B4-BE49-F238E27FC236}">
                <a16:creationId xmlns:a16="http://schemas.microsoft.com/office/drawing/2014/main" id="{F010C86B-A626-5905-C5B9-BF75921A8480}"/>
              </a:ext>
            </a:extLst>
          </p:cNvPr>
          <p:cNvSpPr txBox="1">
            <a:spLocks/>
          </p:cNvSpPr>
          <p:nvPr/>
        </p:nvSpPr>
        <p:spPr>
          <a:xfrm>
            <a:off x="2465671" y="498230"/>
            <a:ext cx="2611195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Query 9</a:t>
            </a:r>
          </a:p>
          <a:p>
            <a:r>
              <a:rPr lang="it-IT" sz="1400" dirty="0">
                <a:latin typeface="+mn-lt"/>
              </a:rPr>
              <a:t>Cercare ricette che utilizzino uova battute</a:t>
            </a:r>
          </a:p>
        </p:txBody>
      </p:sp>
    </p:spTree>
    <p:extLst>
      <p:ext uri="{BB962C8B-B14F-4D97-AF65-F5344CB8AC3E}">
        <p14:creationId xmlns:p14="http://schemas.microsoft.com/office/powerpoint/2010/main" val="3385895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061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2063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448" y="643466"/>
            <a:ext cx="9600802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enjamin Hrkić on LinkedIn: &quot;Thank you!&quot; How often do you send these polite  emails? 📧 But at the…">
            <a:extLst>
              <a:ext uri="{FF2B5EF4-FFF2-40B4-BE49-F238E27FC236}">
                <a16:creationId xmlns:a16="http://schemas.microsoft.com/office/drawing/2014/main" id="{83F7957D-C543-8475-02CE-DF9DFC067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19551" y="784700"/>
            <a:ext cx="5288598" cy="5288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05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7C3D97A-7995-4DA7-0CF5-05F32EB4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300" y="109541"/>
            <a:ext cx="4837145" cy="759325"/>
          </a:xfrm>
        </p:spPr>
        <p:txBody>
          <a:bodyPr anchor="b">
            <a:noAutofit/>
          </a:bodyPr>
          <a:lstStyle/>
          <a:p>
            <a:r>
              <a:rPr lang="it-IT" sz="2800" dirty="0">
                <a:solidFill>
                  <a:schemeClr val="accent1"/>
                </a:solidFill>
              </a:rPr>
              <a:t>Cos’è un </a:t>
            </a:r>
            <a:r>
              <a:rPr lang="it-IT" sz="2800" dirty="0" err="1">
                <a:solidFill>
                  <a:schemeClr val="accent1"/>
                </a:solidFill>
              </a:rPr>
              <a:t>search</a:t>
            </a:r>
            <a:r>
              <a:rPr lang="it-IT" sz="2800" dirty="0">
                <a:solidFill>
                  <a:schemeClr val="accent1"/>
                </a:solidFill>
              </a:rPr>
              <a:t> </a:t>
            </a:r>
            <a:r>
              <a:rPr lang="it-IT" sz="2800" dirty="0" err="1">
                <a:solidFill>
                  <a:schemeClr val="accent1"/>
                </a:solidFill>
              </a:rPr>
              <a:t>engine</a:t>
            </a:r>
            <a:r>
              <a:rPr lang="it-IT" sz="2800" dirty="0">
                <a:solidFill>
                  <a:schemeClr val="accent1"/>
                </a:solidFill>
              </a:rPr>
              <a:t>?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B14B45C-D1DE-A16F-488D-7D29241E2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02" y="1471905"/>
            <a:ext cx="6896406" cy="3793022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3CC9A7-1646-D5A5-F214-49F17B37C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8499" y="978406"/>
            <a:ext cx="4123345" cy="587959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it-IT" sz="1800" dirty="0">
                <a:solidFill>
                  <a:schemeClr val="bg1"/>
                </a:solidFill>
              </a:rPr>
              <a:t>Nel mondo digitale, ci troviamo di fronte a una marea di informazioni sotto forma di testi e altri contenuti non strutturati. Quando vogliamo cercare qualcosa in questo vasto oceano di dati, entrano in azione i </a:t>
            </a:r>
            <a:r>
              <a:rPr lang="it-IT" sz="1800" dirty="0" err="1">
                <a:solidFill>
                  <a:schemeClr val="bg1"/>
                </a:solidFill>
              </a:rPr>
              <a:t>search</a:t>
            </a:r>
            <a:r>
              <a:rPr lang="it-IT" sz="1800" dirty="0">
                <a:solidFill>
                  <a:schemeClr val="bg1"/>
                </a:solidFill>
              </a:rPr>
              <a:t> </a:t>
            </a:r>
            <a:r>
              <a:rPr lang="it-IT" sz="1800" dirty="0" err="1">
                <a:solidFill>
                  <a:schemeClr val="bg1"/>
                </a:solidFill>
              </a:rPr>
              <a:t>engine</a:t>
            </a:r>
            <a:r>
              <a:rPr lang="it-IT" sz="1800" dirty="0">
                <a:solidFill>
                  <a:schemeClr val="bg1"/>
                </a:solidFill>
              </a:rPr>
              <a:t>. Essi operano attraverso l'analisi di query fornite dagli utenti, ciascuna rappresentante l'informazione desiderata. In risposta a tali query, il </a:t>
            </a:r>
            <a:r>
              <a:rPr lang="it-IT" sz="1800" dirty="0" err="1">
                <a:solidFill>
                  <a:schemeClr val="bg1"/>
                </a:solidFill>
              </a:rPr>
              <a:t>search</a:t>
            </a:r>
            <a:r>
              <a:rPr lang="it-IT" sz="1800" dirty="0">
                <a:solidFill>
                  <a:schemeClr val="bg1"/>
                </a:solidFill>
              </a:rPr>
              <a:t> </a:t>
            </a:r>
            <a:r>
              <a:rPr lang="it-IT" sz="1800" dirty="0" err="1">
                <a:solidFill>
                  <a:schemeClr val="bg1"/>
                </a:solidFill>
              </a:rPr>
              <a:t>engine</a:t>
            </a:r>
            <a:r>
              <a:rPr lang="it-IT" sz="1800" dirty="0">
                <a:solidFill>
                  <a:schemeClr val="bg1"/>
                </a:solidFill>
              </a:rPr>
              <a:t> restituisce i documenti più rilevanti e adatti, facilitando così l'accesso alle informazioni ricercate.</a:t>
            </a:r>
          </a:p>
          <a:p>
            <a:pPr marL="0" indent="0" algn="just">
              <a:buNone/>
            </a:pPr>
            <a:endParaRPr lang="it-IT" sz="18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it-IT" sz="1800" dirty="0">
                <a:solidFill>
                  <a:schemeClr val="bg1"/>
                </a:solidFill>
              </a:rPr>
              <a:t>Noi abbiamo optato per un </a:t>
            </a:r>
            <a:r>
              <a:rPr lang="it-IT" sz="1800" dirty="0" err="1">
                <a:solidFill>
                  <a:schemeClr val="bg1"/>
                </a:solidFill>
              </a:rPr>
              <a:t>search</a:t>
            </a:r>
            <a:r>
              <a:rPr lang="it-IT" sz="1800" dirty="0">
                <a:solidFill>
                  <a:schemeClr val="bg1"/>
                </a:solidFill>
              </a:rPr>
              <a:t> </a:t>
            </a:r>
            <a:r>
              <a:rPr lang="it-IT" sz="1800" dirty="0" err="1">
                <a:solidFill>
                  <a:schemeClr val="bg1"/>
                </a:solidFill>
              </a:rPr>
              <a:t>engine</a:t>
            </a:r>
            <a:r>
              <a:rPr lang="it-IT" sz="1800" dirty="0">
                <a:solidFill>
                  <a:schemeClr val="bg1"/>
                </a:solidFill>
              </a:rPr>
              <a:t> per ricercare delle ricette culinarie.</a:t>
            </a:r>
          </a:p>
          <a:p>
            <a:pPr marL="0" indent="0" algn="just">
              <a:buNone/>
            </a:pPr>
            <a:endParaRPr lang="it-IT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13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33D515CD-CED5-7FF2-56F9-C1A6B76E2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949" y="1834832"/>
            <a:ext cx="3559687" cy="355968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3BA3AFA-E36A-D6CE-A29F-C5116138D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364" y="411797"/>
            <a:ext cx="8854348" cy="1423035"/>
          </a:xfrm>
        </p:spPr>
        <p:txBody>
          <a:bodyPr>
            <a:normAutofit/>
          </a:bodyPr>
          <a:lstStyle/>
          <a:p>
            <a:r>
              <a:rPr lang="it-IT" sz="3700" dirty="0"/>
              <a:t>Da dove abbiamo preso le ricette?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815EAE-CD8B-6A37-C913-FCD813A5B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364" y="1489599"/>
            <a:ext cx="6946309" cy="507915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it-IT" dirty="0">
                <a:solidFill>
                  <a:schemeClr val="tx1"/>
                </a:solidFill>
              </a:rPr>
              <a:t>Il pool di ricette accessibili all'utente è il risultato di un approfondito processo di web </a:t>
            </a:r>
            <a:r>
              <a:rPr lang="it-IT" dirty="0" err="1">
                <a:solidFill>
                  <a:schemeClr val="tx1"/>
                </a:solidFill>
              </a:rPr>
              <a:t>scraping</a:t>
            </a:r>
            <a:r>
              <a:rPr lang="it-IT" dirty="0">
                <a:solidFill>
                  <a:schemeClr val="tx1"/>
                </a:solidFill>
              </a:rPr>
              <a:t>, utilizzando diversi strumenti come </a:t>
            </a:r>
            <a:r>
              <a:rPr lang="it-IT" dirty="0" err="1">
                <a:solidFill>
                  <a:schemeClr val="tx1"/>
                </a:solidFill>
              </a:rPr>
              <a:t>Octoparse</a:t>
            </a:r>
            <a:r>
              <a:rPr lang="it-IT" dirty="0">
                <a:solidFill>
                  <a:schemeClr val="tx1"/>
                </a:solidFill>
              </a:rPr>
              <a:t>, Data </a:t>
            </a:r>
            <a:r>
              <a:rPr lang="it-IT" dirty="0" err="1">
                <a:solidFill>
                  <a:schemeClr val="tx1"/>
                </a:solidFill>
              </a:rPr>
              <a:t>Scraper</a:t>
            </a:r>
            <a:r>
              <a:rPr lang="it-IT" dirty="0">
                <a:solidFill>
                  <a:schemeClr val="tx1"/>
                </a:solidFill>
              </a:rPr>
              <a:t> e Web </a:t>
            </a:r>
            <a:r>
              <a:rPr lang="it-IT" dirty="0" err="1">
                <a:solidFill>
                  <a:schemeClr val="tx1"/>
                </a:solidFill>
              </a:rPr>
              <a:t>Scraper</a:t>
            </a:r>
            <a:r>
              <a:rPr lang="it-IT" dirty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it-IT" dirty="0">
                <a:solidFill>
                  <a:schemeClr val="tx1"/>
                </a:solidFill>
              </a:rPr>
              <a:t>I siti utilizzati sono: </a:t>
            </a:r>
          </a:p>
          <a:p>
            <a:pPr algn="just">
              <a:lnSpc>
                <a:spcPct val="100000"/>
              </a:lnSpc>
            </a:pPr>
            <a:r>
              <a:rPr lang="it-IT" dirty="0">
                <a:solidFill>
                  <a:schemeClr val="tx1"/>
                </a:solidFill>
              </a:rPr>
              <a:t>1 </a:t>
            </a:r>
            <a:r>
              <a:rPr lang="it-IT" dirty="0" err="1">
                <a:solidFill>
                  <a:schemeClr val="tx1"/>
                </a:solidFill>
              </a:rPr>
              <a:t>Cookaround</a:t>
            </a:r>
            <a:r>
              <a:rPr lang="it-IT" dirty="0">
                <a:solidFill>
                  <a:schemeClr val="tx1"/>
                </a:solidFill>
              </a:rPr>
              <a:t>, </a:t>
            </a:r>
            <a:r>
              <a:rPr lang="it-IT" dirty="0">
                <a:solidFill>
                  <a:schemeClr val="tx1"/>
                </a:solidFill>
                <a:hlinkClick r:id="rId3"/>
              </a:rPr>
              <a:t>https://www.cookaround.com/</a:t>
            </a:r>
            <a:r>
              <a:rPr lang="it-IT" dirty="0">
                <a:solidFill>
                  <a:schemeClr val="tx1"/>
                </a:solidFill>
              </a:rPr>
              <a:t> </a:t>
            </a:r>
          </a:p>
          <a:p>
            <a:pPr algn="just">
              <a:lnSpc>
                <a:spcPct val="100000"/>
              </a:lnSpc>
            </a:pPr>
            <a:r>
              <a:rPr lang="it-IT" dirty="0">
                <a:solidFill>
                  <a:schemeClr val="tx1"/>
                </a:solidFill>
              </a:rPr>
              <a:t>2 Giallo zafferano, </a:t>
            </a:r>
            <a:r>
              <a:rPr lang="it-IT" dirty="0">
                <a:solidFill>
                  <a:schemeClr val="tx1"/>
                </a:solidFill>
                <a:hlinkClick r:id="rId4"/>
              </a:rPr>
              <a:t>https://www.giallozafferano.it/</a:t>
            </a:r>
            <a:r>
              <a:rPr lang="it-IT" dirty="0">
                <a:solidFill>
                  <a:schemeClr val="tx1"/>
                </a:solidFill>
              </a:rPr>
              <a:t> </a:t>
            </a:r>
          </a:p>
          <a:p>
            <a:pPr algn="just">
              <a:lnSpc>
                <a:spcPct val="100000"/>
              </a:lnSpc>
            </a:pPr>
            <a:r>
              <a:rPr lang="it-IT" dirty="0">
                <a:solidFill>
                  <a:schemeClr val="tx1"/>
                </a:solidFill>
              </a:rPr>
              <a:t>3 Ricette facili e veloci, </a:t>
            </a:r>
            <a:r>
              <a:rPr lang="it-IT" dirty="0">
                <a:solidFill>
                  <a:schemeClr val="tx1"/>
                </a:solidFill>
                <a:hlinkClick r:id="rId5"/>
              </a:rPr>
              <a:t>http://www.ricettefacilieveloci.it/</a:t>
            </a:r>
            <a:r>
              <a:rPr lang="it-IT" dirty="0">
                <a:solidFill>
                  <a:schemeClr val="tx1"/>
                </a:solidFill>
              </a:rPr>
              <a:t> </a:t>
            </a:r>
          </a:p>
          <a:p>
            <a:pPr algn="just">
              <a:lnSpc>
                <a:spcPct val="100000"/>
              </a:lnSpc>
            </a:pPr>
            <a:r>
              <a:rPr lang="it-IT" dirty="0">
                <a:solidFill>
                  <a:schemeClr val="tx1"/>
                </a:solidFill>
              </a:rPr>
              <a:t>4 Ricette regionali, </a:t>
            </a:r>
            <a:r>
              <a:rPr lang="it-IT" dirty="0">
                <a:solidFill>
                  <a:schemeClr val="tx1"/>
                </a:solidFill>
                <a:hlinkClick r:id="rId6"/>
              </a:rPr>
              <a:t>www.ricetteregionali.net</a:t>
            </a:r>
            <a:r>
              <a:rPr lang="it-IT" dirty="0">
                <a:solidFill>
                  <a:schemeClr val="tx1"/>
                </a:solidFill>
              </a:rPr>
              <a:t>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it-IT" dirty="0">
                <a:solidFill>
                  <a:schemeClr val="tx1"/>
                </a:solidFill>
              </a:rPr>
              <a:t>Per un totale di 14.663 documenti.</a:t>
            </a:r>
          </a:p>
        </p:txBody>
      </p:sp>
    </p:spTree>
    <p:extLst>
      <p:ext uri="{BB962C8B-B14F-4D97-AF65-F5344CB8AC3E}">
        <p14:creationId xmlns:p14="http://schemas.microsoft.com/office/powerpoint/2010/main" val="1093158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9B7A3B-8505-5E3F-3EEC-83B05B4D6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041" y="256975"/>
            <a:ext cx="10178322" cy="1492132"/>
          </a:xfrm>
        </p:spPr>
        <p:txBody>
          <a:bodyPr/>
          <a:lstStyle/>
          <a:p>
            <a:r>
              <a:rPr lang="it-IT" dirty="0" err="1"/>
              <a:t>Pre</a:t>
            </a:r>
            <a:r>
              <a:rPr lang="it-IT" dirty="0"/>
              <a:t>-Processing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38BF37-BC07-05EE-E387-0B7D9D5CB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234" y="1134298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Il motore di ricerca per poter funzionare ha bisogno che i vari documenti del database vengano </a:t>
            </a:r>
            <a:r>
              <a:rPr lang="it-IT" dirty="0" err="1"/>
              <a:t>pre</a:t>
            </a:r>
            <a:r>
              <a:rPr lang="it-IT" dirty="0"/>
              <a:t>-processati.  Noi abbiamo utilizzato la libreria </a:t>
            </a:r>
            <a:r>
              <a:rPr lang="it-IT" dirty="0" err="1"/>
              <a:t>Spacy</a:t>
            </a:r>
            <a:r>
              <a:rPr lang="it-IT" dirty="0"/>
              <a:t>, eseguendo le seguenti operazioni: 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86CDE18-0369-ADC3-68F7-753FABF9D64F}"/>
              </a:ext>
            </a:extLst>
          </p:cNvPr>
          <p:cNvSpPr/>
          <p:nvPr/>
        </p:nvSpPr>
        <p:spPr>
          <a:xfrm>
            <a:off x="1727538" y="2193971"/>
            <a:ext cx="2537925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Lowerizzazione</a:t>
            </a:r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A196BF6-1453-BB53-4782-FEC427A9FEFE}"/>
              </a:ext>
            </a:extLst>
          </p:cNvPr>
          <p:cNvSpPr/>
          <p:nvPr/>
        </p:nvSpPr>
        <p:spPr>
          <a:xfrm>
            <a:off x="1727539" y="3364328"/>
            <a:ext cx="2537926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Tokenizzazione</a:t>
            </a:r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27582C2-CABF-958E-E3C0-E3D01C83FADA}"/>
              </a:ext>
            </a:extLst>
          </p:cNvPr>
          <p:cNvSpPr/>
          <p:nvPr/>
        </p:nvSpPr>
        <p:spPr>
          <a:xfrm>
            <a:off x="1727539" y="5738492"/>
            <a:ext cx="2537926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Lemmatizzazione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4B9F290-FDCD-E372-B93C-DDCD662B7E6A}"/>
              </a:ext>
            </a:extLst>
          </p:cNvPr>
          <p:cNvSpPr/>
          <p:nvPr/>
        </p:nvSpPr>
        <p:spPr>
          <a:xfrm>
            <a:off x="1727539" y="4577330"/>
            <a:ext cx="2537926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Rimozione punteggiatura e </a:t>
            </a:r>
            <a:r>
              <a:rPr lang="it-IT" dirty="0" err="1"/>
              <a:t>stopwords</a:t>
            </a:r>
            <a:endParaRPr lang="it-IT" dirty="0"/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E0549951-CC84-70B4-0CE5-FA7A4F5E0DE5}"/>
              </a:ext>
            </a:extLst>
          </p:cNvPr>
          <p:cNvSpPr/>
          <p:nvPr/>
        </p:nvSpPr>
        <p:spPr>
          <a:xfrm rot="16200000">
            <a:off x="5183020" y="1951254"/>
            <a:ext cx="782488" cy="113826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6829E9AD-35EB-ADC7-DCDA-E0FB7A523117}"/>
              </a:ext>
            </a:extLst>
          </p:cNvPr>
          <p:cNvSpPr/>
          <p:nvPr/>
        </p:nvSpPr>
        <p:spPr>
          <a:xfrm>
            <a:off x="6883063" y="2101305"/>
            <a:ext cx="2745621" cy="7824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Rendere tutto il testo minuscolo</a:t>
            </a: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2A51E3A7-B741-1A6C-F914-E44C1A406F7F}"/>
              </a:ext>
            </a:extLst>
          </p:cNvPr>
          <p:cNvSpPr/>
          <p:nvPr/>
        </p:nvSpPr>
        <p:spPr>
          <a:xfrm>
            <a:off x="6883063" y="3219841"/>
            <a:ext cx="2745622" cy="7824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Dividere il testo in parole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4A821857-DC26-313D-336B-892D63FD77E8}"/>
              </a:ext>
            </a:extLst>
          </p:cNvPr>
          <p:cNvSpPr/>
          <p:nvPr/>
        </p:nvSpPr>
        <p:spPr>
          <a:xfrm>
            <a:off x="6883063" y="4271618"/>
            <a:ext cx="2745622" cy="10919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Eliminare punteggiatura e parole non utili nella ricerca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9143C975-792A-38DD-0660-8ABD427A9EC6}"/>
              </a:ext>
            </a:extLst>
          </p:cNvPr>
          <p:cNvSpPr/>
          <p:nvPr/>
        </p:nvSpPr>
        <p:spPr>
          <a:xfrm>
            <a:off x="6883063" y="5491939"/>
            <a:ext cx="2745623" cy="10486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Ridurre le parole alla loro forma base o lemma, semplificando il testo</a:t>
            </a:r>
          </a:p>
        </p:txBody>
      </p:sp>
      <p:sp>
        <p:nvSpPr>
          <p:cNvPr id="22" name="Freccia in giù 21">
            <a:extLst>
              <a:ext uri="{FF2B5EF4-FFF2-40B4-BE49-F238E27FC236}">
                <a16:creationId xmlns:a16="http://schemas.microsoft.com/office/drawing/2014/main" id="{8AAB1A23-EA18-0D06-B9FF-45EC4F5AB93C}"/>
              </a:ext>
            </a:extLst>
          </p:cNvPr>
          <p:cNvSpPr/>
          <p:nvPr/>
        </p:nvSpPr>
        <p:spPr>
          <a:xfrm rot="16200000">
            <a:off x="5183020" y="3064332"/>
            <a:ext cx="782488" cy="113826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Freccia in giù 22">
            <a:extLst>
              <a:ext uri="{FF2B5EF4-FFF2-40B4-BE49-F238E27FC236}">
                <a16:creationId xmlns:a16="http://schemas.microsoft.com/office/drawing/2014/main" id="{FDC4D4D3-48FA-DD7F-2C1E-C11A9051B6BA}"/>
              </a:ext>
            </a:extLst>
          </p:cNvPr>
          <p:cNvSpPr/>
          <p:nvPr/>
        </p:nvSpPr>
        <p:spPr>
          <a:xfrm rot="16200000">
            <a:off x="5135678" y="4235414"/>
            <a:ext cx="782488" cy="113826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Freccia in giù 23">
            <a:extLst>
              <a:ext uri="{FF2B5EF4-FFF2-40B4-BE49-F238E27FC236}">
                <a16:creationId xmlns:a16="http://schemas.microsoft.com/office/drawing/2014/main" id="{46D8B12D-C0B4-9158-8D48-39D38F1FA814}"/>
              </a:ext>
            </a:extLst>
          </p:cNvPr>
          <p:cNvSpPr/>
          <p:nvPr/>
        </p:nvSpPr>
        <p:spPr>
          <a:xfrm rot="16200000">
            <a:off x="5135678" y="5532782"/>
            <a:ext cx="782488" cy="113826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0057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49D69A-6EF6-89B3-A831-9190C1608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MOdelling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5B8CF4-EEC5-AC8F-587A-6682B617D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96955"/>
            <a:ext cx="10178322" cy="45826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/>
              <a:t>Per eseguire la ricerca, la fase cruciale è il </a:t>
            </a:r>
            <a:r>
              <a:rPr lang="it-IT" dirty="0" err="1"/>
              <a:t>modelling</a:t>
            </a:r>
            <a:r>
              <a:rPr lang="it-IT" dirty="0"/>
              <a:t>, ovvero la rappresentazione di documenti e query per restituire i risultati più pertinenti a ogni richiesta dell'utente.</a:t>
            </a:r>
          </a:p>
          <a:p>
            <a:pPr marL="0" indent="0" algn="just">
              <a:buNone/>
            </a:pPr>
            <a:endParaRPr lang="it-IT" dirty="0"/>
          </a:p>
          <a:p>
            <a:pPr marL="0" indent="0" algn="just">
              <a:buNone/>
            </a:pPr>
            <a:r>
              <a:rPr lang="it-IT" dirty="0"/>
              <a:t>I modelli da noi implementati sono i seguenti:</a:t>
            </a:r>
          </a:p>
          <a:p>
            <a:pPr marL="0" indent="0" algn="just">
              <a:buNone/>
            </a:pPr>
            <a:r>
              <a:rPr lang="it-IT" dirty="0"/>
              <a:t>Modelli classici: questi modelli trattano documenti e query come borse di parole, memorizzate in un </a:t>
            </a:r>
            <a:r>
              <a:rPr lang="it-IT" dirty="0" err="1"/>
              <a:t>inverted</a:t>
            </a:r>
            <a:r>
              <a:rPr lang="it-IT" dirty="0"/>
              <a:t> index. Abbiamo adottato </a:t>
            </a:r>
            <a:r>
              <a:rPr lang="it-IT" dirty="0" err="1"/>
              <a:t>Whoosh</a:t>
            </a:r>
            <a:r>
              <a:rPr lang="it-IT" dirty="0"/>
              <a:t> per gestire questa struttura dati.</a:t>
            </a:r>
          </a:p>
          <a:p>
            <a:pPr algn="just"/>
            <a:r>
              <a:rPr lang="it-IT" b="1" dirty="0"/>
              <a:t>Booleano</a:t>
            </a:r>
            <a:r>
              <a:rPr lang="it-IT" dirty="0"/>
              <a:t>, basato sulla teoria degli insiemi e sull'algebra di </a:t>
            </a:r>
            <a:r>
              <a:rPr lang="it-IT" dirty="0" err="1"/>
              <a:t>Bool</a:t>
            </a:r>
            <a:r>
              <a:rPr lang="it-IT" dirty="0"/>
              <a:t>, supporta query booleane per recuperare i documenti rilevanti; </a:t>
            </a:r>
          </a:p>
          <a:p>
            <a:pPr algn="just"/>
            <a:endParaRPr lang="it-IT" dirty="0"/>
          </a:p>
          <a:p>
            <a:pPr algn="just"/>
            <a:r>
              <a:rPr lang="it-IT" b="1" dirty="0"/>
              <a:t>Vettoriale</a:t>
            </a:r>
            <a:r>
              <a:rPr lang="it-IT" dirty="0"/>
              <a:t>, rappresenta documenti e query come vettori, basandosi sulla frequenza dei termini. Questo modello offre una prospettiva più avanzata nella valutazione della similarità;</a:t>
            </a:r>
          </a:p>
        </p:txBody>
      </p:sp>
    </p:spTree>
    <p:extLst>
      <p:ext uri="{BB962C8B-B14F-4D97-AF65-F5344CB8AC3E}">
        <p14:creationId xmlns:p14="http://schemas.microsoft.com/office/powerpoint/2010/main" val="2286112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159A1F-178F-2E41-7D76-1628CDFD2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653144"/>
            <a:ext cx="10178322" cy="576631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it-IT" dirty="0"/>
              <a:t>Modelli evoluti: </a:t>
            </a:r>
          </a:p>
          <a:p>
            <a:pPr marL="0" indent="0" algn="just">
              <a:buNone/>
            </a:pPr>
            <a:endParaRPr lang="it-IT" dirty="0"/>
          </a:p>
          <a:p>
            <a:pPr algn="just"/>
            <a:r>
              <a:rPr lang="it-IT" b="1" dirty="0"/>
              <a:t>Sentiment Analysis</a:t>
            </a:r>
            <a:r>
              <a:rPr lang="it-IT" dirty="0"/>
              <a:t>: La sentiment </a:t>
            </a:r>
            <a:r>
              <a:rPr lang="it-IT" dirty="0" err="1"/>
              <a:t>analysis</a:t>
            </a:r>
            <a:r>
              <a:rPr lang="it-IT" dirty="0"/>
              <a:t>, o analisi del sentiment, è una tecnica di elaborazione del linguaggio naturale che mira a determinare e valutare il tono emotivo di un testo, identificando se il contenuto esprime opinioni positive, negative o neutre. Il codice utilizzato fa un uso efficiente delle librerie di supporto per facilitare l'analisi del sentiment su un grande numero di documenti.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Per realizzarlo abbiamo eseguito un’analisi del sentimento su testi in italiano utilizzando la libreria </a:t>
            </a:r>
            <a:r>
              <a:rPr lang="it-IT" dirty="0" err="1"/>
              <a:t>TextBlob</a:t>
            </a:r>
            <a:r>
              <a:rPr lang="it-IT" dirty="0"/>
              <a:t> insieme a diverse librerie di supporto come </a:t>
            </a:r>
            <a:r>
              <a:rPr lang="it-IT" dirty="0" err="1"/>
              <a:t>nltk</a:t>
            </a:r>
            <a:r>
              <a:rPr lang="it-IT" dirty="0"/>
              <a:t>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Durante la fase di ricerca viene analizzato il testo ricevuto in input e vengono valutate le parole e le frasi per determinare il sentimento della query. Successivamente viene eseguita una ricerca all'interno di un indice vettoriale di documenti testuali considerando il sentimento associato a ciascun documento. I risultati restituiti sono i documenti con un sentimento simile a quello della query.</a:t>
            </a:r>
          </a:p>
        </p:txBody>
      </p:sp>
    </p:spTree>
    <p:extLst>
      <p:ext uri="{BB962C8B-B14F-4D97-AF65-F5344CB8AC3E}">
        <p14:creationId xmlns:p14="http://schemas.microsoft.com/office/powerpoint/2010/main" val="3284142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BCA9A6-398F-BFEB-B4AB-883CB61AA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774442"/>
            <a:ext cx="10178322" cy="5001207"/>
          </a:xfrm>
        </p:spPr>
        <p:txBody>
          <a:bodyPr>
            <a:normAutofit/>
          </a:bodyPr>
          <a:lstStyle/>
          <a:p>
            <a:r>
              <a:rPr lang="it-IT" b="1" dirty="0"/>
              <a:t>Doc2Vec</a:t>
            </a:r>
            <a:r>
              <a:rPr lang="it-IT" dirty="0"/>
              <a:t>, è un modello di rappresentazione del linguaggio naturale che estende il concetto di Word2Vec per incorporare anche l'informazione del contesto dei documenti. Questo modello assegna a ciascun documento un vettore nello stesso spazio vettoriale in cui risiedono le parole. Doc2Vec consente di catturare relazioni semantiche tra documenti e parole, rendendolo utile per applicazioni come la ricerca di documenti simili.</a:t>
            </a:r>
          </a:p>
          <a:p>
            <a:endParaRPr lang="it-IT" dirty="0"/>
          </a:p>
          <a:p>
            <a:r>
              <a:rPr lang="it-IT" dirty="0"/>
              <a:t>Per realizzarlo abbiamo inizialmente sviluppato un modello di tipo doc2vec utilizzando la libreria </a:t>
            </a:r>
            <a:r>
              <a:rPr lang="it-IT" dirty="0" err="1"/>
              <a:t>gensim</a:t>
            </a:r>
            <a:r>
              <a:rPr lang="it-IT" dirty="0"/>
              <a:t>. Successivamente abbiamo proceduto con l'addestramento del modello utilizzando il dataset. 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Durante la fase di ricerca, la query dell'utente viene convertita in un vettore, e successivamente vengono identificati i documenti del modello che presentano maggiore similarità con tale vettore.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3259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07B780-B0B0-2ABC-BC11-6419FCF4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727" y="382385"/>
            <a:ext cx="6335338" cy="1492132"/>
          </a:xfrm>
        </p:spPr>
        <p:txBody>
          <a:bodyPr>
            <a:normAutofit/>
          </a:bodyPr>
          <a:lstStyle/>
          <a:p>
            <a:r>
              <a:rPr lang="it-IT" dirty="0" err="1"/>
              <a:t>Benchmarks</a:t>
            </a:r>
            <a:r>
              <a:rPr lang="it-IT" dirty="0"/>
              <a:t> e </a:t>
            </a:r>
            <a:r>
              <a:rPr lang="it-IT" dirty="0" err="1"/>
              <a:t>evalutation</a:t>
            </a:r>
            <a:endParaRPr lang="it-IT"/>
          </a:p>
        </p:txBody>
      </p:sp>
      <p:pic>
        <p:nvPicPr>
          <p:cNvPr id="1026" name="Picture 2" descr="Employer Evaluation: How It Can Benefit Your Business - SmartSurvey">
            <a:extLst>
              <a:ext uri="{FF2B5EF4-FFF2-40B4-BE49-F238E27FC236}">
                <a16:creationId xmlns:a16="http://schemas.microsoft.com/office/drawing/2014/main" id="{DEB0AA85-2A3A-C15E-593E-A275D80809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6" r="11333"/>
          <a:stretch/>
        </p:blipFill>
        <p:spPr bwMode="auto">
          <a:xfrm>
            <a:off x="660935" y="-9525"/>
            <a:ext cx="4129822" cy="686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Freeform 6">
            <a:extLst>
              <a:ext uri="{FF2B5EF4-FFF2-40B4-BE49-F238E27FC236}">
                <a16:creationId xmlns:a16="http://schemas.microsoft.com/office/drawing/2014/main" id="{5402222E-F041-43A0-81BC-1B3F2EF76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EDE0F1-0D74-937E-6C41-CCC7B1954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727" y="2286001"/>
            <a:ext cx="6335338" cy="35935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/>
              <a:t>La decisione di adottare il </a:t>
            </a:r>
            <a:r>
              <a:rPr lang="it-IT" dirty="0" err="1"/>
              <a:t>Discounted</a:t>
            </a:r>
            <a:r>
              <a:rPr lang="it-IT" dirty="0"/>
              <a:t> Cumulative Gain (DCG) nella valutazione del nostro motore di ricerca è guidata dall’avere un dataset generato da noi, rendendo difficile avere un insieme valido di documenti rilevanti per ogni query. Il DCG è particolarmente vantaggioso poiché attribuisce notevole importanza alla posizione dei risultati, rispondendo efficacemente alle esigenze dell'utente durante la ricerca. Questa scelta riflette la nostra volontà di valutare in modo dettagliato e aderente alle specificità del nostro sistema.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80D28A2-8EA4-4EF0-9056-3BDAA7290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9320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434DA6-43B7-61DB-5384-248E43B92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Tempo di ricerca medio per ogni modello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F424A9C3-1EC3-EC8C-A159-1F58BE2B2E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5387816"/>
              </p:ext>
            </p:extLst>
          </p:nvPr>
        </p:nvGraphicFramePr>
        <p:xfrm>
          <a:off x="1251678" y="2881515"/>
          <a:ext cx="10179050" cy="359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285818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248</TotalTime>
  <Words>908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Gill Sans MT</vt:lpstr>
      <vt:lpstr>Impact</vt:lpstr>
      <vt:lpstr>Söhne</vt:lpstr>
      <vt:lpstr>Badge</vt:lpstr>
      <vt:lpstr>CulinaryExplorer</vt:lpstr>
      <vt:lpstr>Cos’è un search engine?</vt:lpstr>
      <vt:lpstr>Da dove abbiamo preso le ricette?</vt:lpstr>
      <vt:lpstr>Pre-Processing</vt:lpstr>
      <vt:lpstr>MOdelling</vt:lpstr>
      <vt:lpstr>Presentazione standard di PowerPoint</vt:lpstr>
      <vt:lpstr>Presentazione standard di PowerPoint</vt:lpstr>
      <vt:lpstr>Benchmarks e evalutation</vt:lpstr>
      <vt:lpstr>Tempo di ricerca medio per ogni modello</vt:lpstr>
      <vt:lpstr>Query 2 Cercare tutte le ricette che contengano sia il pollo che il limone</vt:lpstr>
      <vt:lpstr>Query 4 Cercare tutte le ricette da fare in 30 minuti</vt:lpstr>
      <vt:lpstr>Query 6 Ricette light e proteiche adatte per perdere peso</vt:lpstr>
      <vt:lpstr>Query 8 Cercare ricette piccanti, alla diavola</vt:lpstr>
      <vt:lpstr>Query 10 Cercare ricette con purè di patate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CulinaryExplorer</dc:title>
  <dc:creator>LUCA DI LEO</dc:creator>
  <cp:lastModifiedBy>Giuseppe Nutricato</cp:lastModifiedBy>
  <cp:revision>7</cp:revision>
  <dcterms:created xsi:type="dcterms:W3CDTF">2024-01-12T15:54:28Z</dcterms:created>
  <dcterms:modified xsi:type="dcterms:W3CDTF">2024-02-06T17:13:20Z</dcterms:modified>
</cp:coreProperties>
</file>