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FEC"/>
    <a:srgbClr val="EFFFF7"/>
    <a:srgbClr val="FDF9E2"/>
    <a:srgbClr val="43AAC7"/>
    <a:srgbClr val="FC2834"/>
    <a:srgbClr val="FEAF26"/>
    <a:srgbClr val="87C159"/>
    <a:srgbClr val="FEA919"/>
    <a:srgbClr val="29B76F"/>
    <a:srgbClr val="FC3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5" autoAdjust="0"/>
  </p:normalViewPr>
  <p:slideViewPr>
    <p:cSldViewPr snapToGrid="0" showGuides="1">
      <p:cViewPr varScale="1">
        <p:scale>
          <a:sx n="98" d="100"/>
          <a:sy n="98" d="100"/>
        </p:scale>
        <p:origin x="348" y="78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89E88F4-14A3-4F0D-ACEB-E3513661AA41}" type="datetime1">
              <a:rPr lang="it-IT" smtClean="0"/>
              <a:t>19/09/2024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B3BF5047-6CED-44CC-A86C-D48A653D0A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72556EB7-85BF-4576-875A-5B0CD80C40E6}" type="datetime1">
              <a:rPr lang="it-IT" smtClean="0"/>
              <a:pPr/>
              <a:t>19/09/2024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339D21CC-DD94-204E-93C8-E1AAF3084C8D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sz="1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39D21CC-DD94-204E-93C8-E1AAF3084C8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it-IT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it-IT" sz="18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496CE483-FAA2-B42E-3640-00A1E72D33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23" name="Titolo 1">
            <a:extLst>
              <a:ext uri="{FF2B5EF4-FFF2-40B4-BE49-F238E27FC236}">
                <a16:creationId xmlns:a16="http://schemas.microsoft.com/office/drawing/2014/main" id="{E96FF8CF-2C25-F464-6424-7999EDD1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Elemento grafico 12">
            <a:extLst>
              <a:ext uri="{FF2B5EF4-FFF2-40B4-BE49-F238E27FC236}">
                <a16:creationId xmlns:a16="http://schemas.microsoft.com/office/drawing/2014/main" id="{2409B836-A119-2C0F-0B7F-E84EA554C652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5" name="Elemento grafico 12">
            <a:extLst>
              <a:ext uri="{FF2B5EF4-FFF2-40B4-BE49-F238E27FC236}">
                <a16:creationId xmlns:a16="http://schemas.microsoft.com/office/drawing/2014/main" id="{56142EF8-E22C-7567-D41D-08BE7CE3FFC9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7" name="Figura a mano libera 47">
            <a:extLst>
              <a:ext uri="{FF2B5EF4-FFF2-40B4-BE49-F238E27FC236}">
                <a16:creationId xmlns:a16="http://schemas.microsoft.com/office/drawing/2014/main" id="{5139C642-CA6D-BB5F-4B22-3CED3ED3DC23}"/>
              </a:ext>
            </a:extLst>
          </p:cNvPr>
          <p:cNvSpPr/>
          <p:nvPr userDrawn="1"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A594F8F-1723-E0D7-D0AE-7E5FA2EA0B26}"/>
              </a:ext>
            </a:extLst>
          </p:cNvPr>
          <p:cNvSpPr/>
          <p:nvPr userDrawn="1"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D33D6A1-4FBB-C18D-E4C1-F2EAD1E1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F1E588D-A68E-22B7-5F2E-A52328BC3AC2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NOME PROGETTO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magine 48" descr="Immagine che contiene pixel, design&#10;&#10;Descrizione generata automaticamente con attendibilità media">
            <a:extLst>
              <a:ext uri="{FF2B5EF4-FFF2-40B4-BE49-F238E27FC236}">
                <a16:creationId xmlns:a16="http://schemas.microsoft.com/office/drawing/2014/main" id="{9D0190D2-8F61-3895-B3C2-777D9FB5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93" y="2397435"/>
            <a:ext cx="960913" cy="96091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89CC890-5183-B266-7DF7-C86BB508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A49EB88-D787-FA21-3ADC-4CC35055E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COMUNE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F8927-279B-ADF7-172D-88425F2FCE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noProof="0" dirty="0"/>
              <a:t>1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A3E3B7F2-73D9-017C-A64B-DD5CA650A3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15806" y="3971660"/>
            <a:ext cx="3077611" cy="366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NUOVI CITTADINI</a:t>
            </a:r>
          </a:p>
        </p:txBody>
      </p:sp>
      <p:sp>
        <p:nvSpPr>
          <p:cNvPr id="43" name="Segnaposto testo 27">
            <a:extLst>
              <a:ext uri="{FF2B5EF4-FFF2-40B4-BE49-F238E27FC236}">
                <a16:creationId xmlns:a16="http://schemas.microsoft.com/office/drawing/2014/main" id="{313FEA4E-BB46-02B6-089F-804E6E41D516}"/>
              </a:ext>
            </a:extLst>
          </p:cNvPr>
          <p:cNvSpPr txBox="1">
            <a:spLocks/>
          </p:cNvSpPr>
          <p:nvPr/>
        </p:nvSpPr>
        <p:spPr>
          <a:xfrm>
            <a:off x="1815806" y="2511179"/>
            <a:ext cx="3219450" cy="36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COMUNE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734D25C-6E6F-19D0-5E2C-65AB50432F07}"/>
              </a:ext>
            </a:extLst>
          </p:cNvPr>
          <p:cNvSpPr txBox="1"/>
          <p:nvPr/>
        </p:nvSpPr>
        <p:spPr>
          <a:xfrm>
            <a:off x="1815806" y="2933453"/>
            <a:ext cx="523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Difficoltà nel prendere decisioni efficaci</a:t>
            </a:r>
          </a:p>
        </p:txBody>
      </p:sp>
      <p:pic>
        <p:nvPicPr>
          <p:cNvPr id="53" name="Immagine 52" descr="Immagine che contiene Carattere, Elementi grafici, grafica, simbolo&#10;&#10;Descrizione generata automaticamente">
            <a:extLst>
              <a:ext uri="{FF2B5EF4-FFF2-40B4-BE49-F238E27FC236}">
                <a16:creationId xmlns:a16="http://schemas.microsoft.com/office/drawing/2014/main" id="{168B3DE6-1B4F-A5F7-140E-8E2EE6C8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06" y="3971660"/>
            <a:ext cx="961200" cy="961200"/>
          </a:xfrm>
          <a:prstGeom prst="rect">
            <a:avLst/>
          </a:prstGeom>
        </p:spPr>
      </p:pic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C4C38C0-48AE-8C94-5E53-5E657E7A86F3}"/>
              </a:ext>
            </a:extLst>
          </p:cNvPr>
          <p:cNvSpPr txBox="1"/>
          <p:nvPr/>
        </p:nvSpPr>
        <p:spPr>
          <a:xfrm>
            <a:off x="1845122" y="4452260"/>
            <a:ext cx="523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Poca conoscenza dei vari quartieri</a:t>
            </a:r>
          </a:p>
        </p:txBody>
      </p:sp>
    </p:spTree>
    <p:extLst>
      <p:ext uri="{BB962C8B-B14F-4D97-AF65-F5344CB8AC3E}">
        <p14:creationId xmlns:p14="http://schemas.microsoft.com/office/powerpoint/2010/main" val="35245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64FAB42-8712-0E8B-7353-650342A2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nostra soluzione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A059769-01F7-05F6-A999-9F4F5731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198" y="2252277"/>
            <a:ext cx="6510528" cy="2353445"/>
          </a:xfrm>
        </p:spPr>
        <p:txBody>
          <a:bodyPr/>
          <a:lstStyle/>
          <a:p>
            <a:r>
              <a:rPr lang="it-IT" dirty="0"/>
              <a:t>Una web app che permette di visualizzare in modo intuitivo e accessibile i dati necessari a prendere decisioni sui servizi pubblici (Un po’ di esempi non tutti di dati…)</a:t>
            </a:r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666CE873-CF96-ABE7-2636-45F501F66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214F1A-0EB8-25B2-EEE8-9FDF5FEAA3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r>
              <a:rPr lang="it-IT" dirty="0"/>
              <a:t>2</a:t>
            </a:r>
            <a:endParaRPr lang="it-IT" noProof="0" dirty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3D99363-71F4-2927-7B96-4A08782BE6C9}"/>
              </a:ext>
            </a:extLst>
          </p:cNvPr>
          <p:cNvGrpSpPr/>
          <p:nvPr/>
        </p:nvGrpSpPr>
        <p:grpSpPr>
          <a:xfrm>
            <a:off x="954573" y="2771924"/>
            <a:ext cx="3485813" cy="2117575"/>
            <a:chOff x="954573" y="2771924"/>
            <a:chExt cx="3485813" cy="2117575"/>
          </a:xfrm>
        </p:grpSpPr>
        <p:pic>
          <p:nvPicPr>
            <p:cNvPr id="11" name="Immagine 10" descr="Immagine che contiene verde, linea, design">
              <a:extLst>
                <a:ext uri="{FF2B5EF4-FFF2-40B4-BE49-F238E27FC236}">
                  <a16:creationId xmlns:a16="http://schemas.microsoft.com/office/drawing/2014/main" id="{321E3E94-3097-7C89-564A-B51176429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573" y="2824534"/>
              <a:ext cx="3485813" cy="206496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Immagine 12" descr="Immagine che contiene cuore, rosso&#10;&#10;Descrizione generata automaticamente">
              <a:extLst>
                <a:ext uri="{FF2B5EF4-FFF2-40B4-BE49-F238E27FC236}">
                  <a16:creationId xmlns:a16="http://schemas.microsoft.com/office/drawing/2014/main" id="{D03EFE2D-1A0F-ABA4-7736-1FFB96DD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0057" y="3228926"/>
              <a:ext cx="400145" cy="400145"/>
            </a:xfrm>
            <a:prstGeom prst="rect">
              <a:avLst/>
            </a:prstGeom>
          </p:spPr>
        </p:pic>
        <p:pic>
          <p:nvPicPr>
            <p:cNvPr id="15" name="Immagine 14" descr="Immagine che contiene cerchio, giallo, creatività&#10;&#10;Descrizione generata automaticamente">
              <a:extLst>
                <a:ext uri="{FF2B5EF4-FFF2-40B4-BE49-F238E27FC236}">
                  <a16:creationId xmlns:a16="http://schemas.microsoft.com/office/drawing/2014/main" id="{A3D2C0E2-A1FD-A377-AFA7-99D06FAC5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2072" y="3185151"/>
              <a:ext cx="399600" cy="399600"/>
            </a:xfrm>
            <a:prstGeom prst="rect">
              <a:avLst/>
            </a:prstGeom>
          </p:spPr>
        </p:pic>
        <p:pic>
          <p:nvPicPr>
            <p:cNvPr id="23" name="Immagine 22" descr="Immagine che contiene cerchio, creatività, arte&#10;&#10;Descrizione generata automaticamente con attendibilità media">
              <a:extLst>
                <a:ext uri="{FF2B5EF4-FFF2-40B4-BE49-F238E27FC236}">
                  <a16:creationId xmlns:a16="http://schemas.microsoft.com/office/drawing/2014/main" id="{2CC21A83-D1ED-7DA4-4B22-53362459E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2542" y="3681681"/>
              <a:ext cx="399600" cy="399600"/>
            </a:xfrm>
            <a:prstGeom prst="rect">
              <a:avLst/>
            </a:prstGeom>
          </p:spPr>
        </p:pic>
        <p:pic>
          <p:nvPicPr>
            <p:cNvPr id="25" name="Immagine 24" descr="Immagine che contiene cerchio, creatività, arte&#10;&#10;Descrizione generata automaticamente con attendibilità media">
              <a:extLst>
                <a:ext uri="{FF2B5EF4-FFF2-40B4-BE49-F238E27FC236}">
                  <a16:creationId xmlns:a16="http://schemas.microsoft.com/office/drawing/2014/main" id="{27EC56E6-DBE1-D4E2-FF98-B89BFE88A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93735" y="2771924"/>
              <a:ext cx="399600" cy="39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235C5-7135-AF3C-30CA-532B3C1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nostri vantaggi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6748B2-3DB5-B598-0945-C40791040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7" name="Segnaposto immagine 4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DC08FF8-A1D9-6B91-B5FA-C34511C76D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>
            <a:fillRect/>
          </a:stretch>
        </p:blipFill>
        <p:spPr>
          <a:solidFill>
            <a:srgbClr val="D9FFEC"/>
          </a:solidFill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CF69CF9-65C3-59BF-BC9C-707C8A38BD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06508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Modularità</a:t>
            </a:r>
            <a:endParaRPr lang="it-IT" dirty="0">
              <a:solidFill>
                <a:srgbClr val="FDF9E2"/>
              </a:solidFill>
            </a:endParaRP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9E08877-2993-E8CE-2CDA-B6067BD7B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03271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DF9E2"/>
                </a:solidFill>
              </a:rPr>
              <a:t>Interfaccia intuitiva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552FAD4-0849-F44D-D484-D449CE0869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17441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Benessere Locale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FCBD8D-09F7-1AC1-3EEE-2D7E9FD006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36311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rgbClr val="FDF9E2"/>
                </a:solidFill>
              </a:rPr>
              <a:t>Contesto Locale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A57041E-DCAA-DF53-2B61-B70BD79570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07225"/>
            <a:ext cx="2816352" cy="310896"/>
          </a:xfrm>
          <a:ln>
            <a:solidFill>
              <a:srgbClr val="43AAC7"/>
            </a:solidFill>
          </a:ln>
        </p:spPr>
        <p:txBody>
          <a:bodyPr>
            <a:normAutofit/>
          </a:bodyPr>
          <a:lstStyle/>
          <a:p>
            <a:endParaRPr lang="it-IT" dirty="0">
              <a:solidFill>
                <a:srgbClr val="FDF9E2"/>
              </a:solidFill>
            </a:endParaRP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DBEFA45-7AC5-2AFA-0DDB-A250CB7281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27779"/>
            <a:ext cx="2816352" cy="410924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Miglior conoscenza dei servizi presenti sul territorio</a:t>
            </a:r>
          </a:p>
        </p:txBody>
      </p:sp>
      <p:pic>
        <p:nvPicPr>
          <p:cNvPr id="51" name="Segnaposto immagine 50">
            <a:extLst>
              <a:ext uri="{FF2B5EF4-FFF2-40B4-BE49-F238E27FC236}">
                <a16:creationId xmlns:a16="http://schemas.microsoft.com/office/drawing/2014/main" id="{C133111B-10C4-C514-829C-B2728423E15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/>
          <a:srcRect/>
          <a:stretch/>
        </p:blipFill>
        <p:spPr/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9B16697A-7B3B-F1FE-E095-364CBF4070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09121"/>
            <a:ext cx="2658885" cy="42047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Semplice e utilizzabile da chiunque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5E91FB7-DBAB-0207-8CCA-1165D855FD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277565"/>
            <a:ext cx="2816352" cy="452026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Aggiornamenti di grosse quantità di dati in modo semplice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530E8E65-BD27-E1FD-05FF-74BDD70DEE9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rtl="0"/>
            <a:fld id="{CC43B8D3-9A08-F84C-9DD4-44948BA52D4B}" type="slidenum">
              <a:rPr lang="it-IT" noProof="0" smtClean="0"/>
              <a:pPr rtl="0"/>
              <a:t>4</a:t>
            </a:fld>
            <a:endParaRPr lang="it-IT" noProof="0"/>
          </a:p>
        </p:txBody>
      </p:sp>
      <p:pic>
        <p:nvPicPr>
          <p:cNvPr id="53" name="Segnaposto immagine 52">
            <a:extLst>
              <a:ext uri="{FF2B5EF4-FFF2-40B4-BE49-F238E27FC236}">
                <a16:creationId xmlns:a16="http://schemas.microsoft.com/office/drawing/2014/main" id="{E0DF786D-B41C-BFD6-C036-A7A0B8166E3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/>
          <a:srcRect/>
          <a:stretch/>
        </p:blipFill>
        <p:spPr/>
      </p:pic>
      <p:pic>
        <p:nvPicPr>
          <p:cNvPr id="49" name="Segnaposto immagine 4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9C83DC2-1430-790F-2E40-B693C1747C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57" r="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69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BF3AE-CD81-8A59-0543-C86FC8B5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it-IT" dirty="0"/>
              <a:t>The End?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D47864-5D99-ECD0-9CA0-937333050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386876"/>
            <a:ext cx="8659368" cy="749808"/>
          </a:xfrm>
        </p:spPr>
        <p:txBody>
          <a:bodyPr/>
          <a:lstStyle/>
          <a:p>
            <a:r>
              <a:rPr lang="it-IT" dirty="0"/>
              <a:t>Facchini Luca	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2849DE-82CF-4A60-84FD-AEA95EF47C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3880" y="2281720"/>
            <a:ext cx="960120" cy="960120"/>
          </a:xfrm>
        </p:spPr>
        <p:txBody>
          <a:bodyPr/>
          <a:lstStyle/>
          <a:p>
            <a:r>
              <a:rPr lang="it-IT" dirty="0"/>
              <a:t>0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BA2224D-3669-284C-7BCF-EF415AD81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713633"/>
            <a:ext cx="8659368" cy="749808"/>
          </a:xfrm>
        </p:spPr>
        <p:txBody>
          <a:bodyPr/>
          <a:lstStyle/>
          <a:p>
            <a:r>
              <a:rPr lang="it-IT" dirty="0"/>
              <a:t>Prigione Luca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E69E1FE-73AA-6FBC-2400-A9024776583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83880" y="3599333"/>
            <a:ext cx="960120" cy="96012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4BAE8D6-8F69-8394-9EC1-EA106195EC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136402"/>
            <a:ext cx="8659368" cy="749808"/>
          </a:xfrm>
        </p:spPr>
        <p:txBody>
          <a:bodyPr/>
          <a:lstStyle/>
          <a:p>
            <a:r>
              <a:rPr lang="it-IT" dirty="0"/>
              <a:t>Faa Enrico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DB03E882-3836-51FB-9492-29F47C45C0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79308" y="5031246"/>
            <a:ext cx="960120" cy="96012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EAF636-8669-1DDB-089E-BFB69B578345}"/>
              </a:ext>
            </a:extLst>
          </p:cNvPr>
          <p:cNvSpPr txBox="1"/>
          <p:nvPr/>
        </p:nvSpPr>
        <p:spPr>
          <a:xfrm>
            <a:off x="152400" y="6508294"/>
            <a:ext cx="1188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Progetto Ingegneria del software - Prof. </a:t>
            </a:r>
            <a:r>
              <a:rPr lang="it-IT" sz="1600" dirty="0" err="1"/>
              <a:t>Giorigini</a:t>
            </a:r>
            <a:r>
              <a:rPr lang="it-IT" sz="1600" dirty="0"/>
              <a:t> Paolo - Corso di laurea in Informatica - A.A. 2024/25</a:t>
            </a:r>
          </a:p>
        </p:txBody>
      </p:sp>
    </p:spTree>
    <p:extLst>
      <p:ext uri="{BB962C8B-B14F-4D97-AF65-F5344CB8AC3E}">
        <p14:creationId xmlns:p14="http://schemas.microsoft.com/office/powerpoint/2010/main" val="250894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46_TF22529792_Win32" id="{B596B583-5FBF-441E-A716-D45F8AB14D9D}" vid="{A32F53D2-1B5C-42D4-A2AB-06F419BF2DF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150</TotalTime>
  <Words>122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Tema di Office</vt:lpstr>
      <vt:lpstr>NOME PROGETTO</vt:lpstr>
      <vt:lpstr>I Problemi</vt:lpstr>
      <vt:lpstr>La nostra soluzione</vt:lpstr>
      <vt:lpstr>I nostri vantaggi</vt:lpstr>
      <vt:lpstr>The End?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Facchini</dc:creator>
  <cp:lastModifiedBy>Luca Facchini</cp:lastModifiedBy>
  <cp:revision>2</cp:revision>
  <dcterms:created xsi:type="dcterms:W3CDTF">2024-09-19T14:05:29Z</dcterms:created>
  <dcterms:modified xsi:type="dcterms:W3CDTF">2024-09-19T16:36:00Z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