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1" r:id="rId6"/>
    <p:sldId id="266" r:id="rId7"/>
    <p:sldId id="263" r:id="rId8"/>
    <p:sldId id="260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F26"/>
    <a:srgbClr val="FEB636"/>
    <a:srgbClr val="FDF9E2"/>
    <a:srgbClr val="FC2834"/>
    <a:srgbClr val="FED4D6"/>
    <a:srgbClr val="29B76F"/>
    <a:srgbClr val="FEA919"/>
    <a:srgbClr val="00AA59"/>
    <a:srgbClr val="E5FFF2"/>
    <a:srgbClr val="D9FF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5" autoAdjust="0"/>
  </p:normalViewPr>
  <p:slideViewPr>
    <p:cSldViewPr snapToGrid="0" showGuides="1">
      <p:cViewPr varScale="1">
        <p:scale>
          <a:sx n="75" d="100"/>
          <a:sy n="75" d="100"/>
        </p:scale>
        <p:origin x="173" y="58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89E88F4-14A3-4F0D-ACEB-E3513661AA41}" type="datetime1">
              <a:rPr lang="it-IT" smtClean="0"/>
              <a:t>25/09/2024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B3BF5047-6CED-44CC-A86C-D48A653D0A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72556EB7-85BF-4576-875A-5B0CD80C40E6}" type="datetime1">
              <a:rPr lang="it-IT" smtClean="0"/>
              <a:pPr/>
              <a:t>25/09/2024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339D21CC-DD94-204E-93C8-E1AAF3084C8D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sz="1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339D21CC-DD94-204E-93C8-E1AAF3084C8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9D21CC-DD94-204E-93C8-E1AAF3084C8D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7206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it-IT" sz="59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it-IT" sz="240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brevi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3" name="Segnaposto tes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5" name="Segnaposto tes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6" name="Segnaposto piè di pagina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Segnaposto tes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" name="Segnaposto numero diapositiva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8" name="Figura a mano libera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emento gra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Elemento gra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34" name="Elemento gra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6" name="Segnaposto piè di pagina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7" name="Segnaposto numero diapositiva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72" name="Elemento gra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Elemento gra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o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it-IT" sz="18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noProof="0"/>
            </a:p>
          </p:txBody>
        </p:sp>
        <p:pic>
          <p:nvPicPr>
            <p:cNvPr id="55" name="Elemento gra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Figura a mano libera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60" name="Segnaposto piè di pagina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1" name="Segnaposto numero diapositiva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1" name="Segnaposto tes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7" name="Segnaposto tes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8" name="Segnaposto tes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it-IT" sz="24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0" name="Segnaposto piè di pagina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496CE483-FAA2-B42E-3640-00A1E72D33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23" name="Titolo 1">
            <a:extLst>
              <a:ext uri="{FF2B5EF4-FFF2-40B4-BE49-F238E27FC236}">
                <a16:creationId xmlns:a16="http://schemas.microsoft.com/office/drawing/2014/main" id="{E96FF8CF-2C25-F464-6424-7999EDD1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sz="55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Elemento grafico 12">
            <a:extLst>
              <a:ext uri="{FF2B5EF4-FFF2-40B4-BE49-F238E27FC236}">
                <a16:creationId xmlns:a16="http://schemas.microsoft.com/office/drawing/2014/main" id="{2409B836-A119-2C0F-0B7F-E84EA554C652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5" name="Elemento grafico 12">
            <a:extLst>
              <a:ext uri="{FF2B5EF4-FFF2-40B4-BE49-F238E27FC236}">
                <a16:creationId xmlns:a16="http://schemas.microsoft.com/office/drawing/2014/main" id="{56142EF8-E22C-7567-D41D-08BE7CE3FFC9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7" name="Figura a mano libera 47">
            <a:extLst>
              <a:ext uri="{FF2B5EF4-FFF2-40B4-BE49-F238E27FC236}">
                <a16:creationId xmlns:a16="http://schemas.microsoft.com/office/drawing/2014/main" id="{5139C642-CA6D-BB5F-4B22-3CED3ED3DC23}"/>
              </a:ext>
            </a:extLst>
          </p:cNvPr>
          <p:cNvSpPr/>
          <p:nvPr userDrawn="1"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3A594F8F-1723-E0D7-D0AE-7E5FA2EA0B26}"/>
              </a:ext>
            </a:extLst>
          </p:cNvPr>
          <p:cNvSpPr/>
          <p:nvPr userDrawn="1"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D33D6A1-4FBB-C18D-E4C1-F2EAD1E1C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F1E588D-A68E-22B7-5F2E-A52328BC3AC2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3" name="Figura a mano libera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5" name="Figura a mano libera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7" name="Figura a mano libera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1" name="Segnaposto immagine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tes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6" name="Segnaposto tes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7" name="Segnaposto tes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8" name="Segnaposto tes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9" name="Segnaposto immagine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immagine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1" name="Segnaposto tes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2" name="Segnaposto tes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3.png"/><Relationship Id="rId5" Type="http://schemas.microsoft.com/office/2007/relationships/hdphoto" Target="../media/hdphoto1.wdp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592" y="2458065"/>
            <a:ext cx="6528816" cy="816077"/>
          </a:xfrm>
        </p:spPr>
        <p:txBody>
          <a:bodyPr rtlCol="0" anchor="ctr"/>
          <a:lstStyle>
            <a:defPPr>
              <a:defRPr lang="it-IT"/>
            </a:defPPr>
          </a:lstStyle>
          <a:p>
            <a:pPr algn="ctr" rtl="0">
              <a:lnSpc>
                <a:spcPct val="100000"/>
              </a:lnSpc>
            </a:pPr>
            <a:r>
              <a:rPr lang="it-IT" sz="7200" dirty="0"/>
              <a:t>SatisTrento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E0C2B3-D484-14A6-C24B-CCC933BB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"/>
            <a:ext cx="4255276" cy="1474840"/>
          </a:xfrm>
          <a:prstGeom prst="rect">
            <a:avLst/>
          </a:prstGeom>
          <a:solidFill>
            <a:srgbClr val="FDF9E2"/>
          </a:solidFill>
        </p:spPr>
      </p:pic>
      <p:pic>
        <p:nvPicPr>
          <p:cNvPr id="10" name="Immagine 9" descr="Immagine che contiene testo, Carattere, Elementi grafici, tipografia">
            <a:extLst>
              <a:ext uri="{FF2B5EF4-FFF2-40B4-BE49-F238E27FC236}">
                <a16:creationId xmlns:a16="http://schemas.microsoft.com/office/drawing/2014/main" id="{514A0A3C-097B-E349-1A44-4959F79C3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549" y="46309"/>
            <a:ext cx="3217238" cy="1382220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A55F428-77A5-21A6-61B2-4EA64A228095}"/>
              </a:ext>
            </a:extLst>
          </p:cNvPr>
          <p:cNvCxnSpPr>
            <a:cxnSpLocks/>
          </p:cNvCxnSpPr>
          <p:nvPr/>
        </p:nvCxnSpPr>
        <p:spPr>
          <a:xfrm>
            <a:off x="4255276" y="88490"/>
            <a:ext cx="0" cy="1297858"/>
          </a:xfrm>
          <a:prstGeom prst="line">
            <a:avLst/>
          </a:prstGeom>
          <a:ln>
            <a:solidFill>
              <a:srgbClr val="B6B3A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CC890-5183-B266-7DF7-C86BB508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Problemi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A49EB88-D787-FA21-3ADC-4CC35055E7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UNE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6F8927-279B-ADF7-172D-88425F2FCE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it-IT" noProof="0" dirty="0"/>
              <a:t>1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A3E3B7F2-73D9-017C-A64B-DD5CA650A39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726976" y="3857532"/>
            <a:ext cx="3077611" cy="43200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sz="2000" dirty="0"/>
              <a:t>NUOVI CITTADINI</a:t>
            </a:r>
          </a:p>
        </p:txBody>
      </p:sp>
      <p:sp>
        <p:nvSpPr>
          <p:cNvPr id="43" name="Segnaposto testo 27">
            <a:extLst>
              <a:ext uri="{FF2B5EF4-FFF2-40B4-BE49-F238E27FC236}">
                <a16:creationId xmlns:a16="http://schemas.microsoft.com/office/drawing/2014/main" id="{313FEA4E-BB46-02B6-089F-804E6E41D516}"/>
              </a:ext>
            </a:extLst>
          </p:cNvPr>
          <p:cNvSpPr txBox="1">
            <a:spLocks/>
          </p:cNvSpPr>
          <p:nvPr/>
        </p:nvSpPr>
        <p:spPr>
          <a:xfrm>
            <a:off x="2726976" y="1821792"/>
            <a:ext cx="32194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it-IT" sz="2000" dirty="0"/>
              <a:t>COMUNE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734D25C-6E6F-19D0-5E2C-65AB50432F07}"/>
              </a:ext>
            </a:extLst>
          </p:cNvPr>
          <p:cNvSpPr txBox="1"/>
          <p:nvPr/>
        </p:nvSpPr>
        <p:spPr>
          <a:xfrm>
            <a:off x="2844418" y="2253792"/>
            <a:ext cx="562683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it-IT" dirty="0"/>
              <a:t>Difficoltà nel prendere decisioni efficaci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Disorganizzato uso delle informazioni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Mancanza di Feedback dei cittadini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C4C38C0-48AE-8C94-5E53-5E657E7A86F3}"/>
              </a:ext>
            </a:extLst>
          </p:cNvPr>
          <p:cNvSpPr txBox="1"/>
          <p:nvPr/>
        </p:nvSpPr>
        <p:spPr>
          <a:xfrm>
            <a:off x="2838742" y="4298462"/>
            <a:ext cx="51155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it-IT" dirty="0"/>
              <a:t>Poche informazioni riguardo i servizi a loro disposizione nei quartieri</a:t>
            </a:r>
          </a:p>
        </p:txBody>
      </p:sp>
      <p:sp>
        <p:nvSpPr>
          <p:cNvPr id="11" name="Connettore 10">
            <a:extLst>
              <a:ext uri="{FF2B5EF4-FFF2-40B4-BE49-F238E27FC236}">
                <a16:creationId xmlns:a16="http://schemas.microsoft.com/office/drawing/2014/main" id="{B67C0F3A-E4CD-5F37-64D6-05031A332ED6}"/>
              </a:ext>
            </a:extLst>
          </p:cNvPr>
          <p:cNvSpPr/>
          <p:nvPr/>
        </p:nvSpPr>
        <p:spPr>
          <a:xfrm>
            <a:off x="745598" y="1886835"/>
            <a:ext cx="1692000" cy="1692000"/>
          </a:xfrm>
          <a:prstGeom prst="flowChartConnector">
            <a:avLst/>
          </a:prstGeom>
          <a:solidFill>
            <a:srgbClr val="FEA919"/>
          </a:solidFill>
          <a:ln>
            <a:solidFill>
              <a:srgbClr val="FEA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12" name="Connettore 11">
            <a:extLst>
              <a:ext uri="{FF2B5EF4-FFF2-40B4-BE49-F238E27FC236}">
                <a16:creationId xmlns:a16="http://schemas.microsoft.com/office/drawing/2014/main" id="{B19D2251-5362-D23A-8E56-0AA53D698658}"/>
              </a:ext>
            </a:extLst>
          </p:cNvPr>
          <p:cNvSpPr/>
          <p:nvPr/>
        </p:nvSpPr>
        <p:spPr>
          <a:xfrm>
            <a:off x="979598" y="2120835"/>
            <a:ext cx="1224000" cy="1224000"/>
          </a:xfrm>
          <a:prstGeom prst="flowChartConnector">
            <a:avLst/>
          </a:prstGeom>
          <a:solidFill>
            <a:srgbClr val="FFECCC"/>
          </a:solidFill>
          <a:ln>
            <a:solidFill>
              <a:srgbClr val="FEA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F1D2816-0892-3A84-2C9E-BEB7D3E77516}"/>
              </a:ext>
            </a:extLst>
          </p:cNvPr>
          <p:cNvSpPr/>
          <p:nvPr/>
        </p:nvSpPr>
        <p:spPr>
          <a:xfrm>
            <a:off x="-8132" y="2427457"/>
            <a:ext cx="864000" cy="576000"/>
          </a:xfrm>
          <a:prstGeom prst="rect">
            <a:avLst/>
          </a:prstGeom>
          <a:solidFill>
            <a:srgbClr val="FEA9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onnettore 32">
            <a:extLst>
              <a:ext uri="{FF2B5EF4-FFF2-40B4-BE49-F238E27FC236}">
                <a16:creationId xmlns:a16="http://schemas.microsoft.com/office/drawing/2014/main" id="{68D08AD9-62E1-831C-2789-0EB540DB7928}"/>
              </a:ext>
            </a:extLst>
          </p:cNvPr>
          <p:cNvSpPr/>
          <p:nvPr/>
        </p:nvSpPr>
        <p:spPr>
          <a:xfrm>
            <a:off x="745598" y="3812835"/>
            <a:ext cx="1692000" cy="1692000"/>
          </a:xfrm>
          <a:prstGeom prst="flowChartConnector">
            <a:avLst/>
          </a:prstGeom>
          <a:solidFill>
            <a:srgbClr val="29B76F"/>
          </a:solidFill>
          <a:ln>
            <a:solidFill>
              <a:srgbClr val="00AA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34" name="Connettore 33">
            <a:extLst>
              <a:ext uri="{FF2B5EF4-FFF2-40B4-BE49-F238E27FC236}">
                <a16:creationId xmlns:a16="http://schemas.microsoft.com/office/drawing/2014/main" id="{E9F3CEF6-B728-12DB-4D52-46FA36DDB086}"/>
              </a:ext>
            </a:extLst>
          </p:cNvPr>
          <p:cNvSpPr/>
          <p:nvPr/>
        </p:nvSpPr>
        <p:spPr>
          <a:xfrm>
            <a:off x="979598" y="4046835"/>
            <a:ext cx="1224000" cy="1224000"/>
          </a:xfrm>
          <a:prstGeom prst="flowChartConnector">
            <a:avLst/>
          </a:prstGeom>
          <a:solidFill>
            <a:srgbClr val="E5FFF2"/>
          </a:solidFill>
          <a:ln>
            <a:solidFill>
              <a:srgbClr val="00AA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32742B76-F70D-AEAB-188A-7993FE8F157D}"/>
              </a:ext>
            </a:extLst>
          </p:cNvPr>
          <p:cNvSpPr/>
          <p:nvPr/>
        </p:nvSpPr>
        <p:spPr>
          <a:xfrm>
            <a:off x="0" y="4356148"/>
            <a:ext cx="864000" cy="576000"/>
          </a:xfrm>
          <a:prstGeom prst="rect">
            <a:avLst/>
          </a:prstGeom>
          <a:solidFill>
            <a:srgbClr val="29B7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6E4F37F-152E-134D-ADEF-5A16090460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11140" y="4141171"/>
            <a:ext cx="960915" cy="96091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AC12FC1-964D-5192-7678-E8D08439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17664" y="2237681"/>
            <a:ext cx="960914" cy="9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rallelogramma 37">
            <a:extLst>
              <a:ext uri="{FF2B5EF4-FFF2-40B4-BE49-F238E27FC236}">
                <a16:creationId xmlns:a16="http://schemas.microsoft.com/office/drawing/2014/main" id="{30B0C977-06B4-3346-27B3-D7FC4BE03371}"/>
              </a:ext>
            </a:extLst>
          </p:cNvPr>
          <p:cNvSpPr/>
          <p:nvPr/>
        </p:nvSpPr>
        <p:spPr>
          <a:xfrm rot="10800000" flipH="1" flipV="1">
            <a:off x="8209146" y="1518285"/>
            <a:ext cx="1982838" cy="563487"/>
          </a:xfrm>
          <a:prstGeom prst="parallelogram">
            <a:avLst>
              <a:gd name="adj" fmla="val 172833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866E4E3A-A119-DB4C-9154-1FACCC46103C}"/>
              </a:ext>
            </a:extLst>
          </p:cNvPr>
          <p:cNvSpPr/>
          <p:nvPr/>
        </p:nvSpPr>
        <p:spPr>
          <a:xfrm rot="3589587">
            <a:off x="4824673" y="-673050"/>
            <a:ext cx="504000" cy="9746275"/>
          </a:xfrm>
          <a:prstGeom prst="rect">
            <a:avLst/>
          </a:prstGeom>
          <a:solidFill>
            <a:srgbClr val="FC28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D93754-CD32-CAF7-E6B0-9C3A61D0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57513" cy="764982"/>
          </a:xfrm>
          <a:noFill/>
        </p:spPr>
        <p:txBody>
          <a:bodyPr/>
          <a:lstStyle/>
          <a:p>
            <a:r>
              <a:rPr lang="it-IT" dirty="0"/>
              <a:t>La nostra idea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0448CFD-BB69-6235-989B-D0F34CFED9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FC2834"/>
          </a:solidFill>
        </p:spPr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0EBA85-A387-DD8C-0A68-C55447838E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it-IT" dirty="0"/>
              <a:t>2</a:t>
            </a:r>
            <a:endParaRPr lang="it-IT" noProof="0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346F55CE-AA00-8403-5636-F61DB890C0D8}"/>
              </a:ext>
            </a:extLst>
          </p:cNvPr>
          <p:cNvGrpSpPr/>
          <p:nvPr/>
        </p:nvGrpSpPr>
        <p:grpSpPr>
          <a:xfrm>
            <a:off x="1133669" y="2135475"/>
            <a:ext cx="3485813" cy="2077524"/>
            <a:chOff x="848243" y="2528198"/>
            <a:chExt cx="3485813" cy="2077524"/>
          </a:xfrm>
        </p:grpSpPr>
        <p:pic>
          <p:nvPicPr>
            <p:cNvPr id="7" name="Immagine 6" descr="Immagine che contiene verde, linea, design">
              <a:extLst>
                <a:ext uri="{FF2B5EF4-FFF2-40B4-BE49-F238E27FC236}">
                  <a16:creationId xmlns:a16="http://schemas.microsoft.com/office/drawing/2014/main" id="{92D7E29D-04F9-D3AE-C2CF-51C400055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243" y="2540757"/>
              <a:ext cx="3485813" cy="2064965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BC15FFC2-6563-1A8E-42C7-6304704F3A92}"/>
                </a:ext>
              </a:extLst>
            </p:cNvPr>
            <p:cNvGrpSpPr/>
            <p:nvPr/>
          </p:nvGrpSpPr>
          <p:grpSpPr>
            <a:xfrm>
              <a:off x="2644340" y="2528198"/>
              <a:ext cx="258577" cy="257550"/>
              <a:chOff x="3043962" y="1728000"/>
              <a:chExt cx="258577" cy="257550"/>
            </a:xfrm>
          </p:grpSpPr>
          <p:sp>
            <p:nvSpPr>
              <p:cNvPr id="18" name="Goccia 17">
                <a:extLst>
                  <a:ext uri="{FF2B5EF4-FFF2-40B4-BE49-F238E27FC236}">
                    <a16:creationId xmlns:a16="http://schemas.microsoft.com/office/drawing/2014/main" id="{54517DF7-0402-A92B-E243-ECD30B6C72AB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FEAF2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Connettore 18">
                <a:extLst>
                  <a:ext uri="{FF2B5EF4-FFF2-40B4-BE49-F238E27FC236}">
                    <a16:creationId xmlns:a16="http://schemas.microsoft.com/office/drawing/2014/main" id="{42B0C225-019E-0EF3-91EF-4FC6A6578363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0419" y="1793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1CF3C0BB-9E44-30E8-AED3-2AF261809F90}"/>
                </a:ext>
              </a:extLst>
            </p:cNvPr>
            <p:cNvGrpSpPr/>
            <p:nvPr/>
          </p:nvGrpSpPr>
          <p:grpSpPr>
            <a:xfrm>
              <a:off x="3201647" y="3047466"/>
              <a:ext cx="258577" cy="257550"/>
              <a:chOff x="3043962" y="1728000"/>
              <a:chExt cx="258577" cy="257550"/>
            </a:xfrm>
          </p:grpSpPr>
          <p:sp>
            <p:nvSpPr>
              <p:cNvPr id="16" name="Goccia 15">
                <a:extLst>
                  <a:ext uri="{FF2B5EF4-FFF2-40B4-BE49-F238E27FC236}">
                    <a16:creationId xmlns:a16="http://schemas.microsoft.com/office/drawing/2014/main" id="{1815318D-44D0-5E8D-4FBF-2906FD355BC2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Connettore 16">
                <a:extLst>
                  <a:ext uri="{FF2B5EF4-FFF2-40B4-BE49-F238E27FC236}">
                    <a16:creationId xmlns:a16="http://schemas.microsoft.com/office/drawing/2014/main" id="{FAF35D03-287D-CC83-D659-B4832F451EA1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11083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65653FAC-1599-370F-0CCD-8A503E301E24}"/>
                </a:ext>
              </a:extLst>
            </p:cNvPr>
            <p:cNvGrpSpPr/>
            <p:nvPr/>
          </p:nvGrpSpPr>
          <p:grpSpPr>
            <a:xfrm>
              <a:off x="2308309" y="3529695"/>
              <a:ext cx="258577" cy="257550"/>
              <a:chOff x="3043962" y="1728000"/>
              <a:chExt cx="258577" cy="257550"/>
            </a:xfrm>
          </p:grpSpPr>
          <p:sp>
            <p:nvSpPr>
              <p:cNvPr id="14" name="Goccia 13">
                <a:extLst>
                  <a:ext uri="{FF2B5EF4-FFF2-40B4-BE49-F238E27FC236}">
                    <a16:creationId xmlns:a16="http://schemas.microsoft.com/office/drawing/2014/main" id="{BAABFEF9-49C7-1B1E-ECCE-D4728084E86F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5" name="Connettore 14">
                <a:extLst>
                  <a:ext uri="{FF2B5EF4-FFF2-40B4-BE49-F238E27FC236}">
                    <a16:creationId xmlns:a16="http://schemas.microsoft.com/office/drawing/2014/main" id="{C864A71D-4CED-726F-0550-268B3E8C7192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125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880F093F-4D42-0B39-1E93-87F2C53A9591}"/>
                </a:ext>
              </a:extLst>
            </p:cNvPr>
            <p:cNvGrpSpPr/>
            <p:nvPr/>
          </p:nvGrpSpPr>
          <p:grpSpPr>
            <a:xfrm>
              <a:off x="1739773" y="2975465"/>
              <a:ext cx="258577" cy="257550"/>
              <a:chOff x="3043962" y="1728000"/>
              <a:chExt cx="258577" cy="257550"/>
            </a:xfrm>
          </p:grpSpPr>
          <p:sp>
            <p:nvSpPr>
              <p:cNvPr id="12" name="Goccia 11">
                <a:extLst>
                  <a:ext uri="{FF2B5EF4-FFF2-40B4-BE49-F238E27FC236}">
                    <a16:creationId xmlns:a16="http://schemas.microsoft.com/office/drawing/2014/main" id="{FBE28257-92A1-2D8F-A5BA-C46CD5B32491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3" name="Connettore 12">
                <a:extLst>
                  <a:ext uri="{FF2B5EF4-FFF2-40B4-BE49-F238E27FC236}">
                    <a16:creationId xmlns:a16="http://schemas.microsoft.com/office/drawing/2014/main" id="{085AED26-A11C-8ECC-C90E-74DCA10B4CCA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125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sp>
        <p:nvSpPr>
          <p:cNvPr id="27" name="Segnaposto testo 27">
            <a:extLst>
              <a:ext uri="{FF2B5EF4-FFF2-40B4-BE49-F238E27FC236}">
                <a16:creationId xmlns:a16="http://schemas.microsoft.com/office/drawing/2014/main" id="{FF8C00AD-B8B3-AE66-B36E-3B3C38BB4ABF}"/>
              </a:ext>
            </a:extLst>
          </p:cNvPr>
          <p:cNvSpPr txBox="1">
            <a:spLocks/>
          </p:cNvSpPr>
          <p:nvPr/>
        </p:nvSpPr>
        <p:spPr>
          <a:xfrm>
            <a:off x="7654753" y="2866091"/>
            <a:ext cx="25217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Raccolta Dati</a:t>
            </a:r>
          </a:p>
        </p:txBody>
      </p:sp>
      <p:sp>
        <p:nvSpPr>
          <p:cNvPr id="31" name="Segnaposto testo 27">
            <a:extLst>
              <a:ext uri="{FF2B5EF4-FFF2-40B4-BE49-F238E27FC236}">
                <a16:creationId xmlns:a16="http://schemas.microsoft.com/office/drawing/2014/main" id="{09B02B2A-C04A-BDF6-F31C-F5A50957FCB3}"/>
              </a:ext>
            </a:extLst>
          </p:cNvPr>
          <p:cNvSpPr txBox="1">
            <a:spLocks/>
          </p:cNvSpPr>
          <p:nvPr/>
        </p:nvSpPr>
        <p:spPr>
          <a:xfrm>
            <a:off x="5660896" y="4005936"/>
            <a:ext cx="25217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000" dirty="0"/>
              <a:t>Decisioni</a:t>
            </a:r>
          </a:p>
        </p:txBody>
      </p:sp>
      <p:sp>
        <p:nvSpPr>
          <p:cNvPr id="34" name="Segnaposto testo 27">
            <a:extLst>
              <a:ext uri="{FF2B5EF4-FFF2-40B4-BE49-F238E27FC236}">
                <a16:creationId xmlns:a16="http://schemas.microsoft.com/office/drawing/2014/main" id="{66A32DED-0B3F-9ECB-2BDB-EC3D68A7C9D4}"/>
              </a:ext>
            </a:extLst>
          </p:cNvPr>
          <p:cNvSpPr txBox="1">
            <a:spLocks/>
          </p:cNvSpPr>
          <p:nvPr/>
        </p:nvSpPr>
        <p:spPr>
          <a:xfrm>
            <a:off x="3455435" y="5283374"/>
            <a:ext cx="25217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/>
              <a:t>Feedback</a:t>
            </a:r>
          </a:p>
        </p:txBody>
      </p:sp>
      <p:grpSp>
        <p:nvGrpSpPr>
          <p:cNvPr id="53" name="Gruppo 52">
            <a:extLst>
              <a:ext uri="{FF2B5EF4-FFF2-40B4-BE49-F238E27FC236}">
                <a16:creationId xmlns:a16="http://schemas.microsoft.com/office/drawing/2014/main" id="{C5F16366-F749-6836-7AE9-A5FF96E89C05}"/>
              </a:ext>
            </a:extLst>
          </p:cNvPr>
          <p:cNvGrpSpPr/>
          <p:nvPr/>
        </p:nvGrpSpPr>
        <p:grpSpPr>
          <a:xfrm>
            <a:off x="4476000" y="3660087"/>
            <a:ext cx="1080000" cy="1080000"/>
            <a:chOff x="5016000" y="3300184"/>
            <a:chExt cx="1080000" cy="1080000"/>
          </a:xfrm>
        </p:grpSpPr>
        <p:grpSp>
          <p:nvGrpSpPr>
            <p:cNvPr id="43" name="Gruppo 42">
              <a:extLst>
                <a:ext uri="{FF2B5EF4-FFF2-40B4-BE49-F238E27FC236}">
                  <a16:creationId xmlns:a16="http://schemas.microsoft.com/office/drawing/2014/main" id="{E58F2948-316F-8005-4B88-4C2FD0C939C9}"/>
                </a:ext>
              </a:extLst>
            </p:cNvPr>
            <p:cNvGrpSpPr/>
            <p:nvPr/>
          </p:nvGrpSpPr>
          <p:grpSpPr>
            <a:xfrm>
              <a:off x="5016000" y="3300184"/>
              <a:ext cx="1080000" cy="1080000"/>
              <a:chOff x="6491320" y="1570513"/>
              <a:chExt cx="1692000" cy="1692000"/>
            </a:xfrm>
          </p:grpSpPr>
          <p:sp>
            <p:nvSpPr>
              <p:cNvPr id="45" name="Connettore 44">
                <a:extLst>
                  <a:ext uri="{FF2B5EF4-FFF2-40B4-BE49-F238E27FC236}">
                    <a16:creationId xmlns:a16="http://schemas.microsoft.com/office/drawing/2014/main" id="{B60F83B3-58A2-859D-BC8B-5DC05750422E}"/>
                  </a:ext>
                </a:extLst>
              </p:cNvPr>
              <p:cNvSpPr/>
              <p:nvPr/>
            </p:nvSpPr>
            <p:spPr>
              <a:xfrm>
                <a:off x="6491320" y="1570513"/>
                <a:ext cx="1692000" cy="1692000"/>
              </a:xfrm>
              <a:prstGeom prst="flowChartConnector">
                <a:avLst/>
              </a:prstGeom>
              <a:solidFill>
                <a:srgbClr val="FC28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6" name="Connettore 45">
                <a:extLst>
                  <a:ext uri="{FF2B5EF4-FFF2-40B4-BE49-F238E27FC236}">
                    <a16:creationId xmlns:a16="http://schemas.microsoft.com/office/drawing/2014/main" id="{EA791F5C-BEEE-83B2-D456-1E800D27AB7F}"/>
                  </a:ext>
                </a:extLst>
              </p:cNvPr>
              <p:cNvSpPr/>
              <p:nvPr/>
            </p:nvSpPr>
            <p:spPr>
              <a:xfrm>
                <a:off x="6709461" y="1804513"/>
                <a:ext cx="1224000" cy="1224000"/>
              </a:xfrm>
              <a:prstGeom prst="flowChartConnector">
                <a:avLst/>
              </a:prstGeom>
              <a:solidFill>
                <a:srgbClr val="FED4D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pic>
          <p:nvPicPr>
            <p:cNvPr id="44" name="Immagine 43">
              <a:extLst>
                <a:ext uri="{FF2B5EF4-FFF2-40B4-BE49-F238E27FC236}">
                  <a16:creationId xmlns:a16="http://schemas.microsoft.com/office/drawing/2014/main" id="{231A5A8F-71EF-A1E4-F11F-B48E83C60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243329" y="3554608"/>
              <a:ext cx="613349" cy="613349"/>
            </a:xfrm>
            <a:prstGeom prst="rect">
              <a:avLst/>
            </a:prstGeom>
          </p:spPr>
        </p:pic>
      </p:grpSp>
      <p:sp>
        <p:nvSpPr>
          <p:cNvPr id="22" name="Triangolo isoscele 21">
            <a:extLst>
              <a:ext uri="{FF2B5EF4-FFF2-40B4-BE49-F238E27FC236}">
                <a16:creationId xmlns:a16="http://schemas.microsoft.com/office/drawing/2014/main" id="{F768335C-394F-B763-97AF-D3FB4A2DF4DC}"/>
              </a:ext>
            </a:extLst>
          </p:cNvPr>
          <p:cNvSpPr/>
          <p:nvPr/>
        </p:nvSpPr>
        <p:spPr>
          <a:xfrm>
            <a:off x="0" y="6421119"/>
            <a:ext cx="1000760" cy="441086"/>
          </a:xfrm>
          <a:prstGeom prst="triangle">
            <a:avLst>
              <a:gd name="adj" fmla="val 75773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0FD6331C-C477-30E5-3F0B-1857680202B7}"/>
              </a:ext>
            </a:extLst>
          </p:cNvPr>
          <p:cNvSpPr/>
          <p:nvPr/>
        </p:nvSpPr>
        <p:spPr>
          <a:xfrm>
            <a:off x="11816080" y="-10160"/>
            <a:ext cx="386080" cy="355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Triangolo isoscele 40">
            <a:extLst>
              <a:ext uri="{FF2B5EF4-FFF2-40B4-BE49-F238E27FC236}">
                <a16:creationId xmlns:a16="http://schemas.microsoft.com/office/drawing/2014/main" id="{4E389D3E-A2EA-DBAD-D712-50BF0B2BA3B0}"/>
              </a:ext>
            </a:extLst>
          </p:cNvPr>
          <p:cNvSpPr/>
          <p:nvPr/>
        </p:nvSpPr>
        <p:spPr>
          <a:xfrm rot="10800000">
            <a:off x="11468398" y="345440"/>
            <a:ext cx="723600" cy="43200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Triangolo isoscele 51">
            <a:extLst>
              <a:ext uri="{FF2B5EF4-FFF2-40B4-BE49-F238E27FC236}">
                <a16:creationId xmlns:a16="http://schemas.microsoft.com/office/drawing/2014/main" id="{F2F55962-FA9F-E32E-003B-41F27DF46B4B}"/>
              </a:ext>
            </a:extLst>
          </p:cNvPr>
          <p:cNvSpPr/>
          <p:nvPr/>
        </p:nvSpPr>
        <p:spPr>
          <a:xfrm>
            <a:off x="11078930" y="-29013"/>
            <a:ext cx="737150" cy="432001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49513383-9C0F-C82E-A98F-B3C9B2BB66CE}"/>
              </a:ext>
            </a:extLst>
          </p:cNvPr>
          <p:cNvGrpSpPr/>
          <p:nvPr/>
        </p:nvGrpSpPr>
        <p:grpSpPr>
          <a:xfrm>
            <a:off x="6496793" y="2425995"/>
            <a:ext cx="1080000" cy="1080000"/>
            <a:chOff x="2122819" y="4968756"/>
            <a:chExt cx="1080000" cy="1080000"/>
          </a:xfrm>
        </p:grpSpPr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F3C6BD83-9F0F-B360-78E5-011965C52579}"/>
                </a:ext>
              </a:extLst>
            </p:cNvPr>
            <p:cNvGrpSpPr/>
            <p:nvPr/>
          </p:nvGrpSpPr>
          <p:grpSpPr>
            <a:xfrm>
              <a:off x="2122819" y="4968756"/>
              <a:ext cx="1080000" cy="1080000"/>
              <a:chOff x="6491320" y="1570513"/>
              <a:chExt cx="1692000" cy="1692000"/>
            </a:xfrm>
          </p:grpSpPr>
          <p:sp>
            <p:nvSpPr>
              <p:cNvPr id="37" name="Connettore 36">
                <a:extLst>
                  <a:ext uri="{FF2B5EF4-FFF2-40B4-BE49-F238E27FC236}">
                    <a16:creationId xmlns:a16="http://schemas.microsoft.com/office/drawing/2014/main" id="{C01D94F4-360F-4FBD-0751-AF29BB704B3D}"/>
                  </a:ext>
                </a:extLst>
              </p:cNvPr>
              <p:cNvSpPr/>
              <p:nvPr/>
            </p:nvSpPr>
            <p:spPr>
              <a:xfrm>
                <a:off x="6491320" y="1570513"/>
                <a:ext cx="1692000" cy="1692000"/>
              </a:xfrm>
              <a:prstGeom prst="flowChartConnector">
                <a:avLst/>
              </a:prstGeom>
              <a:solidFill>
                <a:srgbClr val="FC28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9" name="Connettore 38">
                <a:extLst>
                  <a:ext uri="{FF2B5EF4-FFF2-40B4-BE49-F238E27FC236}">
                    <a16:creationId xmlns:a16="http://schemas.microsoft.com/office/drawing/2014/main" id="{DF040404-EEC7-2698-39F7-1F9956B0D626}"/>
                  </a:ext>
                </a:extLst>
              </p:cNvPr>
              <p:cNvSpPr/>
              <p:nvPr/>
            </p:nvSpPr>
            <p:spPr>
              <a:xfrm>
                <a:off x="6709461" y="1804513"/>
                <a:ext cx="1224000" cy="1224000"/>
              </a:xfrm>
              <a:prstGeom prst="flowChartConnector">
                <a:avLst/>
              </a:prstGeom>
              <a:solidFill>
                <a:srgbClr val="FED4D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9B3CA489-9A7E-0DFE-DE17-E24FC25DC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2354181" y="5248822"/>
              <a:ext cx="613349" cy="613349"/>
            </a:xfrm>
            <a:prstGeom prst="rect">
              <a:avLst/>
            </a:prstGeom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D13D269-FA46-5A93-0B7F-D1AF7C5C4D04}"/>
              </a:ext>
            </a:extLst>
          </p:cNvPr>
          <p:cNvGrpSpPr/>
          <p:nvPr/>
        </p:nvGrpSpPr>
        <p:grpSpPr>
          <a:xfrm>
            <a:off x="2120855" y="4968756"/>
            <a:ext cx="1080000" cy="1080000"/>
            <a:chOff x="7652769" y="1804095"/>
            <a:chExt cx="1080000" cy="1080000"/>
          </a:xfrm>
        </p:grpSpPr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EB52154E-3971-ED47-82F8-64032E1CBF28}"/>
                </a:ext>
              </a:extLst>
            </p:cNvPr>
            <p:cNvGrpSpPr/>
            <p:nvPr/>
          </p:nvGrpSpPr>
          <p:grpSpPr>
            <a:xfrm>
              <a:off x="7652769" y="1804095"/>
              <a:ext cx="1080000" cy="1080000"/>
              <a:chOff x="6491320" y="1570513"/>
              <a:chExt cx="1692000" cy="1692000"/>
            </a:xfrm>
          </p:grpSpPr>
          <p:sp>
            <p:nvSpPr>
              <p:cNvPr id="28" name="Connettore 27">
                <a:extLst>
                  <a:ext uri="{FF2B5EF4-FFF2-40B4-BE49-F238E27FC236}">
                    <a16:creationId xmlns:a16="http://schemas.microsoft.com/office/drawing/2014/main" id="{D801C728-5596-4F6B-4CEB-72EF37DCCED7}"/>
                  </a:ext>
                </a:extLst>
              </p:cNvPr>
              <p:cNvSpPr/>
              <p:nvPr/>
            </p:nvSpPr>
            <p:spPr>
              <a:xfrm>
                <a:off x="6491320" y="1570513"/>
                <a:ext cx="1692000" cy="1692000"/>
              </a:xfrm>
              <a:prstGeom prst="flowChartConnector">
                <a:avLst/>
              </a:prstGeom>
              <a:solidFill>
                <a:srgbClr val="FC28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9" name="Connettore 28">
                <a:extLst>
                  <a:ext uri="{FF2B5EF4-FFF2-40B4-BE49-F238E27FC236}">
                    <a16:creationId xmlns:a16="http://schemas.microsoft.com/office/drawing/2014/main" id="{1489E4F5-18F8-D431-7F6E-6280736E65A5}"/>
                  </a:ext>
                </a:extLst>
              </p:cNvPr>
              <p:cNvSpPr/>
              <p:nvPr/>
            </p:nvSpPr>
            <p:spPr>
              <a:xfrm>
                <a:off x="6709461" y="1804513"/>
                <a:ext cx="1224000" cy="1224000"/>
              </a:xfrm>
              <a:prstGeom prst="flowChartConnector">
                <a:avLst/>
              </a:prstGeom>
              <a:solidFill>
                <a:srgbClr val="FED4D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0DAF0B84-35F0-D701-8B36-552C418D0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890258" y="2028039"/>
              <a:ext cx="613349" cy="613349"/>
            </a:xfrm>
            <a:prstGeom prst="rect">
              <a:avLst/>
            </a:prstGeom>
          </p:spPr>
        </p:pic>
      </p:grp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570482AA-D131-EE0C-4618-79F31F8D6B7A}"/>
              </a:ext>
            </a:extLst>
          </p:cNvPr>
          <p:cNvSpPr txBox="1"/>
          <p:nvPr/>
        </p:nvSpPr>
        <p:spPr>
          <a:xfrm>
            <a:off x="7657040" y="3301551"/>
            <a:ext cx="4210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Attraverso dei sondaggi verranno raccolti i dati riguardanti la soddisfazione dei cittadini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5D12C858-6510-29CF-27A2-C78D7736FD44}"/>
              </a:ext>
            </a:extLst>
          </p:cNvPr>
          <p:cNvSpPr txBox="1"/>
          <p:nvPr/>
        </p:nvSpPr>
        <p:spPr>
          <a:xfrm>
            <a:off x="5681199" y="4446417"/>
            <a:ext cx="4210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Utilizzando i dati raccolti verranno prese decisioni mirate alle necessità della città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E5B3F6CC-5BD5-5701-A381-72D0F4644974}"/>
              </a:ext>
            </a:extLst>
          </p:cNvPr>
          <p:cNvGrpSpPr/>
          <p:nvPr/>
        </p:nvGrpSpPr>
        <p:grpSpPr>
          <a:xfrm>
            <a:off x="8706377" y="5001965"/>
            <a:ext cx="3282834" cy="1870864"/>
            <a:chOff x="8706377" y="5001965"/>
            <a:chExt cx="3282834" cy="1870864"/>
          </a:xfrm>
        </p:grpSpPr>
        <p:grpSp>
          <p:nvGrpSpPr>
            <p:cNvPr id="70" name="Gruppo 69">
              <a:extLst>
                <a:ext uri="{FF2B5EF4-FFF2-40B4-BE49-F238E27FC236}">
                  <a16:creationId xmlns:a16="http://schemas.microsoft.com/office/drawing/2014/main" id="{663291D4-700F-2EB0-C20F-3386934D69AC}"/>
                </a:ext>
              </a:extLst>
            </p:cNvPr>
            <p:cNvGrpSpPr/>
            <p:nvPr/>
          </p:nvGrpSpPr>
          <p:grpSpPr>
            <a:xfrm>
              <a:off x="9541210" y="5408602"/>
              <a:ext cx="2448001" cy="1464227"/>
              <a:chOff x="9307530" y="5398442"/>
              <a:chExt cx="2448001" cy="1464227"/>
            </a:xfrm>
          </p:grpSpPr>
          <p:sp>
            <p:nvSpPr>
              <p:cNvPr id="66" name="Ritardo 65">
                <a:extLst>
                  <a:ext uri="{FF2B5EF4-FFF2-40B4-BE49-F238E27FC236}">
                    <a16:creationId xmlns:a16="http://schemas.microsoft.com/office/drawing/2014/main" id="{3EC9A88A-2611-AB51-FC06-49C975155202}"/>
                  </a:ext>
                </a:extLst>
              </p:cNvPr>
              <p:cNvSpPr/>
              <p:nvPr/>
            </p:nvSpPr>
            <p:spPr>
              <a:xfrm rot="16200000">
                <a:off x="9799417" y="4906555"/>
                <a:ext cx="1464227" cy="2448001"/>
              </a:xfrm>
              <a:custGeom>
                <a:avLst/>
                <a:gdLst>
                  <a:gd name="connsiteX0" fmla="*/ 0 w 2448000"/>
                  <a:gd name="connsiteY0" fmla="*/ 0 h 2448000"/>
                  <a:gd name="connsiteX1" fmla="*/ 1224000 w 2448000"/>
                  <a:gd name="connsiteY1" fmla="*/ 0 h 2448000"/>
                  <a:gd name="connsiteX2" fmla="*/ 2448000 w 2448000"/>
                  <a:gd name="connsiteY2" fmla="*/ 1224000 h 2448000"/>
                  <a:gd name="connsiteX3" fmla="*/ 1224000 w 2448000"/>
                  <a:gd name="connsiteY3" fmla="*/ 2448000 h 2448000"/>
                  <a:gd name="connsiteX4" fmla="*/ 0 w 2448000"/>
                  <a:gd name="connsiteY4" fmla="*/ 2448000 h 2448000"/>
                  <a:gd name="connsiteX5" fmla="*/ 0 w 2448000"/>
                  <a:gd name="connsiteY5" fmla="*/ 0 h 2448000"/>
                  <a:gd name="connsiteX0" fmla="*/ 0 w 2448000"/>
                  <a:gd name="connsiteY0" fmla="*/ 0 h 2448000"/>
                  <a:gd name="connsiteX1" fmla="*/ 1224000 w 2448000"/>
                  <a:gd name="connsiteY1" fmla="*/ 0 h 2448000"/>
                  <a:gd name="connsiteX2" fmla="*/ 2448000 w 2448000"/>
                  <a:gd name="connsiteY2" fmla="*/ 1224000 h 2448000"/>
                  <a:gd name="connsiteX3" fmla="*/ 1224000 w 2448000"/>
                  <a:gd name="connsiteY3" fmla="*/ 2448000 h 2448000"/>
                  <a:gd name="connsiteX4" fmla="*/ 582805 w 2448000"/>
                  <a:gd name="connsiteY4" fmla="*/ 2437952 h 2448000"/>
                  <a:gd name="connsiteX5" fmla="*/ 0 w 2448000"/>
                  <a:gd name="connsiteY5" fmla="*/ 0 h 2448000"/>
                  <a:gd name="connsiteX0" fmla="*/ 10048 w 1865195"/>
                  <a:gd name="connsiteY0" fmla="*/ 0 h 2458048"/>
                  <a:gd name="connsiteX1" fmla="*/ 641195 w 1865195"/>
                  <a:gd name="connsiteY1" fmla="*/ 10048 h 2458048"/>
                  <a:gd name="connsiteX2" fmla="*/ 1865195 w 1865195"/>
                  <a:gd name="connsiteY2" fmla="*/ 1234048 h 2458048"/>
                  <a:gd name="connsiteX3" fmla="*/ 641195 w 1865195"/>
                  <a:gd name="connsiteY3" fmla="*/ 2458048 h 2458048"/>
                  <a:gd name="connsiteX4" fmla="*/ 0 w 1865195"/>
                  <a:gd name="connsiteY4" fmla="*/ 2448000 h 2458048"/>
                  <a:gd name="connsiteX5" fmla="*/ 10048 w 1865195"/>
                  <a:gd name="connsiteY5" fmla="*/ 0 h 2458048"/>
                  <a:gd name="connsiteX0" fmla="*/ 445 w 1875689"/>
                  <a:gd name="connsiteY0" fmla="*/ 0 h 2458045"/>
                  <a:gd name="connsiteX1" fmla="*/ 651689 w 1875689"/>
                  <a:gd name="connsiteY1" fmla="*/ 10045 h 2458045"/>
                  <a:gd name="connsiteX2" fmla="*/ 1875689 w 1875689"/>
                  <a:gd name="connsiteY2" fmla="*/ 1234045 h 2458045"/>
                  <a:gd name="connsiteX3" fmla="*/ 651689 w 1875689"/>
                  <a:gd name="connsiteY3" fmla="*/ 2458045 h 2458045"/>
                  <a:gd name="connsiteX4" fmla="*/ 10494 w 1875689"/>
                  <a:gd name="connsiteY4" fmla="*/ 2447997 h 2458045"/>
                  <a:gd name="connsiteX5" fmla="*/ 445 w 1875689"/>
                  <a:gd name="connsiteY5" fmla="*/ 0 h 2458045"/>
                  <a:gd name="connsiteX0" fmla="*/ 20 w 1875264"/>
                  <a:gd name="connsiteY0" fmla="*/ 0 h 2458046"/>
                  <a:gd name="connsiteX1" fmla="*/ 651264 w 1875264"/>
                  <a:gd name="connsiteY1" fmla="*/ 10045 h 2458046"/>
                  <a:gd name="connsiteX2" fmla="*/ 1875264 w 1875264"/>
                  <a:gd name="connsiteY2" fmla="*/ 1234045 h 2458046"/>
                  <a:gd name="connsiteX3" fmla="*/ 651264 w 1875264"/>
                  <a:gd name="connsiteY3" fmla="*/ 2458045 h 2458046"/>
                  <a:gd name="connsiteX4" fmla="*/ 412003 w 1875264"/>
                  <a:gd name="connsiteY4" fmla="*/ 2458046 h 2458046"/>
                  <a:gd name="connsiteX5" fmla="*/ 20 w 1875264"/>
                  <a:gd name="connsiteY5" fmla="*/ 0 h 2458046"/>
                  <a:gd name="connsiteX0" fmla="*/ 10048 w 1463261"/>
                  <a:gd name="connsiteY0" fmla="*/ 10051 h 2448001"/>
                  <a:gd name="connsiteX1" fmla="*/ 239261 w 1463261"/>
                  <a:gd name="connsiteY1" fmla="*/ 0 h 2448001"/>
                  <a:gd name="connsiteX2" fmla="*/ 1463261 w 1463261"/>
                  <a:gd name="connsiteY2" fmla="*/ 1224000 h 2448001"/>
                  <a:gd name="connsiteX3" fmla="*/ 239261 w 1463261"/>
                  <a:gd name="connsiteY3" fmla="*/ 2448000 h 2448001"/>
                  <a:gd name="connsiteX4" fmla="*/ 0 w 1463261"/>
                  <a:gd name="connsiteY4" fmla="*/ 2448001 h 2448001"/>
                  <a:gd name="connsiteX5" fmla="*/ 10048 w 1463261"/>
                  <a:gd name="connsiteY5" fmla="*/ 10051 h 2448001"/>
                  <a:gd name="connsiteX0" fmla="*/ 966 w 1464227"/>
                  <a:gd name="connsiteY0" fmla="*/ 3 h 2448001"/>
                  <a:gd name="connsiteX1" fmla="*/ 240227 w 1464227"/>
                  <a:gd name="connsiteY1" fmla="*/ 0 h 2448001"/>
                  <a:gd name="connsiteX2" fmla="*/ 1464227 w 1464227"/>
                  <a:gd name="connsiteY2" fmla="*/ 1224000 h 2448001"/>
                  <a:gd name="connsiteX3" fmla="*/ 240227 w 1464227"/>
                  <a:gd name="connsiteY3" fmla="*/ 2448000 h 2448001"/>
                  <a:gd name="connsiteX4" fmla="*/ 966 w 1464227"/>
                  <a:gd name="connsiteY4" fmla="*/ 2448001 h 2448001"/>
                  <a:gd name="connsiteX5" fmla="*/ 966 w 1464227"/>
                  <a:gd name="connsiteY5" fmla="*/ 3 h 244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4227" h="2448001">
                    <a:moveTo>
                      <a:pt x="966" y="3"/>
                    </a:moveTo>
                    <a:lnTo>
                      <a:pt x="240227" y="0"/>
                    </a:lnTo>
                    <a:cubicBezTo>
                      <a:pt x="916224" y="0"/>
                      <a:pt x="1464227" y="548003"/>
                      <a:pt x="1464227" y="1224000"/>
                    </a:cubicBezTo>
                    <a:cubicBezTo>
                      <a:pt x="1464227" y="1899997"/>
                      <a:pt x="916224" y="2448000"/>
                      <a:pt x="240227" y="2448000"/>
                    </a:cubicBezTo>
                    <a:lnTo>
                      <a:pt x="966" y="2448001"/>
                    </a:lnTo>
                    <a:cubicBezTo>
                      <a:pt x="4315" y="1632001"/>
                      <a:pt x="-2383" y="816003"/>
                      <a:pt x="966" y="3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67" name="Ritardo 66">
                <a:extLst>
                  <a:ext uri="{FF2B5EF4-FFF2-40B4-BE49-F238E27FC236}">
                    <a16:creationId xmlns:a16="http://schemas.microsoft.com/office/drawing/2014/main" id="{6CBB7E21-2283-D50A-E823-B72EC21F6941}"/>
                  </a:ext>
                </a:extLst>
              </p:cNvPr>
              <p:cNvSpPr/>
              <p:nvPr/>
            </p:nvSpPr>
            <p:spPr>
              <a:xfrm rot="16200000">
                <a:off x="10053939" y="5638393"/>
                <a:ext cx="1002350" cy="1443102"/>
              </a:xfrm>
              <a:custGeom>
                <a:avLst/>
                <a:gdLst>
                  <a:gd name="connsiteX0" fmla="*/ 0 w 1440000"/>
                  <a:gd name="connsiteY0" fmla="*/ 0 h 1440000"/>
                  <a:gd name="connsiteX1" fmla="*/ 720000 w 1440000"/>
                  <a:gd name="connsiteY1" fmla="*/ 0 h 1440000"/>
                  <a:gd name="connsiteX2" fmla="*/ 1440000 w 1440000"/>
                  <a:gd name="connsiteY2" fmla="*/ 720000 h 1440000"/>
                  <a:gd name="connsiteX3" fmla="*/ 720000 w 1440000"/>
                  <a:gd name="connsiteY3" fmla="*/ 1440000 h 1440000"/>
                  <a:gd name="connsiteX4" fmla="*/ 0 w 1440000"/>
                  <a:gd name="connsiteY4" fmla="*/ 1440000 h 1440000"/>
                  <a:gd name="connsiteX5" fmla="*/ 0 w 1440000"/>
                  <a:gd name="connsiteY5" fmla="*/ 0 h 1440000"/>
                  <a:gd name="connsiteX0" fmla="*/ 0 w 1440000"/>
                  <a:gd name="connsiteY0" fmla="*/ 0 h 1440000"/>
                  <a:gd name="connsiteX1" fmla="*/ 720000 w 1440000"/>
                  <a:gd name="connsiteY1" fmla="*/ 0 h 1440000"/>
                  <a:gd name="connsiteX2" fmla="*/ 1440000 w 1440000"/>
                  <a:gd name="connsiteY2" fmla="*/ 720000 h 1440000"/>
                  <a:gd name="connsiteX3" fmla="*/ 720000 w 1440000"/>
                  <a:gd name="connsiteY3" fmla="*/ 1440000 h 1440000"/>
                  <a:gd name="connsiteX4" fmla="*/ 462224 w 1440000"/>
                  <a:gd name="connsiteY4" fmla="*/ 1429952 h 1440000"/>
                  <a:gd name="connsiteX5" fmla="*/ 0 w 1440000"/>
                  <a:gd name="connsiteY5" fmla="*/ 0 h 1440000"/>
                  <a:gd name="connsiteX0" fmla="*/ 10048 w 977776"/>
                  <a:gd name="connsiteY0" fmla="*/ 0 h 1440000"/>
                  <a:gd name="connsiteX1" fmla="*/ 257776 w 977776"/>
                  <a:gd name="connsiteY1" fmla="*/ 0 h 1440000"/>
                  <a:gd name="connsiteX2" fmla="*/ 977776 w 977776"/>
                  <a:gd name="connsiteY2" fmla="*/ 720000 h 1440000"/>
                  <a:gd name="connsiteX3" fmla="*/ 257776 w 977776"/>
                  <a:gd name="connsiteY3" fmla="*/ 1440000 h 1440000"/>
                  <a:gd name="connsiteX4" fmla="*/ 0 w 977776"/>
                  <a:gd name="connsiteY4" fmla="*/ 1429952 h 1440000"/>
                  <a:gd name="connsiteX5" fmla="*/ 10048 w 977776"/>
                  <a:gd name="connsiteY5" fmla="*/ 0 h 1440000"/>
                  <a:gd name="connsiteX0" fmla="*/ 966 w 978742"/>
                  <a:gd name="connsiteY0" fmla="*/ 10049 h 1440000"/>
                  <a:gd name="connsiteX1" fmla="*/ 258742 w 978742"/>
                  <a:gd name="connsiteY1" fmla="*/ 0 h 1440000"/>
                  <a:gd name="connsiteX2" fmla="*/ 978742 w 978742"/>
                  <a:gd name="connsiteY2" fmla="*/ 720000 h 1440000"/>
                  <a:gd name="connsiteX3" fmla="*/ 258742 w 978742"/>
                  <a:gd name="connsiteY3" fmla="*/ 1440000 h 1440000"/>
                  <a:gd name="connsiteX4" fmla="*/ 966 w 978742"/>
                  <a:gd name="connsiteY4" fmla="*/ 1429952 h 1440000"/>
                  <a:gd name="connsiteX5" fmla="*/ 966 w 978742"/>
                  <a:gd name="connsiteY5" fmla="*/ 10049 h 1440000"/>
                  <a:gd name="connsiteX0" fmla="*/ 30145 w 1007921"/>
                  <a:gd name="connsiteY0" fmla="*/ 10049 h 1440000"/>
                  <a:gd name="connsiteX1" fmla="*/ 287921 w 1007921"/>
                  <a:gd name="connsiteY1" fmla="*/ 0 h 1440000"/>
                  <a:gd name="connsiteX2" fmla="*/ 1007921 w 1007921"/>
                  <a:gd name="connsiteY2" fmla="*/ 720000 h 1440000"/>
                  <a:gd name="connsiteX3" fmla="*/ 287921 w 1007921"/>
                  <a:gd name="connsiteY3" fmla="*/ 1440000 h 1440000"/>
                  <a:gd name="connsiteX4" fmla="*/ 0 w 1007921"/>
                  <a:gd name="connsiteY4" fmla="*/ 1409856 h 1440000"/>
                  <a:gd name="connsiteX5" fmla="*/ 30145 w 1007921"/>
                  <a:gd name="connsiteY5" fmla="*/ 10049 h 1440000"/>
                  <a:gd name="connsiteX0" fmla="*/ 10048 w 1007921"/>
                  <a:gd name="connsiteY0" fmla="*/ 20100 h 1440000"/>
                  <a:gd name="connsiteX1" fmla="*/ 287921 w 1007921"/>
                  <a:gd name="connsiteY1" fmla="*/ 0 h 1440000"/>
                  <a:gd name="connsiteX2" fmla="*/ 1007921 w 1007921"/>
                  <a:gd name="connsiteY2" fmla="*/ 720000 h 1440000"/>
                  <a:gd name="connsiteX3" fmla="*/ 287921 w 1007921"/>
                  <a:gd name="connsiteY3" fmla="*/ 1440000 h 1440000"/>
                  <a:gd name="connsiteX4" fmla="*/ 0 w 1007921"/>
                  <a:gd name="connsiteY4" fmla="*/ 1409856 h 1440000"/>
                  <a:gd name="connsiteX5" fmla="*/ 10048 w 1007921"/>
                  <a:gd name="connsiteY5" fmla="*/ 20100 h 1440000"/>
                  <a:gd name="connsiteX0" fmla="*/ 967 w 998840"/>
                  <a:gd name="connsiteY0" fmla="*/ 20100 h 1440000"/>
                  <a:gd name="connsiteX1" fmla="*/ 278840 w 998840"/>
                  <a:gd name="connsiteY1" fmla="*/ 0 h 1440000"/>
                  <a:gd name="connsiteX2" fmla="*/ 998840 w 998840"/>
                  <a:gd name="connsiteY2" fmla="*/ 720000 h 1440000"/>
                  <a:gd name="connsiteX3" fmla="*/ 278840 w 998840"/>
                  <a:gd name="connsiteY3" fmla="*/ 1440000 h 1440000"/>
                  <a:gd name="connsiteX4" fmla="*/ 967 w 998840"/>
                  <a:gd name="connsiteY4" fmla="*/ 1409859 h 1440000"/>
                  <a:gd name="connsiteX5" fmla="*/ 967 w 998840"/>
                  <a:gd name="connsiteY5" fmla="*/ 20100 h 1440000"/>
                  <a:gd name="connsiteX0" fmla="*/ 668 w 998541"/>
                  <a:gd name="connsiteY0" fmla="*/ 20100 h 1440339"/>
                  <a:gd name="connsiteX1" fmla="*/ 278541 w 998541"/>
                  <a:gd name="connsiteY1" fmla="*/ 0 h 1440339"/>
                  <a:gd name="connsiteX2" fmla="*/ 998541 w 998541"/>
                  <a:gd name="connsiteY2" fmla="*/ 720000 h 1440339"/>
                  <a:gd name="connsiteX3" fmla="*/ 278541 w 998541"/>
                  <a:gd name="connsiteY3" fmla="*/ 1440000 h 1440339"/>
                  <a:gd name="connsiteX4" fmla="*/ 4478 w 998541"/>
                  <a:gd name="connsiteY4" fmla="*/ 1440339 h 1440339"/>
                  <a:gd name="connsiteX5" fmla="*/ 668 w 998541"/>
                  <a:gd name="connsiteY5" fmla="*/ 20100 h 1440339"/>
                  <a:gd name="connsiteX0" fmla="*/ 967 w 995030"/>
                  <a:gd name="connsiteY0" fmla="*/ 0 h 1443099"/>
                  <a:gd name="connsiteX1" fmla="*/ 275030 w 995030"/>
                  <a:gd name="connsiteY1" fmla="*/ 2760 h 1443099"/>
                  <a:gd name="connsiteX2" fmla="*/ 995030 w 995030"/>
                  <a:gd name="connsiteY2" fmla="*/ 722760 h 1443099"/>
                  <a:gd name="connsiteX3" fmla="*/ 275030 w 995030"/>
                  <a:gd name="connsiteY3" fmla="*/ 1442760 h 1443099"/>
                  <a:gd name="connsiteX4" fmla="*/ 967 w 995030"/>
                  <a:gd name="connsiteY4" fmla="*/ 1443099 h 1443099"/>
                  <a:gd name="connsiteX5" fmla="*/ 967 w 995030"/>
                  <a:gd name="connsiteY5" fmla="*/ 0 h 1443099"/>
                  <a:gd name="connsiteX0" fmla="*/ 3811 w 997874"/>
                  <a:gd name="connsiteY0" fmla="*/ 0 h 1443102"/>
                  <a:gd name="connsiteX1" fmla="*/ 277874 w 997874"/>
                  <a:gd name="connsiteY1" fmla="*/ 2760 h 1443102"/>
                  <a:gd name="connsiteX2" fmla="*/ 997874 w 997874"/>
                  <a:gd name="connsiteY2" fmla="*/ 722760 h 1443102"/>
                  <a:gd name="connsiteX3" fmla="*/ 277874 w 997874"/>
                  <a:gd name="connsiteY3" fmla="*/ 1442760 h 1443102"/>
                  <a:gd name="connsiteX4" fmla="*/ 0 w 997874"/>
                  <a:gd name="connsiteY4" fmla="*/ 1443102 h 1443102"/>
                  <a:gd name="connsiteX5" fmla="*/ 3811 w 997874"/>
                  <a:gd name="connsiteY5" fmla="*/ 0 h 1443102"/>
                  <a:gd name="connsiteX0" fmla="*/ 667 w 1002350"/>
                  <a:gd name="connsiteY0" fmla="*/ 0 h 1443102"/>
                  <a:gd name="connsiteX1" fmla="*/ 282350 w 1002350"/>
                  <a:gd name="connsiteY1" fmla="*/ 2760 h 1443102"/>
                  <a:gd name="connsiteX2" fmla="*/ 1002350 w 1002350"/>
                  <a:gd name="connsiteY2" fmla="*/ 722760 h 1443102"/>
                  <a:gd name="connsiteX3" fmla="*/ 282350 w 1002350"/>
                  <a:gd name="connsiteY3" fmla="*/ 1442760 h 1443102"/>
                  <a:gd name="connsiteX4" fmla="*/ 4476 w 1002350"/>
                  <a:gd name="connsiteY4" fmla="*/ 1443102 h 1443102"/>
                  <a:gd name="connsiteX5" fmla="*/ 667 w 1002350"/>
                  <a:gd name="connsiteY5" fmla="*/ 0 h 1443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2350" h="1443102">
                    <a:moveTo>
                      <a:pt x="667" y="0"/>
                    </a:moveTo>
                    <a:lnTo>
                      <a:pt x="282350" y="2760"/>
                    </a:lnTo>
                    <a:cubicBezTo>
                      <a:pt x="679995" y="2760"/>
                      <a:pt x="1002350" y="325115"/>
                      <a:pt x="1002350" y="722760"/>
                    </a:cubicBezTo>
                    <a:cubicBezTo>
                      <a:pt x="1002350" y="1120405"/>
                      <a:pt x="679995" y="1442760"/>
                      <a:pt x="282350" y="1442760"/>
                    </a:cubicBezTo>
                    <a:lnTo>
                      <a:pt x="4476" y="1443102"/>
                    </a:lnTo>
                    <a:cubicBezTo>
                      <a:pt x="7825" y="966451"/>
                      <a:pt x="-2682" y="476651"/>
                      <a:pt x="667" y="0"/>
                    </a:cubicBezTo>
                    <a:close/>
                  </a:path>
                </a:pathLst>
              </a:custGeom>
              <a:solidFill>
                <a:srgbClr val="FDF9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68" name="Connettore 67">
              <a:extLst>
                <a:ext uri="{FF2B5EF4-FFF2-40B4-BE49-F238E27FC236}">
                  <a16:creationId xmlns:a16="http://schemas.microsoft.com/office/drawing/2014/main" id="{4A80D636-D4D8-561E-E0B7-2DB727D5CBC9}"/>
                </a:ext>
              </a:extLst>
            </p:cNvPr>
            <p:cNvSpPr/>
            <p:nvPr/>
          </p:nvSpPr>
          <p:spPr>
            <a:xfrm>
              <a:off x="8706377" y="5001965"/>
              <a:ext cx="1764000" cy="1764000"/>
            </a:xfrm>
            <a:prstGeom prst="flowChartConnector">
              <a:avLst/>
            </a:prstGeom>
            <a:solidFill>
              <a:srgbClr val="FEAF26">
                <a:alpha val="9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C6837A8F-4FFD-5E3F-8339-860CE59483B8}"/>
              </a:ext>
            </a:extLst>
          </p:cNvPr>
          <p:cNvSpPr txBox="1"/>
          <p:nvPr/>
        </p:nvSpPr>
        <p:spPr>
          <a:xfrm>
            <a:off x="3464312" y="5729485"/>
            <a:ext cx="4210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 seguito alle scelte prese si potrà studiare l’impatto che queste hanno avuto sugli abitanti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A0734084-F526-0B5A-AC15-386256B46DE1}"/>
              </a:ext>
            </a:extLst>
          </p:cNvPr>
          <p:cNvGrpSpPr/>
          <p:nvPr/>
        </p:nvGrpSpPr>
        <p:grpSpPr>
          <a:xfrm>
            <a:off x="-4466" y="-10160"/>
            <a:ext cx="935186" cy="2520713"/>
            <a:chOff x="-4466" y="-10160"/>
            <a:chExt cx="935186" cy="2520713"/>
          </a:xfrm>
        </p:grpSpPr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6E66B88A-25AC-C9B7-E342-5B5C817622AC}"/>
                </a:ext>
              </a:extLst>
            </p:cNvPr>
            <p:cNvSpPr/>
            <p:nvPr/>
          </p:nvSpPr>
          <p:spPr>
            <a:xfrm>
              <a:off x="426720" y="-10160"/>
              <a:ext cx="504000" cy="406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C381184C-DF0D-7C92-27D8-683B4B98A69B}"/>
                </a:ext>
              </a:extLst>
            </p:cNvPr>
            <p:cNvSpPr/>
            <p:nvPr/>
          </p:nvSpPr>
          <p:spPr>
            <a:xfrm>
              <a:off x="426929" y="396114"/>
              <a:ext cx="298800" cy="11221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0" name="Arco a tutto sesto 79">
              <a:extLst>
                <a:ext uri="{FF2B5EF4-FFF2-40B4-BE49-F238E27FC236}">
                  <a16:creationId xmlns:a16="http://schemas.microsoft.com/office/drawing/2014/main" id="{587052C3-C3BB-44D2-C08C-91DB1A5D9BCC}"/>
                </a:ext>
              </a:extLst>
            </p:cNvPr>
            <p:cNvSpPr/>
            <p:nvPr/>
          </p:nvSpPr>
          <p:spPr>
            <a:xfrm rot="5400000">
              <a:off x="-38681" y="1542448"/>
              <a:ext cx="1002320" cy="933889"/>
            </a:xfrm>
            <a:custGeom>
              <a:avLst/>
              <a:gdLst>
                <a:gd name="connsiteX0" fmla="*/ 1011761 w 2016000"/>
                <a:gd name="connsiteY0" fmla="*/ 7 h 2016000"/>
                <a:gd name="connsiteX1" fmla="*/ 2016000 w 2016000"/>
                <a:gd name="connsiteY1" fmla="*/ 1008000 h 2016000"/>
                <a:gd name="connsiteX2" fmla="*/ 1512000 w 2016000"/>
                <a:gd name="connsiteY2" fmla="*/ 1008000 h 2016000"/>
                <a:gd name="connsiteX3" fmla="*/ 1009881 w 2016000"/>
                <a:gd name="connsiteY3" fmla="*/ 504004 h 2016000"/>
                <a:gd name="connsiteX4" fmla="*/ 1011761 w 2016000"/>
                <a:gd name="connsiteY4" fmla="*/ 7 h 2016000"/>
                <a:gd name="connsiteX0" fmla="*/ 1880 w 1006119"/>
                <a:gd name="connsiteY0" fmla="*/ 0 h 1007993"/>
                <a:gd name="connsiteX1" fmla="*/ 1006119 w 1006119"/>
                <a:gd name="connsiteY1" fmla="*/ 1007993 h 1007993"/>
                <a:gd name="connsiteX2" fmla="*/ 494499 w 1006119"/>
                <a:gd name="connsiteY2" fmla="*/ 935603 h 1007993"/>
                <a:gd name="connsiteX3" fmla="*/ 0 w 1006119"/>
                <a:gd name="connsiteY3" fmla="*/ 503997 h 1007993"/>
                <a:gd name="connsiteX4" fmla="*/ 1880 w 1006119"/>
                <a:gd name="connsiteY4" fmla="*/ 0 h 1007993"/>
                <a:gd name="connsiteX0" fmla="*/ 1880 w 1002309"/>
                <a:gd name="connsiteY0" fmla="*/ 0 h 937508"/>
                <a:gd name="connsiteX1" fmla="*/ 1002309 w 1002309"/>
                <a:gd name="connsiteY1" fmla="*/ 937508 h 937508"/>
                <a:gd name="connsiteX2" fmla="*/ 494499 w 1002309"/>
                <a:gd name="connsiteY2" fmla="*/ 935603 h 937508"/>
                <a:gd name="connsiteX3" fmla="*/ 0 w 1002309"/>
                <a:gd name="connsiteY3" fmla="*/ 503997 h 937508"/>
                <a:gd name="connsiteX4" fmla="*/ 1880 w 1002309"/>
                <a:gd name="connsiteY4" fmla="*/ 0 h 937508"/>
                <a:gd name="connsiteX0" fmla="*/ 1880 w 1002309"/>
                <a:gd name="connsiteY0" fmla="*/ 0 h 937519"/>
                <a:gd name="connsiteX1" fmla="*/ 1002309 w 1002309"/>
                <a:gd name="connsiteY1" fmla="*/ 937508 h 937519"/>
                <a:gd name="connsiteX2" fmla="*/ 494499 w 1002309"/>
                <a:gd name="connsiteY2" fmla="*/ 937519 h 937519"/>
                <a:gd name="connsiteX3" fmla="*/ 0 w 1002309"/>
                <a:gd name="connsiteY3" fmla="*/ 503997 h 937519"/>
                <a:gd name="connsiteX4" fmla="*/ 1880 w 1002309"/>
                <a:gd name="connsiteY4" fmla="*/ 0 h 937519"/>
                <a:gd name="connsiteX0" fmla="*/ 1880 w 1002309"/>
                <a:gd name="connsiteY0" fmla="*/ 0 h 943271"/>
                <a:gd name="connsiteX1" fmla="*/ 1002309 w 1002309"/>
                <a:gd name="connsiteY1" fmla="*/ 937508 h 943271"/>
                <a:gd name="connsiteX2" fmla="*/ 494502 w 1002309"/>
                <a:gd name="connsiteY2" fmla="*/ 943271 h 943271"/>
                <a:gd name="connsiteX3" fmla="*/ 0 w 1002309"/>
                <a:gd name="connsiteY3" fmla="*/ 503997 h 943271"/>
                <a:gd name="connsiteX4" fmla="*/ 1880 w 1002309"/>
                <a:gd name="connsiteY4" fmla="*/ 0 h 943271"/>
                <a:gd name="connsiteX0" fmla="*/ 1880 w 1002312"/>
                <a:gd name="connsiteY0" fmla="*/ 0 h 943271"/>
                <a:gd name="connsiteX1" fmla="*/ 1002312 w 1002312"/>
                <a:gd name="connsiteY1" fmla="*/ 943256 h 943271"/>
                <a:gd name="connsiteX2" fmla="*/ 494502 w 1002312"/>
                <a:gd name="connsiteY2" fmla="*/ 943271 h 943271"/>
                <a:gd name="connsiteX3" fmla="*/ 0 w 1002312"/>
                <a:gd name="connsiteY3" fmla="*/ 503997 h 943271"/>
                <a:gd name="connsiteX4" fmla="*/ 1880 w 1002312"/>
                <a:gd name="connsiteY4" fmla="*/ 0 h 943271"/>
                <a:gd name="connsiteX0" fmla="*/ 1880 w 1002312"/>
                <a:gd name="connsiteY0" fmla="*/ 0 h 945187"/>
                <a:gd name="connsiteX1" fmla="*/ 1002312 w 1002312"/>
                <a:gd name="connsiteY1" fmla="*/ 943256 h 945187"/>
                <a:gd name="connsiteX2" fmla="*/ 490692 w 1002312"/>
                <a:gd name="connsiteY2" fmla="*/ 945187 h 945187"/>
                <a:gd name="connsiteX3" fmla="*/ 0 w 1002312"/>
                <a:gd name="connsiteY3" fmla="*/ 503997 h 945187"/>
                <a:gd name="connsiteX4" fmla="*/ 1880 w 1002312"/>
                <a:gd name="connsiteY4" fmla="*/ 0 h 945187"/>
                <a:gd name="connsiteX0" fmla="*/ 1879 w 1002311"/>
                <a:gd name="connsiteY0" fmla="*/ 0 h 945187"/>
                <a:gd name="connsiteX1" fmla="*/ 1002311 w 1002311"/>
                <a:gd name="connsiteY1" fmla="*/ 943256 h 945187"/>
                <a:gd name="connsiteX2" fmla="*/ 490691 w 1002311"/>
                <a:gd name="connsiteY2" fmla="*/ 945187 h 945187"/>
                <a:gd name="connsiteX3" fmla="*/ 0 w 1002311"/>
                <a:gd name="connsiteY3" fmla="*/ 509745 h 945187"/>
                <a:gd name="connsiteX4" fmla="*/ 1879 w 1002311"/>
                <a:gd name="connsiteY4" fmla="*/ 0 h 945187"/>
                <a:gd name="connsiteX0" fmla="*/ 3784 w 1004216"/>
                <a:gd name="connsiteY0" fmla="*/ 0 h 945187"/>
                <a:gd name="connsiteX1" fmla="*/ 1004216 w 1004216"/>
                <a:gd name="connsiteY1" fmla="*/ 943256 h 945187"/>
                <a:gd name="connsiteX2" fmla="*/ 492596 w 1004216"/>
                <a:gd name="connsiteY2" fmla="*/ 945187 h 945187"/>
                <a:gd name="connsiteX3" fmla="*/ 0 w 1004216"/>
                <a:gd name="connsiteY3" fmla="*/ 505912 h 945187"/>
                <a:gd name="connsiteX4" fmla="*/ 3784 w 1004216"/>
                <a:gd name="connsiteY4" fmla="*/ 0 h 945187"/>
                <a:gd name="connsiteX0" fmla="*/ 3784 w 1004216"/>
                <a:gd name="connsiteY0" fmla="*/ 0 h 943256"/>
                <a:gd name="connsiteX1" fmla="*/ 1004216 w 1004216"/>
                <a:gd name="connsiteY1" fmla="*/ 943256 h 943256"/>
                <a:gd name="connsiteX2" fmla="*/ 490694 w 1004216"/>
                <a:gd name="connsiteY2" fmla="*/ 939441 h 943256"/>
                <a:gd name="connsiteX3" fmla="*/ 0 w 1004216"/>
                <a:gd name="connsiteY3" fmla="*/ 505912 h 943256"/>
                <a:gd name="connsiteX4" fmla="*/ 3784 w 1004216"/>
                <a:gd name="connsiteY4" fmla="*/ 0 h 943256"/>
                <a:gd name="connsiteX0" fmla="*/ 3784 w 1002314"/>
                <a:gd name="connsiteY0" fmla="*/ 0 h 939441"/>
                <a:gd name="connsiteX1" fmla="*/ 1002314 w 1002314"/>
                <a:gd name="connsiteY1" fmla="*/ 937507 h 939441"/>
                <a:gd name="connsiteX2" fmla="*/ 490694 w 1002314"/>
                <a:gd name="connsiteY2" fmla="*/ 939441 h 939441"/>
                <a:gd name="connsiteX3" fmla="*/ 0 w 1002314"/>
                <a:gd name="connsiteY3" fmla="*/ 505912 h 939441"/>
                <a:gd name="connsiteX4" fmla="*/ 3784 w 1002314"/>
                <a:gd name="connsiteY4" fmla="*/ 0 h 939441"/>
                <a:gd name="connsiteX0" fmla="*/ 3784 w 1000412"/>
                <a:gd name="connsiteY0" fmla="*/ 0 h 941339"/>
                <a:gd name="connsiteX1" fmla="*/ 1000412 w 1000412"/>
                <a:gd name="connsiteY1" fmla="*/ 941339 h 941339"/>
                <a:gd name="connsiteX2" fmla="*/ 490694 w 1000412"/>
                <a:gd name="connsiteY2" fmla="*/ 939441 h 941339"/>
                <a:gd name="connsiteX3" fmla="*/ 0 w 1000412"/>
                <a:gd name="connsiteY3" fmla="*/ 505912 h 941339"/>
                <a:gd name="connsiteX4" fmla="*/ 3784 w 1000412"/>
                <a:gd name="connsiteY4" fmla="*/ 0 h 941339"/>
                <a:gd name="connsiteX0" fmla="*/ 3784 w 1000412"/>
                <a:gd name="connsiteY0" fmla="*/ 0 h 941357"/>
                <a:gd name="connsiteX1" fmla="*/ 1000412 w 1000412"/>
                <a:gd name="connsiteY1" fmla="*/ 941339 h 941357"/>
                <a:gd name="connsiteX2" fmla="*/ 490694 w 1000412"/>
                <a:gd name="connsiteY2" fmla="*/ 941357 h 941357"/>
                <a:gd name="connsiteX3" fmla="*/ 0 w 1000412"/>
                <a:gd name="connsiteY3" fmla="*/ 505912 h 941357"/>
                <a:gd name="connsiteX4" fmla="*/ 3784 w 1000412"/>
                <a:gd name="connsiteY4" fmla="*/ 0 h 941357"/>
                <a:gd name="connsiteX0" fmla="*/ 3784 w 1000412"/>
                <a:gd name="connsiteY0" fmla="*/ 0 h 941357"/>
                <a:gd name="connsiteX1" fmla="*/ 1000412 w 1000412"/>
                <a:gd name="connsiteY1" fmla="*/ 941339 h 941357"/>
                <a:gd name="connsiteX2" fmla="*/ 490694 w 1000412"/>
                <a:gd name="connsiteY2" fmla="*/ 941357 h 941357"/>
                <a:gd name="connsiteX3" fmla="*/ 0 w 1000412"/>
                <a:gd name="connsiteY3" fmla="*/ 505912 h 941357"/>
                <a:gd name="connsiteX4" fmla="*/ 3784 w 1000412"/>
                <a:gd name="connsiteY4" fmla="*/ 0 h 941357"/>
                <a:gd name="connsiteX0" fmla="*/ 3784 w 1000412"/>
                <a:gd name="connsiteY0" fmla="*/ 0 h 941357"/>
                <a:gd name="connsiteX1" fmla="*/ 1000412 w 1000412"/>
                <a:gd name="connsiteY1" fmla="*/ 939423 h 941357"/>
                <a:gd name="connsiteX2" fmla="*/ 490694 w 1000412"/>
                <a:gd name="connsiteY2" fmla="*/ 941357 h 941357"/>
                <a:gd name="connsiteX3" fmla="*/ 0 w 1000412"/>
                <a:gd name="connsiteY3" fmla="*/ 505912 h 941357"/>
                <a:gd name="connsiteX4" fmla="*/ 3784 w 1000412"/>
                <a:gd name="connsiteY4" fmla="*/ 0 h 941357"/>
                <a:gd name="connsiteX0" fmla="*/ 3784 w 1000412"/>
                <a:gd name="connsiteY0" fmla="*/ 0 h 939423"/>
                <a:gd name="connsiteX1" fmla="*/ 1000412 w 1000412"/>
                <a:gd name="connsiteY1" fmla="*/ 939423 h 939423"/>
                <a:gd name="connsiteX2" fmla="*/ 494504 w 1000412"/>
                <a:gd name="connsiteY2" fmla="*/ 935608 h 939423"/>
                <a:gd name="connsiteX3" fmla="*/ 0 w 1000412"/>
                <a:gd name="connsiteY3" fmla="*/ 505912 h 939423"/>
                <a:gd name="connsiteX4" fmla="*/ 3784 w 1000412"/>
                <a:gd name="connsiteY4" fmla="*/ 0 h 939423"/>
                <a:gd name="connsiteX0" fmla="*/ 3784 w 1002320"/>
                <a:gd name="connsiteY0" fmla="*/ 0 h 937506"/>
                <a:gd name="connsiteX1" fmla="*/ 1002320 w 1002320"/>
                <a:gd name="connsiteY1" fmla="*/ 937506 h 937506"/>
                <a:gd name="connsiteX2" fmla="*/ 494504 w 1002320"/>
                <a:gd name="connsiteY2" fmla="*/ 935608 h 937506"/>
                <a:gd name="connsiteX3" fmla="*/ 0 w 1002320"/>
                <a:gd name="connsiteY3" fmla="*/ 505912 h 937506"/>
                <a:gd name="connsiteX4" fmla="*/ 3784 w 1002320"/>
                <a:gd name="connsiteY4" fmla="*/ 0 h 937506"/>
                <a:gd name="connsiteX0" fmla="*/ 3784 w 1002320"/>
                <a:gd name="connsiteY0" fmla="*/ 0 h 939443"/>
                <a:gd name="connsiteX1" fmla="*/ 1002320 w 1002320"/>
                <a:gd name="connsiteY1" fmla="*/ 937506 h 939443"/>
                <a:gd name="connsiteX2" fmla="*/ 498317 w 1002320"/>
                <a:gd name="connsiteY2" fmla="*/ 939443 h 939443"/>
                <a:gd name="connsiteX3" fmla="*/ 0 w 1002320"/>
                <a:gd name="connsiteY3" fmla="*/ 505912 h 939443"/>
                <a:gd name="connsiteX4" fmla="*/ 3784 w 1002320"/>
                <a:gd name="connsiteY4" fmla="*/ 0 h 93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320" h="939443">
                  <a:moveTo>
                    <a:pt x="3784" y="0"/>
                  </a:moveTo>
                  <a:cubicBezTo>
                    <a:pt x="559015" y="2072"/>
                    <a:pt x="1002320" y="382271"/>
                    <a:pt x="1002320" y="937506"/>
                  </a:cubicBezTo>
                  <a:lnTo>
                    <a:pt x="498317" y="939443"/>
                  </a:lnTo>
                  <a:cubicBezTo>
                    <a:pt x="498317" y="661826"/>
                    <a:pt x="277615" y="506947"/>
                    <a:pt x="0" y="505912"/>
                  </a:cubicBezTo>
                  <a:cubicBezTo>
                    <a:pt x="627" y="337913"/>
                    <a:pt x="3157" y="167999"/>
                    <a:pt x="378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8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235C5-7135-AF3C-30CA-532B3C18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proprio noi?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6748B2-3DB5-B598-0945-C40791040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7" name="Segnaposto immagine 4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DC08FF8-A1D9-6B91-B5FA-C34511C76D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>
            <a:fillRect/>
          </a:stretch>
        </p:blipFill>
        <p:spPr>
          <a:solidFill>
            <a:srgbClr val="E5FFF2"/>
          </a:solidFill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CF69CF9-65C3-59BF-BC9C-707C8A38BD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7154" y="4996676"/>
            <a:ext cx="2788920" cy="365760"/>
          </a:xfrm>
        </p:spPr>
        <p:txBody>
          <a:bodyPr>
            <a:normAutofit/>
          </a:bodyPr>
          <a:lstStyle/>
          <a:p>
            <a:r>
              <a:rPr lang="it-IT" sz="1700" dirty="0">
                <a:solidFill>
                  <a:srgbClr val="FDF9E2"/>
                </a:solidFill>
              </a:rPr>
              <a:t>Relazione tra i dati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9E08877-2993-E8CE-2CDA-B6067BD7B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31183" y="4963943"/>
            <a:ext cx="2788920" cy="365760"/>
          </a:xfrm>
        </p:spPr>
        <p:txBody>
          <a:bodyPr>
            <a:normAutofit/>
          </a:bodyPr>
          <a:lstStyle/>
          <a:p>
            <a:r>
              <a:rPr lang="it-IT" sz="1700" dirty="0">
                <a:solidFill>
                  <a:srgbClr val="FDF9E2"/>
                </a:solidFill>
              </a:rPr>
              <a:t>Interfaccia intuitiva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552FAD4-0849-F44D-D484-D449CE0869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56640" y="2727273"/>
            <a:ext cx="2899435" cy="365760"/>
          </a:xfrm>
        </p:spPr>
        <p:txBody>
          <a:bodyPr>
            <a:normAutofit/>
          </a:bodyPr>
          <a:lstStyle/>
          <a:p>
            <a:r>
              <a:rPr lang="it-IT" sz="1700" dirty="0">
                <a:solidFill>
                  <a:schemeClr val="bg1"/>
                </a:solidFill>
              </a:rPr>
              <a:t>Legame con i cittadini 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4FCBD8D-09F7-1AC1-3EEE-2D7E9FD006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1183" y="2727273"/>
            <a:ext cx="2788920" cy="365760"/>
          </a:xfrm>
        </p:spPr>
        <p:txBody>
          <a:bodyPr/>
          <a:lstStyle/>
          <a:p>
            <a:r>
              <a:rPr lang="it-IT" sz="1700" dirty="0">
                <a:solidFill>
                  <a:srgbClr val="FDF9E2"/>
                </a:solidFill>
              </a:rPr>
              <a:t>Contesto Locale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A57041E-DCAA-DF53-2B61-B70BD79570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38783" y="3007225"/>
            <a:ext cx="2816352" cy="452026"/>
          </a:xfrm>
          <a:ln>
            <a:solidFill>
              <a:srgbClr val="43AAC7"/>
            </a:solidFill>
          </a:ln>
        </p:spPr>
        <p:txBody>
          <a:bodyPr>
            <a:noAutofit/>
          </a:bodyPr>
          <a:lstStyle/>
          <a:p>
            <a:r>
              <a:rPr lang="it-IT" sz="1300" dirty="0">
                <a:solidFill>
                  <a:srgbClr val="FDF9E2"/>
                </a:solidFill>
              </a:rPr>
              <a:t>Fornisce un contatto più diretto con i cittadini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DBEFA45-7AC5-2AFA-0DDB-A250CB7281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39427" y="3006803"/>
            <a:ext cx="2816352" cy="410924"/>
          </a:xfrm>
        </p:spPr>
        <p:txBody>
          <a:bodyPr>
            <a:noAutofit/>
          </a:bodyPr>
          <a:lstStyle/>
          <a:p>
            <a:r>
              <a:rPr lang="it-IT" sz="1300" dirty="0">
                <a:solidFill>
                  <a:srgbClr val="FDF9E2"/>
                </a:solidFill>
              </a:rPr>
              <a:t>Fornisce una miglior conoscenza dei servizi presenti sul territorio</a:t>
            </a:r>
          </a:p>
        </p:txBody>
      </p:sp>
      <p:pic>
        <p:nvPicPr>
          <p:cNvPr id="51" name="Segnaposto immagine 50">
            <a:extLst>
              <a:ext uri="{FF2B5EF4-FFF2-40B4-BE49-F238E27FC236}">
                <a16:creationId xmlns:a16="http://schemas.microsoft.com/office/drawing/2014/main" id="{C133111B-10C4-C514-829C-B2728423E15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solidFill>
            <a:srgbClr val="FED4D6"/>
          </a:solidFill>
        </p:spPr>
      </p:pic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9B16697A-7B3B-F1FE-E095-364CBF40706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44092" y="5239313"/>
            <a:ext cx="2658885" cy="420470"/>
          </a:xfrm>
        </p:spPr>
        <p:txBody>
          <a:bodyPr>
            <a:noAutofit/>
          </a:bodyPr>
          <a:lstStyle/>
          <a:p>
            <a:r>
              <a:rPr lang="it-IT" sz="1300" dirty="0">
                <a:solidFill>
                  <a:srgbClr val="FDF9E2"/>
                </a:solidFill>
              </a:rPr>
              <a:t>Interfaccia utilizzabile anche con poca conoscenza informatica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95E91FB7-DBAB-0207-8CCA-1165D855FD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48454" y="5277565"/>
            <a:ext cx="2816352" cy="452026"/>
          </a:xfrm>
        </p:spPr>
        <p:txBody>
          <a:bodyPr>
            <a:noAutofit/>
          </a:bodyPr>
          <a:lstStyle/>
          <a:p>
            <a:r>
              <a:rPr lang="it-IT" sz="1300" dirty="0">
                <a:solidFill>
                  <a:srgbClr val="FDF9E2"/>
                </a:solidFill>
              </a:rPr>
              <a:t>Facilita lo studio combinato di dati provenienti da diverse fonti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530E8E65-BD27-E1FD-05FF-74BDD70DEE9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rtl="0"/>
            <a:r>
              <a:rPr lang="it-IT" dirty="0"/>
              <a:t>3</a:t>
            </a:r>
            <a:endParaRPr lang="it-IT" noProof="0" dirty="0"/>
          </a:p>
        </p:txBody>
      </p:sp>
      <p:pic>
        <p:nvPicPr>
          <p:cNvPr id="53" name="Segnaposto immagine 52">
            <a:extLst>
              <a:ext uri="{FF2B5EF4-FFF2-40B4-BE49-F238E27FC236}">
                <a16:creationId xmlns:a16="http://schemas.microsoft.com/office/drawing/2014/main" id="{E0DF786D-B41C-BFD6-C036-A7A0B8166E3F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6"/>
          <a:srcRect/>
          <a:stretch/>
        </p:blipFill>
        <p:spPr>
          <a:solidFill>
            <a:srgbClr val="FFECCC"/>
          </a:solidFill>
        </p:spPr>
      </p:pic>
      <p:pic>
        <p:nvPicPr>
          <p:cNvPr id="49" name="Segnaposto immagine 48">
            <a:extLst>
              <a:ext uri="{FF2B5EF4-FFF2-40B4-BE49-F238E27FC236}">
                <a16:creationId xmlns:a16="http://schemas.microsoft.com/office/drawing/2014/main" id="{39C83DC2-1430-790F-2E40-B693C1747C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7"/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9969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BF3AE-CD81-8A59-0543-C86FC8B5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t-IT" sz="6000" dirty="0"/>
              <a:t>Il nostro Team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D47864-5D99-ECD0-9CA0-937333050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406540"/>
            <a:ext cx="8659368" cy="749808"/>
          </a:xfrm>
        </p:spPr>
        <p:txBody>
          <a:bodyPr/>
          <a:lstStyle/>
          <a:p>
            <a:r>
              <a:rPr lang="it-IT" dirty="0"/>
              <a:t>Facchini Luca	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BA2224D-3669-284C-7BCF-EF415AD81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733297"/>
            <a:ext cx="8659368" cy="749808"/>
          </a:xfrm>
        </p:spPr>
        <p:txBody>
          <a:bodyPr/>
          <a:lstStyle/>
          <a:p>
            <a:r>
              <a:rPr lang="it-IT" dirty="0"/>
              <a:t>Prigione Luca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4BAE8D6-8F69-8394-9EC1-EA106195EC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054827"/>
            <a:ext cx="8659368" cy="749808"/>
          </a:xfrm>
        </p:spPr>
        <p:txBody>
          <a:bodyPr/>
          <a:lstStyle/>
          <a:p>
            <a:r>
              <a:rPr lang="it-IT" dirty="0"/>
              <a:t>Faa Enrico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EAF636-8669-1DDB-089E-BFB69B578345}"/>
              </a:ext>
            </a:extLst>
          </p:cNvPr>
          <p:cNvSpPr txBox="1"/>
          <p:nvPr/>
        </p:nvSpPr>
        <p:spPr>
          <a:xfrm>
            <a:off x="152400" y="6508294"/>
            <a:ext cx="1188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Progetto Ingegneria del software - Prof. Giorigini Paolo - Corso di laurea in Informatica - A.A. 2024/25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E11F71DF-ED8C-9F10-0CB8-FFCF1EFB7620}"/>
              </a:ext>
            </a:extLst>
          </p:cNvPr>
          <p:cNvSpPr/>
          <p:nvPr/>
        </p:nvSpPr>
        <p:spPr>
          <a:xfrm>
            <a:off x="8178228" y="3631453"/>
            <a:ext cx="961200" cy="961200"/>
          </a:xfrm>
          <a:prstGeom prst="flowChartConnector">
            <a:avLst/>
          </a:prstGeom>
          <a:solidFill>
            <a:srgbClr val="BE7800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clipart, simbolo, schizzo, bianco&#10;&#10;Descrizione generata automaticamente">
            <a:extLst>
              <a:ext uri="{FF2B5EF4-FFF2-40B4-BE49-F238E27FC236}">
                <a16:creationId xmlns:a16="http://schemas.microsoft.com/office/drawing/2014/main" id="{AC505D16-10C3-C83C-C405-94FA6835C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460" y="3735614"/>
            <a:ext cx="670735" cy="670735"/>
          </a:xfrm>
          <a:prstGeom prst="rect">
            <a:avLst/>
          </a:prstGeom>
        </p:spPr>
      </p:pic>
      <p:sp>
        <p:nvSpPr>
          <p:cNvPr id="18" name="Connettore 17">
            <a:extLst>
              <a:ext uri="{FF2B5EF4-FFF2-40B4-BE49-F238E27FC236}">
                <a16:creationId xmlns:a16="http://schemas.microsoft.com/office/drawing/2014/main" id="{793B726A-EBBC-BA96-02E9-B030D397726C}"/>
              </a:ext>
            </a:extLst>
          </p:cNvPr>
          <p:cNvSpPr/>
          <p:nvPr/>
        </p:nvSpPr>
        <p:spPr>
          <a:xfrm>
            <a:off x="8178228" y="2285982"/>
            <a:ext cx="961200" cy="961200"/>
          </a:xfrm>
          <a:prstGeom prst="flowChartConnector">
            <a:avLst/>
          </a:prstGeom>
          <a:solidFill>
            <a:srgbClr val="D8030F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E5F7D82A-2D0E-FED8-898E-68982CE748B3}"/>
              </a:ext>
            </a:extLst>
          </p:cNvPr>
          <p:cNvSpPr/>
          <p:nvPr/>
        </p:nvSpPr>
        <p:spPr>
          <a:xfrm>
            <a:off x="8178228" y="4975563"/>
            <a:ext cx="961200" cy="961200"/>
          </a:xfrm>
          <a:prstGeom prst="flowChartConnector">
            <a:avLst/>
          </a:prstGeom>
          <a:solidFill>
            <a:srgbClr val="007F43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schizzo, bianco, Elementi grafici, clipart&#10;&#10;Descrizione generata automaticamente">
            <a:extLst>
              <a:ext uri="{FF2B5EF4-FFF2-40B4-BE49-F238E27FC236}">
                <a16:creationId xmlns:a16="http://schemas.microsoft.com/office/drawing/2014/main" id="{A2CE631B-4C68-A771-688C-70D3CDFE5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293" y="5078767"/>
            <a:ext cx="669600" cy="669600"/>
          </a:xfrm>
          <a:prstGeom prst="rect">
            <a:avLst/>
          </a:prstGeom>
        </p:spPr>
      </p:pic>
      <p:pic>
        <p:nvPicPr>
          <p:cNvPr id="6" name="Immagine 5" descr="Immagine che contiene schizzo, bianco, clipart, design&#10;&#10;Descrizione generata automaticamente">
            <a:extLst>
              <a:ext uri="{FF2B5EF4-FFF2-40B4-BE49-F238E27FC236}">
                <a16:creationId xmlns:a16="http://schemas.microsoft.com/office/drawing/2014/main" id="{0697EB75-7E5F-A87B-4628-B152DE384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628" y="2383996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46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46_TF22529792_Win32" id="{B596B583-5FBF-441E-A716-D45F8AB14D9D}" vid="{A32F53D2-1B5C-42D4-A2AB-06F419BF2DF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Modello Metropolitano</Template>
  <TotalTime>699</TotalTime>
  <Words>163</Words>
  <Application>Microsoft Office PowerPoint</Application>
  <PresentationFormat>Widescreen</PresentationFormat>
  <Paragraphs>35</Paragraphs>
  <Slides>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Tema di Office</vt:lpstr>
      <vt:lpstr>SatisTrento</vt:lpstr>
      <vt:lpstr>I Problemi</vt:lpstr>
      <vt:lpstr>La nostra idea</vt:lpstr>
      <vt:lpstr>Perché proprio noi?</vt:lpstr>
      <vt:lpstr>Il nostro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Facchini</dc:creator>
  <cp:lastModifiedBy>Prigione, Luca</cp:lastModifiedBy>
  <cp:revision>17</cp:revision>
  <dcterms:created xsi:type="dcterms:W3CDTF">2024-09-19T14:05:29Z</dcterms:created>
  <dcterms:modified xsi:type="dcterms:W3CDTF">2024-09-25T11:31:27Z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