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8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FF2"/>
    <a:srgbClr val="D9FFEC"/>
    <a:srgbClr val="FFECCC"/>
    <a:srgbClr val="FFE6BD"/>
    <a:srgbClr val="FEA919"/>
    <a:srgbClr val="FEA000"/>
    <a:srgbClr val="D8030F"/>
    <a:srgbClr val="BE7800"/>
    <a:srgbClr val="007F43"/>
    <a:srgbClr val="FDF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355" autoAdjust="0"/>
  </p:normalViewPr>
  <p:slideViewPr>
    <p:cSldViewPr snapToGrid="0" showGuides="1">
      <p:cViewPr varScale="1">
        <p:scale>
          <a:sx n="78" d="100"/>
          <a:sy n="78" d="100"/>
        </p:scale>
        <p:origin x="878" y="72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8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89E88F4-14A3-4F0D-ACEB-E3513661AA41}" type="datetime1">
              <a:rPr lang="it-IT" smtClean="0"/>
              <a:t>20/09/2024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B3BF5047-6CED-44CC-A86C-D48A653D0A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72556EB7-85BF-4576-875A-5B0CD80C40E6}" type="datetime1">
              <a:rPr lang="it-IT" smtClean="0"/>
              <a:pPr/>
              <a:t>20/09/2024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339D21CC-DD94-204E-93C8-E1AAF3084C8D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sz="1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339D21CC-DD94-204E-93C8-E1AAF3084C8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it-IT" sz="59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it-IT" sz="2400"/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brevi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3" name="Segnaposto testo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3" name="Segnaposto testo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5" name="Segnaposto testo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6" name="Segnaposto testo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6" name="Segnaposto piè di pagina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Segnaposto testo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" name="Segnaposto numero diapositiva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8" name="Figura a mano libera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emento grafico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Elemento grafico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34" name="Elemento grafico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e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6" name="Segnaposto piè di pagina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7" name="Segnaposto numero diapositiva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72" name="Elemento grafico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Elemento grafico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e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olo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it-IT" sz="18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it-IT" sz="3200"/>
            </a:lvl1pPr>
            <a:lvl2pPr>
              <a:defRPr lang="it-IT" sz="2800"/>
            </a:lvl2pPr>
            <a:lvl3pPr>
              <a:defRPr lang="it-IT" sz="2400"/>
            </a:lvl3pPr>
            <a:lvl4pPr>
              <a:defRPr lang="it-IT" sz="2000"/>
            </a:lvl4pPr>
            <a:lvl5pPr>
              <a:defRPr lang="it-IT" sz="2000"/>
            </a:lvl5pPr>
            <a:lvl6pPr>
              <a:defRPr lang="it-IT" sz="2000"/>
            </a:lvl6pPr>
            <a:lvl7pPr>
              <a:defRPr lang="it-IT" sz="2000"/>
            </a:lvl7pPr>
            <a:lvl8pPr>
              <a:defRPr lang="it-IT" sz="2000"/>
            </a:lvl8pPr>
            <a:lvl9pPr>
              <a:defRPr lang="it-IT"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o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noProof="0"/>
            </a:p>
          </p:txBody>
        </p:sp>
        <p:pic>
          <p:nvPicPr>
            <p:cNvPr id="55" name="Elemento grafico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Figura a mano libera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60" name="Segnaposto piè di pagina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1" name="Segnaposto numero diapositiva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it-IT" sz="3200"/>
            </a:lvl1pPr>
            <a:lvl2pPr marL="457200" indent="0">
              <a:buNone/>
              <a:defRPr lang="it-IT" sz="2800"/>
            </a:lvl2pPr>
            <a:lvl3pPr marL="914400" indent="0">
              <a:buNone/>
              <a:defRPr lang="it-IT" sz="2400"/>
            </a:lvl3pPr>
            <a:lvl4pPr marL="1371600" indent="0">
              <a:buNone/>
              <a:defRPr lang="it-IT" sz="2000"/>
            </a:lvl4pPr>
            <a:lvl5pPr marL="1828800" indent="0">
              <a:buNone/>
              <a:defRPr lang="it-IT" sz="2000"/>
            </a:lvl5pPr>
            <a:lvl6pPr marL="2286000" indent="0">
              <a:buNone/>
              <a:defRPr lang="it-IT" sz="2000"/>
            </a:lvl6pPr>
            <a:lvl7pPr marL="2743200" indent="0">
              <a:buNone/>
              <a:defRPr lang="it-IT" sz="2000"/>
            </a:lvl7pPr>
            <a:lvl8pPr marL="3200400" indent="0">
              <a:buNone/>
              <a:defRPr lang="it-IT" sz="2000"/>
            </a:lvl8pPr>
            <a:lvl9pPr marL="3657600" indent="0">
              <a:buNone/>
              <a:defRPr lang="it-IT"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0" name="Segnaposto testo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1" name="Segnaposto testo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7" name="Segnaposto testo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8" name="Segnaposto testo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it-IT" sz="24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lemento grafico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ttangolo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0" name="Segnaposto piè di pagina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1" name="Segnaposto numero diapositiva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496CE483-FAA2-B42E-3640-00A1E72D33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23" name="Titolo 1">
            <a:extLst>
              <a:ext uri="{FF2B5EF4-FFF2-40B4-BE49-F238E27FC236}">
                <a16:creationId xmlns:a16="http://schemas.microsoft.com/office/drawing/2014/main" id="{E96FF8CF-2C25-F464-6424-7999EDD1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sz="55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Elemento grafico 12">
            <a:extLst>
              <a:ext uri="{FF2B5EF4-FFF2-40B4-BE49-F238E27FC236}">
                <a16:creationId xmlns:a16="http://schemas.microsoft.com/office/drawing/2014/main" id="{2409B836-A119-2C0F-0B7F-E84EA554C652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5" name="Elemento grafico 12">
            <a:extLst>
              <a:ext uri="{FF2B5EF4-FFF2-40B4-BE49-F238E27FC236}">
                <a16:creationId xmlns:a16="http://schemas.microsoft.com/office/drawing/2014/main" id="{56142EF8-E22C-7567-D41D-08BE7CE3FFC9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7" name="Figura a mano libera 47">
            <a:extLst>
              <a:ext uri="{FF2B5EF4-FFF2-40B4-BE49-F238E27FC236}">
                <a16:creationId xmlns:a16="http://schemas.microsoft.com/office/drawing/2014/main" id="{5139C642-CA6D-BB5F-4B22-3CED3ED3DC23}"/>
              </a:ext>
            </a:extLst>
          </p:cNvPr>
          <p:cNvSpPr/>
          <p:nvPr userDrawn="1"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3A594F8F-1723-E0D7-D0AE-7E5FA2EA0B26}"/>
              </a:ext>
            </a:extLst>
          </p:cNvPr>
          <p:cNvSpPr/>
          <p:nvPr userDrawn="1"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D33D6A1-4FBB-C18D-E4C1-F2EAD1E1C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DF1E588D-A68E-22B7-5F2E-A52328BC3AC2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3" name="Figura a mano libera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5" name="Figura a mano libera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7" name="Figura a mano libera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1" name="Segnaposto immagine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3" name="Segnaposto testo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6" name="Segnaposto testo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7" name="Segnaposto testo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8" name="Segnaposto testo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9" name="Segnaposto immagine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immagine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1" name="Segnaposto testo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2" name="Segnaposto testo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1592" y="2458065"/>
            <a:ext cx="6528816" cy="816077"/>
          </a:xfrm>
        </p:spPr>
        <p:txBody>
          <a:bodyPr rtlCol="0" anchor="ctr"/>
          <a:lstStyle>
            <a:defPPr>
              <a:defRPr lang="it-IT"/>
            </a:defPPr>
          </a:lstStyle>
          <a:p>
            <a:pPr algn="ctr" rtl="0">
              <a:lnSpc>
                <a:spcPct val="100000"/>
              </a:lnSpc>
            </a:pPr>
            <a:r>
              <a:rPr lang="it-IT" sz="7200" dirty="0"/>
              <a:t>SatisTrento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E0C2B3-D484-14A6-C24B-CCC933BB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"/>
            <a:ext cx="4255276" cy="1474840"/>
          </a:xfrm>
          <a:prstGeom prst="rect">
            <a:avLst/>
          </a:prstGeom>
          <a:solidFill>
            <a:srgbClr val="FDF9E2"/>
          </a:solidFill>
        </p:spPr>
      </p:pic>
      <p:pic>
        <p:nvPicPr>
          <p:cNvPr id="10" name="Immagine 9" descr="Immagine che contiene testo, Carattere, Elementi grafici, tipografia">
            <a:extLst>
              <a:ext uri="{FF2B5EF4-FFF2-40B4-BE49-F238E27FC236}">
                <a16:creationId xmlns:a16="http://schemas.microsoft.com/office/drawing/2014/main" id="{514A0A3C-097B-E349-1A44-4959F79C3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549" y="46309"/>
            <a:ext cx="3217238" cy="1382220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A55F428-77A5-21A6-61B2-4EA64A228095}"/>
              </a:ext>
            </a:extLst>
          </p:cNvPr>
          <p:cNvCxnSpPr>
            <a:cxnSpLocks/>
          </p:cNvCxnSpPr>
          <p:nvPr/>
        </p:nvCxnSpPr>
        <p:spPr>
          <a:xfrm>
            <a:off x="4255276" y="88490"/>
            <a:ext cx="0" cy="1297858"/>
          </a:xfrm>
          <a:prstGeom prst="line">
            <a:avLst/>
          </a:prstGeom>
          <a:ln>
            <a:solidFill>
              <a:srgbClr val="B6B3A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CC890-5183-B266-7DF7-C86BB508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Problemi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EA49EB88-D787-FA21-3ADC-4CC35055E7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UNE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6F8927-279B-ADF7-172D-88425F2FCE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it-IT" noProof="0" dirty="0"/>
              <a:t>1</a:t>
            </a:r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A3E3B7F2-73D9-017C-A64B-DD5CA650A39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97480" y="4219254"/>
            <a:ext cx="3077611" cy="3667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NUOVI CITTADINI</a:t>
            </a:r>
          </a:p>
        </p:txBody>
      </p:sp>
      <p:sp>
        <p:nvSpPr>
          <p:cNvPr id="43" name="Segnaposto testo 27">
            <a:extLst>
              <a:ext uri="{FF2B5EF4-FFF2-40B4-BE49-F238E27FC236}">
                <a16:creationId xmlns:a16="http://schemas.microsoft.com/office/drawing/2014/main" id="{313FEA4E-BB46-02B6-089F-804E6E41D516}"/>
              </a:ext>
            </a:extLst>
          </p:cNvPr>
          <p:cNvSpPr txBox="1">
            <a:spLocks/>
          </p:cNvSpPr>
          <p:nvPr/>
        </p:nvSpPr>
        <p:spPr>
          <a:xfrm>
            <a:off x="2697480" y="2348745"/>
            <a:ext cx="3219450" cy="366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COMUNE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734D25C-6E6F-19D0-5E2C-65AB50432F07}"/>
              </a:ext>
            </a:extLst>
          </p:cNvPr>
          <p:cNvSpPr txBox="1"/>
          <p:nvPr/>
        </p:nvSpPr>
        <p:spPr>
          <a:xfrm>
            <a:off x="2697480" y="2771019"/>
            <a:ext cx="523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Difficoltà nel prendere decisioni efficaci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C4C38C0-48AE-8C94-5E53-5E657E7A86F3}"/>
              </a:ext>
            </a:extLst>
          </p:cNvPr>
          <p:cNvSpPr txBox="1"/>
          <p:nvPr/>
        </p:nvSpPr>
        <p:spPr>
          <a:xfrm>
            <a:off x="2697480" y="4644148"/>
            <a:ext cx="523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Poca conoscenza dei vari quartieri</a:t>
            </a:r>
          </a:p>
        </p:txBody>
      </p:sp>
      <p:sp>
        <p:nvSpPr>
          <p:cNvPr id="11" name="Connettore 10">
            <a:extLst>
              <a:ext uri="{FF2B5EF4-FFF2-40B4-BE49-F238E27FC236}">
                <a16:creationId xmlns:a16="http://schemas.microsoft.com/office/drawing/2014/main" id="{B67C0F3A-E4CD-5F37-64D6-05031A332ED6}"/>
              </a:ext>
            </a:extLst>
          </p:cNvPr>
          <p:cNvSpPr/>
          <p:nvPr/>
        </p:nvSpPr>
        <p:spPr>
          <a:xfrm>
            <a:off x="745598" y="1886835"/>
            <a:ext cx="1692000" cy="1692000"/>
          </a:xfrm>
          <a:prstGeom prst="flowChartConnector">
            <a:avLst/>
          </a:prstGeom>
          <a:solidFill>
            <a:srgbClr val="FEA919"/>
          </a:solidFill>
          <a:ln>
            <a:solidFill>
              <a:srgbClr val="FEA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12" name="Connettore 11">
            <a:extLst>
              <a:ext uri="{FF2B5EF4-FFF2-40B4-BE49-F238E27FC236}">
                <a16:creationId xmlns:a16="http://schemas.microsoft.com/office/drawing/2014/main" id="{B19D2251-5362-D23A-8E56-0AA53D698658}"/>
              </a:ext>
            </a:extLst>
          </p:cNvPr>
          <p:cNvSpPr/>
          <p:nvPr/>
        </p:nvSpPr>
        <p:spPr>
          <a:xfrm>
            <a:off x="979598" y="2120835"/>
            <a:ext cx="1224000" cy="1224000"/>
          </a:xfrm>
          <a:prstGeom prst="flowChartConnector">
            <a:avLst/>
          </a:prstGeom>
          <a:solidFill>
            <a:srgbClr val="FFECCC"/>
          </a:solidFill>
          <a:ln>
            <a:solidFill>
              <a:srgbClr val="FEA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F1D2816-0892-3A84-2C9E-BEB7D3E77516}"/>
              </a:ext>
            </a:extLst>
          </p:cNvPr>
          <p:cNvSpPr/>
          <p:nvPr/>
        </p:nvSpPr>
        <p:spPr>
          <a:xfrm>
            <a:off x="-8132" y="2427457"/>
            <a:ext cx="864000" cy="576000"/>
          </a:xfrm>
          <a:prstGeom prst="rect">
            <a:avLst/>
          </a:prstGeom>
          <a:solidFill>
            <a:srgbClr val="FEA9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onnettore 32">
            <a:extLst>
              <a:ext uri="{FF2B5EF4-FFF2-40B4-BE49-F238E27FC236}">
                <a16:creationId xmlns:a16="http://schemas.microsoft.com/office/drawing/2014/main" id="{68D08AD9-62E1-831C-2789-0EB540DB7928}"/>
              </a:ext>
            </a:extLst>
          </p:cNvPr>
          <p:cNvSpPr/>
          <p:nvPr/>
        </p:nvSpPr>
        <p:spPr>
          <a:xfrm>
            <a:off x="745598" y="3812835"/>
            <a:ext cx="1692000" cy="1692000"/>
          </a:xfrm>
          <a:prstGeom prst="flowChartConnector">
            <a:avLst/>
          </a:prstGeom>
          <a:solidFill>
            <a:srgbClr val="29B76F"/>
          </a:solidFill>
          <a:ln>
            <a:solidFill>
              <a:srgbClr val="00AA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34" name="Connettore 33">
            <a:extLst>
              <a:ext uri="{FF2B5EF4-FFF2-40B4-BE49-F238E27FC236}">
                <a16:creationId xmlns:a16="http://schemas.microsoft.com/office/drawing/2014/main" id="{E9F3CEF6-B728-12DB-4D52-46FA36DDB086}"/>
              </a:ext>
            </a:extLst>
          </p:cNvPr>
          <p:cNvSpPr/>
          <p:nvPr/>
        </p:nvSpPr>
        <p:spPr>
          <a:xfrm>
            <a:off x="979598" y="4046835"/>
            <a:ext cx="1224000" cy="1224000"/>
          </a:xfrm>
          <a:prstGeom prst="flowChartConnector">
            <a:avLst/>
          </a:prstGeom>
          <a:solidFill>
            <a:srgbClr val="E5FFF2"/>
          </a:solidFill>
          <a:ln>
            <a:solidFill>
              <a:srgbClr val="00AA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32742B76-F70D-AEAB-188A-7993FE8F157D}"/>
              </a:ext>
            </a:extLst>
          </p:cNvPr>
          <p:cNvSpPr/>
          <p:nvPr/>
        </p:nvSpPr>
        <p:spPr>
          <a:xfrm>
            <a:off x="0" y="4356148"/>
            <a:ext cx="864000" cy="576000"/>
          </a:xfrm>
          <a:prstGeom prst="rect">
            <a:avLst/>
          </a:prstGeom>
          <a:solidFill>
            <a:srgbClr val="29B7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6E4F37F-152E-134D-ADEF-5A16090460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1140" y="4141171"/>
            <a:ext cx="960915" cy="96091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AC12FC1-964D-5192-7678-E8D0843971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17664" y="2237681"/>
            <a:ext cx="960914" cy="9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9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664FAB42-8712-0E8B-7353-650342A2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nostra soluzione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A059769-01F7-05F6-A999-9F4F5731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198" y="2252277"/>
            <a:ext cx="6510528" cy="2353445"/>
          </a:xfrm>
        </p:spPr>
        <p:txBody>
          <a:bodyPr/>
          <a:lstStyle/>
          <a:p>
            <a:r>
              <a:rPr lang="it-IT" dirty="0"/>
              <a:t>Una web app che permette di visualizzare in modo intuitivo e accessibile i dati necessari a prendere decisioni sui servizi pubblici (Un po’ di esempi non tutti di dati…)</a:t>
            </a:r>
          </a:p>
          <a:p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666CE873-CF96-ABE7-2636-45F501F66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214F1A-0EB8-25B2-EEE8-9FDF5FEAA3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r>
              <a:rPr lang="it-IT" dirty="0"/>
              <a:t>2</a:t>
            </a:r>
            <a:endParaRPr lang="it-IT" noProof="0" dirty="0"/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2DE98685-CDC4-BE32-45C4-ED7A9A8DBA73}"/>
              </a:ext>
            </a:extLst>
          </p:cNvPr>
          <p:cNvGrpSpPr/>
          <p:nvPr/>
        </p:nvGrpSpPr>
        <p:grpSpPr>
          <a:xfrm>
            <a:off x="732274" y="2528198"/>
            <a:ext cx="3485813" cy="2077524"/>
            <a:chOff x="848243" y="2528198"/>
            <a:chExt cx="3485813" cy="2077524"/>
          </a:xfrm>
        </p:grpSpPr>
        <p:pic>
          <p:nvPicPr>
            <p:cNvPr id="11" name="Immagine 10" descr="Immagine che contiene verde, linea, design">
              <a:extLst>
                <a:ext uri="{FF2B5EF4-FFF2-40B4-BE49-F238E27FC236}">
                  <a16:creationId xmlns:a16="http://schemas.microsoft.com/office/drawing/2014/main" id="{321E3E94-3097-7C89-564A-B51176429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243" y="2540757"/>
              <a:ext cx="3485813" cy="2064965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5D5978D7-E5CC-01FD-F433-1454919B6C4F}"/>
                </a:ext>
              </a:extLst>
            </p:cNvPr>
            <p:cNvGrpSpPr/>
            <p:nvPr/>
          </p:nvGrpSpPr>
          <p:grpSpPr>
            <a:xfrm>
              <a:off x="2644340" y="2528198"/>
              <a:ext cx="258577" cy="257550"/>
              <a:chOff x="3043962" y="1728000"/>
              <a:chExt cx="258577" cy="257550"/>
            </a:xfrm>
          </p:grpSpPr>
          <p:sp>
            <p:nvSpPr>
              <p:cNvPr id="2" name="Goccia 1">
                <a:extLst>
                  <a:ext uri="{FF2B5EF4-FFF2-40B4-BE49-F238E27FC236}">
                    <a16:creationId xmlns:a16="http://schemas.microsoft.com/office/drawing/2014/main" id="{CF2FED85-BAED-9186-97B5-8626B72B6980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FEAF2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" name="Connettore 2">
                <a:extLst>
                  <a:ext uri="{FF2B5EF4-FFF2-40B4-BE49-F238E27FC236}">
                    <a16:creationId xmlns:a16="http://schemas.microsoft.com/office/drawing/2014/main" id="{59DEC1E6-C0A1-6278-AA8A-7B1FA090BC3B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0419" y="1793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21EB3100-7F17-9B5E-FC04-A75524B538F1}"/>
                </a:ext>
              </a:extLst>
            </p:cNvPr>
            <p:cNvGrpSpPr/>
            <p:nvPr/>
          </p:nvGrpSpPr>
          <p:grpSpPr>
            <a:xfrm>
              <a:off x="3201647" y="3047466"/>
              <a:ext cx="258577" cy="257550"/>
              <a:chOff x="3043962" y="1728000"/>
              <a:chExt cx="258577" cy="257550"/>
            </a:xfrm>
          </p:grpSpPr>
          <p:sp>
            <p:nvSpPr>
              <p:cNvPr id="17" name="Goccia 16">
                <a:extLst>
                  <a:ext uri="{FF2B5EF4-FFF2-40B4-BE49-F238E27FC236}">
                    <a16:creationId xmlns:a16="http://schemas.microsoft.com/office/drawing/2014/main" id="{171F5B81-115F-8EC0-930F-0AA9C15D7883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29B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Connettore 17">
                <a:extLst>
                  <a:ext uri="{FF2B5EF4-FFF2-40B4-BE49-F238E27FC236}">
                    <a16:creationId xmlns:a16="http://schemas.microsoft.com/office/drawing/2014/main" id="{D4CAD92C-9F63-30A9-4634-2B1FD3868090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11083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E79731D6-10DF-ED45-F2ED-733A0AAFB6F4}"/>
                </a:ext>
              </a:extLst>
            </p:cNvPr>
            <p:cNvGrpSpPr/>
            <p:nvPr/>
          </p:nvGrpSpPr>
          <p:grpSpPr>
            <a:xfrm>
              <a:off x="2308309" y="3529695"/>
              <a:ext cx="258577" cy="257550"/>
              <a:chOff x="3043962" y="1728000"/>
              <a:chExt cx="258577" cy="257550"/>
            </a:xfrm>
          </p:grpSpPr>
          <p:sp>
            <p:nvSpPr>
              <p:cNvPr id="20" name="Goccia 19">
                <a:extLst>
                  <a:ext uri="{FF2B5EF4-FFF2-40B4-BE49-F238E27FC236}">
                    <a16:creationId xmlns:a16="http://schemas.microsoft.com/office/drawing/2014/main" id="{19202411-0B13-E829-8CB5-9CE7EA7E0DAC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Connettore 20">
                <a:extLst>
                  <a:ext uri="{FF2B5EF4-FFF2-40B4-BE49-F238E27FC236}">
                    <a16:creationId xmlns:a16="http://schemas.microsoft.com/office/drawing/2014/main" id="{A1D92207-09B2-4080-6D57-8A9597EC1AFC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1251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EDE73EC8-48F9-744F-46EC-DD9E0635A59C}"/>
                </a:ext>
              </a:extLst>
            </p:cNvPr>
            <p:cNvGrpSpPr/>
            <p:nvPr/>
          </p:nvGrpSpPr>
          <p:grpSpPr>
            <a:xfrm>
              <a:off x="1739773" y="2975465"/>
              <a:ext cx="258577" cy="257550"/>
              <a:chOff x="3043962" y="1728000"/>
              <a:chExt cx="258577" cy="257550"/>
            </a:xfrm>
          </p:grpSpPr>
          <p:sp>
            <p:nvSpPr>
              <p:cNvPr id="24" name="Goccia 23">
                <a:extLst>
                  <a:ext uri="{FF2B5EF4-FFF2-40B4-BE49-F238E27FC236}">
                    <a16:creationId xmlns:a16="http://schemas.microsoft.com/office/drawing/2014/main" id="{C345FEA4-1F82-00D3-CEF8-15E46C71C937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29B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Connettore 26">
                <a:extLst>
                  <a:ext uri="{FF2B5EF4-FFF2-40B4-BE49-F238E27FC236}">
                    <a16:creationId xmlns:a16="http://schemas.microsoft.com/office/drawing/2014/main" id="{19E9134C-857A-FAD4-F528-8663D83DD2F9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1251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56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235C5-7135-AF3C-30CA-532B3C18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nostri vantaggi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6748B2-3DB5-B598-0945-C407910400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7" name="Segnaposto immagine 4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0DC08FF8-A1D9-6B91-B5FA-C34511C76D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/>
          <a:stretch>
            <a:fillRect/>
          </a:stretch>
        </p:blipFill>
        <p:spPr>
          <a:solidFill>
            <a:srgbClr val="E5FFF2"/>
          </a:solidFill>
        </p:spPr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CF69CF9-65C3-59BF-BC9C-707C8A38BD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4996676"/>
            <a:ext cx="2788920" cy="36576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Modularità</a:t>
            </a:r>
            <a:endParaRPr lang="it-IT" dirty="0">
              <a:solidFill>
                <a:srgbClr val="FDF9E2"/>
              </a:solidFill>
            </a:endParaRP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B9E08877-2993-E8CE-2CDA-B6067BD7B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4963943"/>
            <a:ext cx="2788920" cy="36576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DF9E2"/>
                </a:solidFill>
              </a:rPr>
              <a:t>Interfaccia intuitiva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552FAD4-0849-F44D-D484-D449CE0869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27273"/>
            <a:ext cx="2788920" cy="36576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Benessere Locale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4FCBD8D-09F7-1AC1-3EEE-2D7E9FD006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27273"/>
            <a:ext cx="2788920" cy="365760"/>
          </a:xfrm>
        </p:spPr>
        <p:txBody>
          <a:bodyPr/>
          <a:lstStyle/>
          <a:p>
            <a:r>
              <a:rPr lang="it-IT" dirty="0">
                <a:solidFill>
                  <a:srgbClr val="FDF9E2"/>
                </a:solidFill>
              </a:rPr>
              <a:t>Contesto Locale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A57041E-DCAA-DF53-2B61-B70BD79570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07225"/>
            <a:ext cx="2816352" cy="452026"/>
          </a:xfrm>
          <a:ln>
            <a:solidFill>
              <a:srgbClr val="43AAC7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Mostra il grado di soddisfazione da parte dei cittadini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DBEFA45-7AC5-2AFA-0DDB-A250CB7281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47443"/>
            <a:ext cx="2816352" cy="410924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Fornisce una miglior conoscenza dei servizi presenti sul territorio</a:t>
            </a:r>
          </a:p>
        </p:txBody>
      </p:sp>
      <p:pic>
        <p:nvPicPr>
          <p:cNvPr id="51" name="Segnaposto immagine 50">
            <a:extLst>
              <a:ext uri="{FF2B5EF4-FFF2-40B4-BE49-F238E27FC236}">
                <a16:creationId xmlns:a16="http://schemas.microsoft.com/office/drawing/2014/main" id="{C133111B-10C4-C514-829C-B2728423E15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/>
          <a:srcRect/>
          <a:stretch/>
        </p:blipFill>
        <p:spPr/>
      </p:pic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9B16697A-7B3B-F1FE-E095-364CBF40706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269793"/>
            <a:ext cx="2658885" cy="420470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Risulta semplice e intuitiva fin dal primo utilizzo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95E91FB7-DBAB-0207-8CCA-1165D855FD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277565"/>
            <a:ext cx="2816352" cy="452026"/>
          </a:xfrm>
        </p:spPr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Facilita l’accesso ai dati nonostante la grande quantità di aggiornamenti</a:t>
            </a: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530E8E65-BD27-E1FD-05FF-74BDD70DEE9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rtl="0"/>
            <a:r>
              <a:rPr lang="it-IT" dirty="0"/>
              <a:t>3</a:t>
            </a:r>
            <a:endParaRPr lang="it-IT" noProof="0" dirty="0"/>
          </a:p>
        </p:txBody>
      </p:sp>
      <p:pic>
        <p:nvPicPr>
          <p:cNvPr id="53" name="Segnaposto immagine 52">
            <a:extLst>
              <a:ext uri="{FF2B5EF4-FFF2-40B4-BE49-F238E27FC236}">
                <a16:creationId xmlns:a16="http://schemas.microsoft.com/office/drawing/2014/main" id="{E0DF786D-B41C-BFD6-C036-A7A0B8166E3F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/>
          <a:srcRect/>
          <a:stretch/>
        </p:blipFill>
        <p:spPr>
          <a:solidFill>
            <a:srgbClr val="FFECCC"/>
          </a:solidFill>
        </p:spPr>
      </p:pic>
      <p:pic>
        <p:nvPicPr>
          <p:cNvPr id="49" name="Segnaposto immagine 4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9C83DC2-1430-790F-2E40-B693C1747C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57" r="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69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BF3AE-CD81-8A59-0543-C86FC8B5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it-IT" dirty="0"/>
              <a:t>The End?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D47864-5D99-ECD0-9CA0-937333050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406540"/>
            <a:ext cx="8659368" cy="749808"/>
          </a:xfrm>
        </p:spPr>
        <p:txBody>
          <a:bodyPr/>
          <a:lstStyle/>
          <a:p>
            <a:r>
              <a:rPr lang="it-IT" dirty="0"/>
              <a:t>Facchini Luca	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BA2224D-3669-284C-7BCF-EF415AD81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733297"/>
            <a:ext cx="8659368" cy="749808"/>
          </a:xfrm>
        </p:spPr>
        <p:txBody>
          <a:bodyPr/>
          <a:lstStyle/>
          <a:p>
            <a:r>
              <a:rPr lang="it-IT" dirty="0"/>
              <a:t>Prigione Luca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4BAE8D6-8F69-8394-9EC1-EA106195EC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054827"/>
            <a:ext cx="8659368" cy="749808"/>
          </a:xfrm>
        </p:spPr>
        <p:txBody>
          <a:bodyPr/>
          <a:lstStyle/>
          <a:p>
            <a:r>
              <a:rPr lang="it-IT" dirty="0"/>
              <a:t>Faa Enrico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6EAF636-8669-1DDB-089E-BFB69B578345}"/>
              </a:ext>
            </a:extLst>
          </p:cNvPr>
          <p:cNvSpPr txBox="1"/>
          <p:nvPr/>
        </p:nvSpPr>
        <p:spPr>
          <a:xfrm>
            <a:off x="152400" y="6508294"/>
            <a:ext cx="1188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Progetto Ingegneria del software - Prof. </a:t>
            </a:r>
            <a:r>
              <a:rPr lang="it-IT" sz="1600" dirty="0" err="1"/>
              <a:t>Giorigini</a:t>
            </a:r>
            <a:r>
              <a:rPr lang="it-IT" sz="1600" dirty="0"/>
              <a:t> Paolo - Corso di laurea in Informatica - A.A. 2024/25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E11F71DF-ED8C-9F10-0CB8-FFCF1EFB7620}"/>
              </a:ext>
            </a:extLst>
          </p:cNvPr>
          <p:cNvSpPr/>
          <p:nvPr/>
        </p:nvSpPr>
        <p:spPr>
          <a:xfrm>
            <a:off x="8178228" y="3631453"/>
            <a:ext cx="961200" cy="961200"/>
          </a:xfrm>
          <a:prstGeom prst="flowChartConnector">
            <a:avLst/>
          </a:prstGeom>
          <a:solidFill>
            <a:srgbClr val="BE7800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 descr="Immagine che contiene clipart, simbolo, schizzo, bianco&#10;&#10;Descrizione generata automaticamente">
            <a:extLst>
              <a:ext uri="{FF2B5EF4-FFF2-40B4-BE49-F238E27FC236}">
                <a16:creationId xmlns:a16="http://schemas.microsoft.com/office/drawing/2014/main" id="{AC505D16-10C3-C83C-C405-94FA6835C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460" y="3735614"/>
            <a:ext cx="670735" cy="670735"/>
          </a:xfrm>
          <a:prstGeom prst="rect">
            <a:avLst/>
          </a:prstGeom>
        </p:spPr>
      </p:pic>
      <p:sp>
        <p:nvSpPr>
          <p:cNvPr id="18" name="Connettore 17">
            <a:extLst>
              <a:ext uri="{FF2B5EF4-FFF2-40B4-BE49-F238E27FC236}">
                <a16:creationId xmlns:a16="http://schemas.microsoft.com/office/drawing/2014/main" id="{793B726A-EBBC-BA96-02E9-B030D397726C}"/>
              </a:ext>
            </a:extLst>
          </p:cNvPr>
          <p:cNvSpPr/>
          <p:nvPr/>
        </p:nvSpPr>
        <p:spPr>
          <a:xfrm>
            <a:off x="8178228" y="2285982"/>
            <a:ext cx="961200" cy="961200"/>
          </a:xfrm>
          <a:prstGeom prst="flowChartConnector">
            <a:avLst/>
          </a:prstGeom>
          <a:solidFill>
            <a:srgbClr val="D8030F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E5F7D82A-2D0E-FED8-898E-68982CE748B3}"/>
              </a:ext>
            </a:extLst>
          </p:cNvPr>
          <p:cNvSpPr/>
          <p:nvPr/>
        </p:nvSpPr>
        <p:spPr>
          <a:xfrm>
            <a:off x="8178228" y="4975563"/>
            <a:ext cx="961200" cy="961200"/>
          </a:xfrm>
          <a:prstGeom prst="flowChartConnector">
            <a:avLst/>
          </a:prstGeom>
          <a:solidFill>
            <a:srgbClr val="007F43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schizzo, bianco, Elementi grafici, clipart&#10;&#10;Descrizione generata automaticamente">
            <a:extLst>
              <a:ext uri="{FF2B5EF4-FFF2-40B4-BE49-F238E27FC236}">
                <a16:creationId xmlns:a16="http://schemas.microsoft.com/office/drawing/2014/main" id="{A2CE631B-4C68-A771-688C-70D3CDFE5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293" y="5078767"/>
            <a:ext cx="669600" cy="669600"/>
          </a:xfrm>
          <a:prstGeom prst="rect">
            <a:avLst/>
          </a:prstGeom>
        </p:spPr>
      </p:pic>
      <p:pic>
        <p:nvPicPr>
          <p:cNvPr id="6" name="Immagine 5" descr="Immagine che contiene schizzo, bianco, clipart, design&#10;&#10;Descrizione generata automaticamente">
            <a:extLst>
              <a:ext uri="{FF2B5EF4-FFF2-40B4-BE49-F238E27FC236}">
                <a16:creationId xmlns:a16="http://schemas.microsoft.com/office/drawing/2014/main" id="{0697EB75-7E5F-A87B-4628-B152DE384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628" y="2383996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46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46_TF22529792_Win32" id="{B596B583-5FBF-441E-A716-D45F8AB14D9D}" vid="{A32F53D2-1B5C-42D4-A2AB-06F419BF2DF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Modello Metropolitano</Template>
  <TotalTime>308</TotalTime>
  <Words>133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Tema di Office</vt:lpstr>
      <vt:lpstr>SatisTrento</vt:lpstr>
      <vt:lpstr>I Problemi</vt:lpstr>
      <vt:lpstr>La nostra soluzione</vt:lpstr>
      <vt:lpstr>I nostri vantaggi</vt:lpstr>
      <vt:lpstr>The End?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Facchini</dc:creator>
  <cp:lastModifiedBy>Prigione, Luca</cp:lastModifiedBy>
  <cp:revision>7</cp:revision>
  <dcterms:created xsi:type="dcterms:W3CDTF">2024-09-19T14:05:29Z</dcterms:created>
  <dcterms:modified xsi:type="dcterms:W3CDTF">2024-09-20T15:02:03Z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