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000"/>
    <a:srgbClr val="D8030F"/>
    <a:srgbClr val="BE7800"/>
    <a:srgbClr val="007F43"/>
    <a:srgbClr val="FDF9E2"/>
    <a:srgbClr val="29B76F"/>
    <a:srgbClr val="00AA59"/>
    <a:srgbClr val="D9FFEC"/>
    <a:srgbClr val="B6B3A2"/>
    <a:srgbClr val="FEAF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20/09/2024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20/09/2024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t"/>
          <a:lstStyle>
            <a:defPPr>
              <a:defRPr lang="it-IT"/>
            </a:defPPr>
          </a:lstStyle>
          <a:p>
            <a:pPr rtl="0"/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4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>
            <a:solidFill>
              <a:srgbClr val="B6B3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7480" y="4219254"/>
            <a:ext cx="3077611" cy="366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697480" y="2348745"/>
            <a:ext cx="321945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697480" y="2771019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Difficoltà nel prendere decisioni efficaci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697480" y="4644148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Poca conoscenza dei vari quartieri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78977F97-3B10-109C-5EAB-163B12BB5B11}"/>
              </a:ext>
            </a:extLst>
          </p:cNvPr>
          <p:cNvGrpSpPr/>
          <p:nvPr/>
        </p:nvGrpSpPr>
        <p:grpSpPr>
          <a:xfrm>
            <a:off x="-8132" y="1886835"/>
            <a:ext cx="2445730" cy="1692000"/>
            <a:chOff x="-8132" y="1990448"/>
            <a:chExt cx="2445730" cy="1692000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168657D1-2055-9635-DCCB-0D4CC7E3AD1A}"/>
                </a:ext>
              </a:extLst>
            </p:cNvPr>
            <p:cNvGrpSpPr/>
            <p:nvPr/>
          </p:nvGrpSpPr>
          <p:grpSpPr>
            <a:xfrm>
              <a:off x="745598" y="1990448"/>
              <a:ext cx="1692000" cy="1692000"/>
              <a:chOff x="7100427" y="1273800"/>
              <a:chExt cx="1692000" cy="1692000"/>
            </a:xfrm>
            <a:solidFill>
              <a:srgbClr val="29B76F"/>
            </a:solidFill>
          </p:grpSpPr>
          <p:sp>
            <p:nvSpPr>
              <p:cNvPr id="11" name="Connettore 10">
                <a:extLst>
                  <a:ext uri="{FF2B5EF4-FFF2-40B4-BE49-F238E27FC236}">
                    <a16:creationId xmlns:a16="http://schemas.microsoft.com/office/drawing/2014/main" id="{B67C0F3A-E4CD-5F37-64D6-05031A332ED6}"/>
                  </a:ext>
                </a:extLst>
              </p:cNvPr>
              <p:cNvSpPr/>
              <p:nvPr/>
            </p:nvSpPr>
            <p:spPr>
              <a:xfrm>
                <a:off x="7100427" y="1273800"/>
                <a:ext cx="1692000" cy="1692000"/>
              </a:xfrm>
              <a:prstGeom prst="flowChartConnector">
                <a:avLst/>
              </a:prstGeom>
              <a:grpFill/>
              <a:ln>
                <a:solidFill>
                  <a:srgbClr val="00AA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2" name="Connettore 11">
                <a:extLst>
                  <a:ext uri="{FF2B5EF4-FFF2-40B4-BE49-F238E27FC236}">
                    <a16:creationId xmlns:a16="http://schemas.microsoft.com/office/drawing/2014/main" id="{B19D2251-5362-D23A-8E56-0AA53D698658}"/>
                  </a:ext>
                </a:extLst>
              </p:cNvPr>
              <p:cNvSpPr/>
              <p:nvPr/>
            </p:nvSpPr>
            <p:spPr>
              <a:xfrm>
                <a:off x="7334427" y="1507800"/>
                <a:ext cx="1224000" cy="1224000"/>
              </a:xfrm>
              <a:prstGeom prst="flowChartConnector">
                <a:avLst/>
              </a:prstGeom>
              <a:solidFill>
                <a:srgbClr val="FDF9E2"/>
              </a:solidFill>
              <a:ln>
                <a:solidFill>
                  <a:srgbClr val="00AA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8F1D2816-0892-3A84-2C9E-BEB7D3E77516}"/>
                </a:ext>
              </a:extLst>
            </p:cNvPr>
            <p:cNvSpPr/>
            <p:nvPr/>
          </p:nvSpPr>
          <p:spPr>
            <a:xfrm>
              <a:off x="-8132" y="2531070"/>
              <a:ext cx="864000" cy="576000"/>
            </a:xfrm>
            <a:prstGeom prst="rect">
              <a:avLst/>
            </a:prstGeom>
            <a:solidFill>
              <a:srgbClr val="29B7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23ACD9CB-811F-E861-F239-B41EA5E9138F}"/>
              </a:ext>
            </a:extLst>
          </p:cNvPr>
          <p:cNvGrpSpPr/>
          <p:nvPr/>
        </p:nvGrpSpPr>
        <p:grpSpPr>
          <a:xfrm>
            <a:off x="0" y="3812835"/>
            <a:ext cx="2437598" cy="1692000"/>
            <a:chOff x="0" y="1990448"/>
            <a:chExt cx="2437598" cy="1692000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206BF7FA-204A-F274-741F-3B1BB3352430}"/>
                </a:ext>
              </a:extLst>
            </p:cNvPr>
            <p:cNvGrpSpPr/>
            <p:nvPr/>
          </p:nvGrpSpPr>
          <p:grpSpPr>
            <a:xfrm>
              <a:off x="745598" y="1990448"/>
              <a:ext cx="1692000" cy="1692000"/>
              <a:chOff x="7100427" y="1273800"/>
              <a:chExt cx="1692000" cy="1692000"/>
            </a:xfrm>
            <a:solidFill>
              <a:srgbClr val="29B76F"/>
            </a:solidFill>
          </p:grpSpPr>
          <p:sp>
            <p:nvSpPr>
              <p:cNvPr id="33" name="Connettore 32">
                <a:extLst>
                  <a:ext uri="{FF2B5EF4-FFF2-40B4-BE49-F238E27FC236}">
                    <a16:creationId xmlns:a16="http://schemas.microsoft.com/office/drawing/2014/main" id="{68D08AD9-62E1-831C-2789-0EB540DB7928}"/>
                  </a:ext>
                </a:extLst>
              </p:cNvPr>
              <p:cNvSpPr/>
              <p:nvPr/>
            </p:nvSpPr>
            <p:spPr>
              <a:xfrm>
                <a:off x="7100427" y="1273800"/>
                <a:ext cx="1692000" cy="1692000"/>
              </a:xfrm>
              <a:prstGeom prst="flowChartConnector">
                <a:avLst/>
              </a:prstGeom>
              <a:grpFill/>
              <a:ln>
                <a:solidFill>
                  <a:srgbClr val="00AA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4" name="Connettore 33">
                <a:extLst>
                  <a:ext uri="{FF2B5EF4-FFF2-40B4-BE49-F238E27FC236}">
                    <a16:creationId xmlns:a16="http://schemas.microsoft.com/office/drawing/2014/main" id="{E9F3CEF6-B728-12DB-4D52-46FA36DDB086}"/>
                  </a:ext>
                </a:extLst>
              </p:cNvPr>
              <p:cNvSpPr/>
              <p:nvPr/>
            </p:nvSpPr>
            <p:spPr>
              <a:xfrm>
                <a:off x="7334427" y="1507800"/>
                <a:ext cx="1224000" cy="1224000"/>
              </a:xfrm>
              <a:prstGeom prst="flowChartConnector">
                <a:avLst/>
              </a:prstGeom>
              <a:solidFill>
                <a:srgbClr val="FDF9E2"/>
              </a:solidFill>
              <a:ln>
                <a:solidFill>
                  <a:srgbClr val="00AA5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32742B76-F70D-AEAB-188A-7993FE8F157D}"/>
                </a:ext>
              </a:extLst>
            </p:cNvPr>
            <p:cNvSpPr/>
            <p:nvPr/>
          </p:nvSpPr>
          <p:spPr>
            <a:xfrm>
              <a:off x="0" y="2533761"/>
              <a:ext cx="864000" cy="576000"/>
            </a:xfrm>
            <a:prstGeom prst="rect">
              <a:avLst/>
            </a:prstGeom>
            <a:solidFill>
              <a:srgbClr val="29B7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pic>
        <p:nvPicPr>
          <p:cNvPr id="10" name="Immagine 9" descr="Immagine che contiene Carattere, Elementi grafici, simbolo, design&#10;&#10;Descrizione generata automaticamente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 descr="Immagine che contiene pixel, design&#10;&#10;Descrizione generata automaticamente con attendibilità media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64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64FAB42-8712-0E8B-7353-650342A2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nostra soluzione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059769-01F7-05F6-A999-9F4F5731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198" y="2252277"/>
            <a:ext cx="6510528" cy="2353445"/>
          </a:xfrm>
        </p:spPr>
        <p:txBody>
          <a:bodyPr/>
          <a:lstStyle/>
          <a:p>
            <a:r>
              <a:rPr lang="it-IT" dirty="0"/>
              <a:t>Una web app che permette di visualizzare in modo intuitivo e accessibile i dati necessari a prendere decisioni sui servizi pubblici (Un po’ di esempi non tutti di dati…)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6CE873-CF96-ABE7-2636-45F501F6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214F1A-0EB8-25B2-EEE8-9FDF5FEAA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DE98685-CDC4-BE32-45C4-ED7A9A8DBA73}"/>
              </a:ext>
            </a:extLst>
          </p:cNvPr>
          <p:cNvGrpSpPr/>
          <p:nvPr/>
        </p:nvGrpSpPr>
        <p:grpSpPr>
          <a:xfrm>
            <a:off x="732274" y="2528198"/>
            <a:ext cx="3485813" cy="2077524"/>
            <a:chOff x="848243" y="2528198"/>
            <a:chExt cx="3485813" cy="2077524"/>
          </a:xfrm>
        </p:grpSpPr>
        <p:pic>
          <p:nvPicPr>
            <p:cNvPr id="11" name="Immagine 10" descr="Immagine che contiene verde, linea, design">
              <a:extLst>
                <a:ext uri="{FF2B5EF4-FFF2-40B4-BE49-F238E27FC236}">
                  <a16:creationId xmlns:a16="http://schemas.microsoft.com/office/drawing/2014/main" id="{321E3E94-3097-7C89-564A-B5117642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5D5978D7-E5CC-01FD-F433-1454919B6C4F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2" name="Goccia 1">
                <a:extLst>
                  <a:ext uri="{FF2B5EF4-FFF2-40B4-BE49-F238E27FC236}">
                    <a16:creationId xmlns:a16="http://schemas.microsoft.com/office/drawing/2014/main" id="{CF2FED85-BAED-9186-97B5-8626B72B6980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Connettore 2">
                <a:extLst>
                  <a:ext uri="{FF2B5EF4-FFF2-40B4-BE49-F238E27FC236}">
                    <a16:creationId xmlns:a16="http://schemas.microsoft.com/office/drawing/2014/main" id="{59DEC1E6-C0A1-6278-AA8A-7B1FA090BC3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1EB3100-7F17-9B5E-FC04-A75524B538F1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7" name="Goccia 16">
                <a:extLst>
                  <a:ext uri="{FF2B5EF4-FFF2-40B4-BE49-F238E27FC236}">
                    <a16:creationId xmlns:a16="http://schemas.microsoft.com/office/drawing/2014/main" id="{171F5B81-115F-8EC0-930F-0AA9C15D7883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onnettore 17">
                <a:extLst>
                  <a:ext uri="{FF2B5EF4-FFF2-40B4-BE49-F238E27FC236}">
                    <a16:creationId xmlns:a16="http://schemas.microsoft.com/office/drawing/2014/main" id="{D4CAD92C-9F63-30A9-4634-2B1FD386809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E79731D6-10DF-ED45-F2ED-733A0AAFB6F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20" name="Goccia 19">
                <a:extLst>
                  <a:ext uri="{FF2B5EF4-FFF2-40B4-BE49-F238E27FC236}">
                    <a16:creationId xmlns:a16="http://schemas.microsoft.com/office/drawing/2014/main" id="{19202411-0B13-E829-8CB5-9CE7EA7E0DAC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onnettore 20">
                <a:extLst>
                  <a:ext uri="{FF2B5EF4-FFF2-40B4-BE49-F238E27FC236}">
                    <a16:creationId xmlns:a16="http://schemas.microsoft.com/office/drawing/2014/main" id="{A1D92207-09B2-4080-6D57-8A9597EC1AFC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DE73EC8-48F9-744F-46EC-DD9E0635A59C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24" name="Goccia 23">
                <a:extLst>
                  <a:ext uri="{FF2B5EF4-FFF2-40B4-BE49-F238E27FC236}">
                    <a16:creationId xmlns:a16="http://schemas.microsoft.com/office/drawing/2014/main" id="{C345FEA4-1F82-00D3-CEF8-15E46C71C937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Connettore 26">
                <a:extLst>
                  <a:ext uri="{FF2B5EF4-FFF2-40B4-BE49-F238E27FC236}">
                    <a16:creationId xmlns:a16="http://schemas.microsoft.com/office/drawing/2014/main" id="{19E9134C-857A-FAD4-F528-8663D83DD2F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vantaggi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solidFill>
            <a:srgbClr val="D9FFEC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4996676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2727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27273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452026"/>
          </a:xfrm>
          <a:ln>
            <a:solidFill>
              <a:srgbClr val="43AAC7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Mostra il grado di soddisfazione da parte dei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47443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/>
          <a:stretch/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269793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Risulta semplice e intuitiva fin dal primo utilizzo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Facilita l’accesso ai dati nonostante la grande quantità di aggiornamenti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/>
          <a:stretch/>
        </p:blipFill>
        <p:spPr/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The End?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</a:t>
            </a:r>
            <a:r>
              <a:rPr lang="it-IT" sz="1600" dirty="0" err="1"/>
              <a:t>Giorigini</a:t>
            </a:r>
            <a:r>
              <a:rPr lang="it-IT" sz="1600" dirty="0"/>
              <a:t>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299</TotalTime>
  <Words>133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soluzione</vt:lpstr>
      <vt:lpstr>I nostri vantaggi</vt:lpstr>
      <vt:lpstr>The 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Prigione, Luca</cp:lastModifiedBy>
  <cp:revision>5</cp:revision>
  <dcterms:created xsi:type="dcterms:W3CDTF">2024-09-19T14:05:29Z</dcterms:created>
  <dcterms:modified xsi:type="dcterms:W3CDTF">2024-09-20T09:22:07Z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