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266" r:id="rId3"/>
    <p:sldId id="259" r:id="rId4"/>
    <p:sldId id="267" r:id="rId5"/>
    <p:sldId id="268" r:id="rId6"/>
    <p:sldId id="272" r:id="rId7"/>
    <p:sldId id="273" r:id="rId8"/>
    <p:sldId id="274" r:id="rId9"/>
    <p:sldId id="269" r:id="rId10"/>
    <p:sldId id="275" r:id="rId11"/>
    <p:sldId id="277" r:id="rId12"/>
    <p:sldId id="271" r:id="rId13"/>
    <p:sldId id="262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9C273"/>
    <a:srgbClr val="DCBC7F"/>
    <a:srgbClr val="E2CF95"/>
    <a:srgbClr val="D6A873"/>
    <a:srgbClr val="6FC09E"/>
    <a:srgbClr val="DFC88B"/>
    <a:srgbClr val="D8AC72"/>
    <a:srgbClr val="5F73C1"/>
    <a:srgbClr val="B4A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5" autoAdjust="0"/>
    <p:restoredTop sz="95928" autoAdjust="0"/>
  </p:normalViewPr>
  <p:slideViewPr>
    <p:cSldViewPr snapToGrid="0" showGuides="1">
      <p:cViewPr>
        <p:scale>
          <a:sx n="103" d="100"/>
          <a:sy n="103" d="100"/>
        </p:scale>
        <p:origin x="280" y="144"/>
      </p:cViewPr>
      <p:guideLst>
        <p:guide orient="horz" pos="1865"/>
        <p:guide pos="3840"/>
      </p:guideLst>
    </p:cSldViewPr>
  </p:slideViewPr>
  <p:outlineViewPr>
    <p:cViewPr>
      <p:scale>
        <a:sx n="33" d="100"/>
        <a:sy n="33" d="100"/>
      </p:scale>
      <p:origin x="0" y="-4158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08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9D74C39-3B15-4CE7-A389-3B1ED4B76D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D853CF-E253-4F4C-BC60-1A6FD269D5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0D586-13B1-4C92-B1F5-5AFCDCC4C690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49D32-28C5-4A6E-82C2-12EADA61D0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7A1D0A-0B29-47E8-9D76-E002739D08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D223-7B7B-4E4A-A2F3-62B8256FF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80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8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11D1CC2-515C-4914-93DF-97637D46AB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b="4481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7" name="íṣlidè">
            <a:extLst>
              <a:ext uri="{FF2B5EF4-FFF2-40B4-BE49-F238E27FC236}">
                <a16:creationId xmlns:a16="http://schemas.microsoft.com/office/drawing/2014/main" id="{E9F9AC29-A93E-4946-876C-6CD12EABF586}"/>
              </a:ext>
            </a:extLst>
          </p:cNvPr>
          <p:cNvSpPr/>
          <p:nvPr userDrawn="1"/>
        </p:nvSpPr>
        <p:spPr>
          <a:xfrm>
            <a:off x="0" y="0"/>
            <a:ext cx="5445681" cy="6885213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71000">
                <a:srgbClr val="000000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28335" y="1966584"/>
            <a:ext cx="4882980" cy="51729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zh-CN" altLang="en-US" sz="3200" b="1">
                <a:solidFill>
                  <a:schemeClr val="bg1"/>
                </a:solidFill>
              </a:defRPr>
            </a:lvl1pPr>
          </a:lstStyle>
          <a:p>
            <a:pPr marL="228600" lvl="0" indent="-228600" defTabSz="914354"/>
            <a:r>
              <a:rPr lang="en-US" altLang="zh-CN" dirty="0"/>
              <a:t>Click to edit Master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3952" y="6011047"/>
            <a:ext cx="2787650" cy="345367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6011047"/>
            <a:ext cx="2787650" cy="345367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7239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8070" y="1468292"/>
            <a:ext cx="4910830" cy="5355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lvl="0" defTabSz="914354"/>
            <a:r>
              <a:rPr lang="en-US" altLang="zh-CN" dirty="0"/>
              <a:t>Click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0631209-920A-4D78-B9A4-70808D4531C8}"/>
              </a:ext>
            </a:extLst>
          </p:cNvPr>
          <p:cNvGrpSpPr/>
          <p:nvPr userDrawn="1"/>
        </p:nvGrpSpPr>
        <p:grpSpPr>
          <a:xfrm>
            <a:off x="8609987" y="5528586"/>
            <a:ext cx="3582013" cy="1414227"/>
            <a:chOff x="7303701" y="4273480"/>
            <a:chExt cx="3582013" cy="1414227"/>
          </a:xfrm>
        </p:grpSpPr>
        <p:sp>
          <p:nvSpPr>
            <p:cNvPr id="25" name="ïSlíḋé">
              <a:extLst>
                <a:ext uri="{FF2B5EF4-FFF2-40B4-BE49-F238E27FC236}">
                  <a16:creationId xmlns:a16="http://schemas.microsoft.com/office/drawing/2014/main" id="{8719387A-1B57-4F2E-9730-19A9302D3CDE}"/>
                </a:ext>
              </a:extLst>
            </p:cNvPr>
            <p:cNvSpPr/>
            <p:nvPr/>
          </p:nvSpPr>
          <p:spPr>
            <a:xfrm>
              <a:off x="7360394" y="5282841"/>
              <a:ext cx="3525320" cy="370914"/>
            </a:xfrm>
            <a:custGeom>
              <a:avLst/>
              <a:gdLst>
                <a:gd name="connsiteX0" fmla="*/ 1961769 w 1961769"/>
                <a:gd name="connsiteY0" fmla="*/ 0 h 206406"/>
                <a:gd name="connsiteX1" fmla="*/ 606266 w 1961769"/>
                <a:gd name="connsiteY1" fmla="*/ 0 h 206406"/>
                <a:gd name="connsiteX2" fmla="*/ 399764 w 1961769"/>
                <a:gd name="connsiteY2" fmla="*/ 206407 h 206406"/>
                <a:gd name="connsiteX3" fmla="*/ 0 w 1961769"/>
                <a:gd name="connsiteY3" fmla="*/ 206407 h 20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1769" h="206406">
                  <a:moveTo>
                    <a:pt x="1961769" y="0"/>
                  </a:moveTo>
                  <a:lnTo>
                    <a:pt x="606266" y="0"/>
                  </a:lnTo>
                  <a:lnTo>
                    <a:pt x="399764" y="206407"/>
                  </a:lnTo>
                  <a:lnTo>
                    <a:pt x="0" y="206407"/>
                  </a:lnTo>
                </a:path>
              </a:pathLst>
            </a:custGeom>
            <a:noFill/>
            <a:ln w="9525" cap="rnd">
              <a:solidFill>
                <a:schemeClr val="bg1">
                  <a:alpha val="1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ïš1ïḍé">
              <a:extLst>
                <a:ext uri="{FF2B5EF4-FFF2-40B4-BE49-F238E27FC236}">
                  <a16:creationId xmlns:a16="http://schemas.microsoft.com/office/drawing/2014/main" id="{55919E09-9E6C-4938-B9E1-A1E1B85A7005}"/>
                </a:ext>
              </a:extLst>
            </p:cNvPr>
            <p:cNvSpPr/>
            <p:nvPr/>
          </p:nvSpPr>
          <p:spPr>
            <a:xfrm>
              <a:off x="7303701" y="5630107"/>
              <a:ext cx="57600" cy="57600"/>
            </a:xfrm>
            <a:custGeom>
              <a:avLst/>
              <a:gdLst>
                <a:gd name="connsiteX0" fmla="*/ -559 w 80391"/>
                <a:gd name="connsiteY0" fmla="*/ 39896 h 80391"/>
                <a:gd name="connsiteX1" fmla="*/ 39637 w 80391"/>
                <a:gd name="connsiteY1" fmla="*/ -300 h 80391"/>
                <a:gd name="connsiteX2" fmla="*/ 79832 w 80391"/>
                <a:gd name="connsiteY2" fmla="*/ 39896 h 80391"/>
                <a:gd name="connsiteX3" fmla="*/ 39637 w 80391"/>
                <a:gd name="connsiteY3" fmla="*/ 80091 h 80391"/>
                <a:gd name="connsiteX4" fmla="*/ -559 w 80391"/>
                <a:gd name="connsiteY4" fmla="*/ 39896 h 8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91" h="80391">
                  <a:moveTo>
                    <a:pt x="-559" y="39896"/>
                  </a:moveTo>
                  <a:cubicBezTo>
                    <a:pt x="-559" y="17693"/>
                    <a:pt x="17434" y="-300"/>
                    <a:pt x="39637" y="-300"/>
                  </a:cubicBezTo>
                  <a:cubicBezTo>
                    <a:pt x="61839" y="-300"/>
                    <a:pt x="79832" y="17693"/>
                    <a:pt x="79832" y="39896"/>
                  </a:cubicBezTo>
                  <a:cubicBezTo>
                    <a:pt x="79832" y="62098"/>
                    <a:pt x="61839" y="80091"/>
                    <a:pt x="39637" y="80091"/>
                  </a:cubicBezTo>
                  <a:cubicBezTo>
                    <a:pt x="17434" y="80091"/>
                    <a:pt x="-559" y="62098"/>
                    <a:pt x="-559" y="39896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îšḷíḑè">
              <a:extLst>
                <a:ext uri="{FF2B5EF4-FFF2-40B4-BE49-F238E27FC236}">
                  <a16:creationId xmlns:a16="http://schemas.microsoft.com/office/drawing/2014/main" id="{C6992DA2-D289-40A8-8C96-17CB8894E666}"/>
                </a:ext>
              </a:extLst>
            </p:cNvPr>
            <p:cNvSpPr/>
            <p:nvPr/>
          </p:nvSpPr>
          <p:spPr>
            <a:xfrm>
              <a:off x="8800749" y="4273480"/>
              <a:ext cx="2025569" cy="179723"/>
            </a:xfrm>
            <a:custGeom>
              <a:avLst/>
              <a:gdLst>
                <a:gd name="connsiteX0" fmla="*/ 0 w 1127188"/>
                <a:gd name="connsiteY0" fmla="*/ 100013 h 100012"/>
                <a:gd name="connsiteX1" fmla="*/ 237173 w 1127188"/>
                <a:gd name="connsiteY1" fmla="*/ 100013 h 100012"/>
                <a:gd name="connsiteX2" fmla="*/ 337185 w 1127188"/>
                <a:gd name="connsiteY2" fmla="*/ 0 h 100012"/>
                <a:gd name="connsiteX3" fmla="*/ 1127189 w 1127188"/>
                <a:gd name="connsiteY3" fmla="*/ 0 h 10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7188" h="100012">
                  <a:moveTo>
                    <a:pt x="0" y="100013"/>
                  </a:moveTo>
                  <a:lnTo>
                    <a:pt x="237173" y="100013"/>
                  </a:lnTo>
                  <a:lnTo>
                    <a:pt x="337185" y="0"/>
                  </a:lnTo>
                  <a:lnTo>
                    <a:pt x="1127189" y="0"/>
                  </a:lnTo>
                </a:path>
              </a:pathLst>
            </a:custGeom>
            <a:noFill/>
            <a:ln w="9525" cap="rnd">
              <a:solidFill>
                <a:schemeClr val="bg1">
                  <a:alpha val="1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ïsḻíḍe">
              <a:extLst>
                <a:ext uri="{FF2B5EF4-FFF2-40B4-BE49-F238E27FC236}">
                  <a16:creationId xmlns:a16="http://schemas.microsoft.com/office/drawing/2014/main" id="{266CC317-5BD7-414B-8490-8431AEF063FB}"/>
                </a:ext>
              </a:extLst>
            </p:cNvPr>
            <p:cNvSpPr/>
            <p:nvPr/>
          </p:nvSpPr>
          <p:spPr>
            <a:xfrm>
              <a:off x="8741259" y="4428558"/>
              <a:ext cx="57600" cy="57600"/>
            </a:xfrm>
            <a:custGeom>
              <a:avLst/>
              <a:gdLst>
                <a:gd name="connsiteX0" fmla="*/ -559 w 80391"/>
                <a:gd name="connsiteY0" fmla="*/ 39896 h 80391"/>
                <a:gd name="connsiteX1" fmla="*/ 39637 w 80391"/>
                <a:gd name="connsiteY1" fmla="*/ -300 h 80391"/>
                <a:gd name="connsiteX2" fmla="*/ 79832 w 80391"/>
                <a:gd name="connsiteY2" fmla="*/ 39896 h 80391"/>
                <a:gd name="connsiteX3" fmla="*/ 39637 w 80391"/>
                <a:gd name="connsiteY3" fmla="*/ 80091 h 80391"/>
                <a:gd name="connsiteX4" fmla="*/ -559 w 80391"/>
                <a:gd name="connsiteY4" fmla="*/ 39896 h 8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91" h="80391">
                  <a:moveTo>
                    <a:pt x="-559" y="39896"/>
                  </a:moveTo>
                  <a:cubicBezTo>
                    <a:pt x="-559" y="17693"/>
                    <a:pt x="17433" y="-300"/>
                    <a:pt x="39637" y="-300"/>
                  </a:cubicBezTo>
                  <a:cubicBezTo>
                    <a:pt x="61839" y="-300"/>
                    <a:pt x="79832" y="17693"/>
                    <a:pt x="79832" y="39896"/>
                  </a:cubicBezTo>
                  <a:cubicBezTo>
                    <a:pt x="79832" y="62098"/>
                    <a:pt x="61839" y="80091"/>
                    <a:pt x="39637" y="80091"/>
                  </a:cubicBezTo>
                  <a:cubicBezTo>
                    <a:pt x="17433" y="80091"/>
                    <a:pt x="-559" y="62098"/>
                    <a:pt x="-559" y="39896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9" name="ïŝḷíḍe">
              <a:extLst>
                <a:ext uri="{FF2B5EF4-FFF2-40B4-BE49-F238E27FC236}">
                  <a16:creationId xmlns:a16="http://schemas.microsoft.com/office/drawing/2014/main" id="{16C6E92C-91AB-455F-9D11-EE4E4226336C}"/>
                </a:ext>
              </a:extLst>
            </p:cNvPr>
            <p:cNvSpPr/>
            <p:nvPr/>
          </p:nvSpPr>
          <p:spPr>
            <a:xfrm>
              <a:off x="7899050" y="4896351"/>
              <a:ext cx="1187887" cy="378616"/>
            </a:xfrm>
            <a:custGeom>
              <a:avLst/>
              <a:gdLst>
                <a:gd name="connsiteX0" fmla="*/ 661035 w 661035"/>
                <a:gd name="connsiteY0" fmla="*/ 210693 h 210692"/>
                <a:gd name="connsiteX1" fmla="*/ 538353 w 661035"/>
                <a:gd name="connsiteY1" fmla="*/ 88011 h 210692"/>
                <a:gd name="connsiteX2" fmla="*/ 305848 w 661035"/>
                <a:gd name="connsiteY2" fmla="*/ 88011 h 210692"/>
                <a:gd name="connsiteX3" fmla="*/ 217742 w 661035"/>
                <a:gd name="connsiteY3" fmla="*/ 0 h 210692"/>
                <a:gd name="connsiteX4" fmla="*/ 0 w 661035"/>
                <a:gd name="connsiteY4" fmla="*/ 0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1035" h="210692">
                  <a:moveTo>
                    <a:pt x="661035" y="210693"/>
                  </a:moveTo>
                  <a:lnTo>
                    <a:pt x="538353" y="88011"/>
                  </a:lnTo>
                  <a:lnTo>
                    <a:pt x="305848" y="88011"/>
                  </a:lnTo>
                  <a:lnTo>
                    <a:pt x="217742" y="0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chemeClr val="bg1">
                  <a:alpha val="1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íṡ1ïḓé">
              <a:extLst>
                <a:ext uri="{FF2B5EF4-FFF2-40B4-BE49-F238E27FC236}">
                  <a16:creationId xmlns:a16="http://schemas.microsoft.com/office/drawing/2014/main" id="{B318CE88-3A11-4BE8-9277-72320E5602FF}"/>
                </a:ext>
              </a:extLst>
            </p:cNvPr>
            <p:cNvSpPr/>
            <p:nvPr/>
          </p:nvSpPr>
          <p:spPr>
            <a:xfrm>
              <a:off x="7846683" y="4873978"/>
              <a:ext cx="57600" cy="57600"/>
            </a:xfrm>
            <a:custGeom>
              <a:avLst/>
              <a:gdLst>
                <a:gd name="connsiteX0" fmla="*/ 80391 w 80390"/>
                <a:gd name="connsiteY0" fmla="*/ 40195 h 80390"/>
                <a:gd name="connsiteX1" fmla="*/ 40195 w 80390"/>
                <a:gd name="connsiteY1" fmla="*/ 80391 h 80390"/>
                <a:gd name="connsiteX2" fmla="*/ 0 w 80390"/>
                <a:gd name="connsiteY2" fmla="*/ 40195 h 80390"/>
                <a:gd name="connsiteX3" fmla="*/ 40195 w 80390"/>
                <a:gd name="connsiteY3" fmla="*/ 0 h 80390"/>
                <a:gd name="connsiteX4" fmla="*/ 80391 w 80390"/>
                <a:gd name="connsiteY4" fmla="*/ 40195 h 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90" h="80390">
                  <a:moveTo>
                    <a:pt x="80391" y="40195"/>
                  </a:moveTo>
                  <a:cubicBezTo>
                    <a:pt x="80391" y="62395"/>
                    <a:pt x="62395" y="80391"/>
                    <a:pt x="40195" y="80391"/>
                  </a:cubicBezTo>
                  <a:cubicBezTo>
                    <a:pt x="17996" y="80391"/>
                    <a:pt x="0" y="62395"/>
                    <a:pt x="0" y="40195"/>
                  </a:cubicBezTo>
                  <a:cubicBezTo>
                    <a:pt x="0" y="17996"/>
                    <a:pt x="17996" y="0"/>
                    <a:pt x="40195" y="0"/>
                  </a:cubicBezTo>
                  <a:cubicBezTo>
                    <a:pt x="62395" y="0"/>
                    <a:pt x="80391" y="17996"/>
                    <a:pt x="80391" y="40195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763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2023/1/30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î$ļíďé">
            <a:extLst>
              <a:ext uri="{FF2B5EF4-FFF2-40B4-BE49-F238E27FC236}">
                <a16:creationId xmlns:a16="http://schemas.microsoft.com/office/drawing/2014/main" id="{5866F782-5852-4C4E-B3FE-2AD687E8AC1B}"/>
              </a:ext>
            </a:extLst>
          </p:cNvPr>
          <p:cNvCxnSpPr>
            <a:cxnSpLocks/>
          </p:cNvCxnSpPr>
          <p:nvPr userDrawn="1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íṡlîdê">
            <a:extLst>
              <a:ext uri="{FF2B5EF4-FFF2-40B4-BE49-F238E27FC236}">
                <a16:creationId xmlns:a16="http://schemas.microsoft.com/office/drawing/2014/main" id="{3CCCD118-A808-47B5-869B-310AF975DC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íS1ïḓe">
            <a:extLst>
              <a:ext uri="{FF2B5EF4-FFF2-40B4-BE49-F238E27FC236}">
                <a16:creationId xmlns:a16="http://schemas.microsoft.com/office/drawing/2014/main" id="{51E5F0A7-516D-4829-990E-01B64AFA7C33}"/>
              </a:ext>
            </a:extLst>
          </p:cNvPr>
          <p:cNvSpPr/>
          <p:nvPr userDrawn="1"/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A6791B-F358-4BD3-83F8-91E25B80E0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42" r="11218" b="4481"/>
          <a:stretch/>
        </p:blipFill>
        <p:spPr>
          <a:xfrm rot="16200000">
            <a:off x="5334001" y="-2"/>
            <a:ext cx="6858000" cy="68580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3429" y="4084231"/>
            <a:ext cx="6059714" cy="535531"/>
          </a:xfrm>
        </p:spPr>
        <p:txBody>
          <a:bodyPr vert="horz" wrap="square" lIns="91440" tIns="45720" rIns="91440" bIns="45720" rtlCol="0" anchor="b">
            <a:spAutoFit/>
          </a:bodyPr>
          <a:lstStyle>
            <a:lvl1pPr algn="l">
              <a:defRPr lang="zh-CN" altLang="en-US" sz="3200">
                <a:solidFill>
                  <a:schemeClr val="bg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63429" y="4619762"/>
            <a:ext cx="6059714" cy="313932"/>
          </a:xfrm>
        </p:spPr>
        <p:txBody>
          <a:bodyPr wrap="square">
            <a:spAutoFit/>
          </a:bodyPr>
          <a:lstStyle>
            <a:lvl1pPr marL="0" indent="0" algn="l">
              <a:buNone/>
              <a:defRPr lang="en-US" altLang="zh-CN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F10D-3A58-4285-A9DB-D9098A7BEDDD}" type="datetime1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021E5D-7008-4820-99DD-C4F355A586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b="4481"/>
          <a:stretch/>
        </p:blipFill>
        <p:spPr>
          <a:xfrm flipH="1">
            <a:off x="0" y="0"/>
            <a:ext cx="12192000" cy="6858001"/>
          </a:xfrm>
          <a:prstGeom prst="rect">
            <a:avLst/>
          </a:prstGeom>
        </p:spPr>
      </p:pic>
      <p:sp>
        <p:nvSpPr>
          <p:cNvPr id="6" name="isḷîḑè">
            <a:extLst>
              <a:ext uri="{FF2B5EF4-FFF2-40B4-BE49-F238E27FC236}">
                <a16:creationId xmlns:a16="http://schemas.microsoft.com/office/drawing/2014/main" id="{9C30004F-0F0E-4C43-AC6B-4C412D26C644}"/>
              </a:ext>
            </a:extLst>
          </p:cNvPr>
          <p:cNvSpPr/>
          <p:nvPr userDrawn="1"/>
        </p:nvSpPr>
        <p:spPr>
          <a:xfrm flipH="1">
            <a:off x="6746319" y="0"/>
            <a:ext cx="5445681" cy="6885213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71000">
                <a:srgbClr val="000000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34614" y="6026512"/>
            <a:ext cx="3084286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3101" y="6026512"/>
            <a:ext cx="3084286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71550" y="1877561"/>
            <a:ext cx="10248900" cy="757130"/>
          </a:xfr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>
              <a:buNone/>
              <a:defRPr lang="en-US" altLang="zh-CN" sz="4800" b="1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2023/1/30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ľï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ísḷïḋé">
            <a:extLst>
              <a:ext uri="{FF2B5EF4-FFF2-40B4-BE49-F238E27FC236}">
                <a16:creationId xmlns:a16="http://schemas.microsoft.com/office/drawing/2014/main" id="{D5CC4BF0-7333-488E-A68C-656D77DCCBDF}"/>
              </a:ext>
            </a:extLst>
          </p:cNvPr>
          <p:cNvSpPr txBox="1">
            <a:spLocks/>
          </p:cNvSpPr>
          <p:nvPr/>
        </p:nvSpPr>
        <p:spPr>
          <a:xfrm>
            <a:off x="2037673" y="1191255"/>
            <a:ext cx="4613372" cy="15327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60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10400" dirty="0">
                <a:solidFill>
                  <a:schemeClr val="bg1">
                    <a:alpha val="10000"/>
                  </a:schemeClr>
                </a:solidFill>
              </a:rPr>
              <a:t>Rocket</a:t>
            </a:r>
          </a:p>
        </p:txBody>
      </p:sp>
      <p:sp>
        <p:nvSpPr>
          <p:cNvPr id="135" name="îṥ1idé">
            <a:extLst>
              <a:ext uri="{FF2B5EF4-FFF2-40B4-BE49-F238E27FC236}">
                <a16:creationId xmlns:a16="http://schemas.microsoft.com/office/drawing/2014/main" id="{FE25411A-E0D8-4C19-BD7A-3A60E6037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SPACEX</a:t>
            </a:r>
          </a:p>
        </p:txBody>
      </p:sp>
      <p:sp>
        <p:nvSpPr>
          <p:cNvPr id="9" name="iṥliḑé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BID</a:t>
            </a:r>
            <a:r>
              <a:rPr lang="zh-CN" altLang="en-US" dirty="0"/>
              <a:t> </a:t>
            </a:r>
            <a:r>
              <a:rPr lang="en-US" altLang="zh-CN" dirty="0"/>
              <a:t>AGAINST</a:t>
            </a:r>
            <a:endParaRPr lang="en-GB" altLang="zh-CN" dirty="0"/>
          </a:p>
        </p:txBody>
      </p:sp>
      <p:grpSp>
        <p:nvGrpSpPr>
          <p:cNvPr id="45" name="îSlíḑé">
            <a:extLst>
              <a:ext uri="{FF2B5EF4-FFF2-40B4-BE49-F238E27FC236}">
                <a16:creationId xmlns:a16="http://schemas.microsoft.com/office/drawing/2014/main" id="{EE2441D1-4BAA-47D3-AD6D-4870443E7548}"/>
              </a:ext>
            </a:extLst>
          </p:cNvPr>
          <p:cNvGrpSpPr/>
          <p:nvPr/>
        </p:nvGrpSpPr>
        <p:grpSpPr>
          <a:xfrm>
            <a:off x="11318347" y="809708"/>
            <a:ext cx="117960" cy="70075"/>
            <a:chOff x="11820295" y="893108"/>
            <a:chExt cx="153032" cy="40571"/>
          </a:xfrm>
        </p:grpSpPr>
        <p:cxnSp>
          <p:nvCxnSpPr>
            <p:cNvPr id="46" name="işľiḑê">
              <a:extLst>
                <a:ext uri="{FF2B5EF4-FFF2-40B4-BE49-F238E27FC236}">
                  <a16:creationId xmlns:a16="http://schemas.microsoft.com/office/drawing/2014/main" id="{5408A7BA-0895-4FEB-B6A3-4E48871767FB}"/>
                </a:ext>
              </a:extLst>
            </p:cNvPr>
            <p:cNvCxnSpPr>
              <a:cxnSpLocks/>
            </p:cNvCxnSpPr>
            <p:nvPr/>
          </p:nvCxnSpPr>
          <p:spPr>
            <a:xfrm>
              <a:off x="11820295" y="893108"/>
              <a:ext cx="153009" cy="0"/>
            </a:xfrm>
            <a:prstGeom prst="line">
              <a:avLst/>
            </a:prstGeom>
            <a:ln w="15875" cap="rnd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ïṡľíḓê">
              <a:extLst>
                <a:ext uri="{FF2B5EF4-FFF2-40B4-BE49-F238E27FC236}">
                  <a16:creationId xmlns:a16="http://schemas.microsoft.com/office/drawing/2014/main" id="{38A88BF3-B52E-4740-B222-511B5482A723}"/>
                </a:ext>
              </a:extLst>
            </p:cNvPr>
            <p:cNvCxnSpPr>
              <a:cxnSpLocks/>
            </p:cNvCxnSpPr>
            <p:nvPr/>
          </p:nvCxnSpPr>
          <p:spPr>
            <a:xfrm>
              <a:off x="11902652" y="933679"/>
              <a:ext cx="70675" cy="0"/>
            </a:xfrm>
            <a:prstGeom prst="line">
              <a:avLst/>
            </a:prstGeom>
            <a:ln w="15875" cap="rnd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232270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ḷi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ṥ1iḍ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Interactive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Folium</a:t>
            </a:r>
            <a:endParaRPr lang="zh-CN" altLang="en-US" dirty="0"/>
          </a:p>
        </p:txBody>
      </p:sp>
      <p:sp>
        <p:nvSpPr>
          <p:cNvPr id="3" name="ïšľïḋê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10</a:t>
            </a:fld>
            <a:endParaRPr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1CC4C63-A77F-5DDC-DE31-54B575B0A701}"/>
              </a:ext>
            </a:extLst>
          </p:cNvPr>
          <p:cNvCxnSpPr/>
          <p:nvPr/>
        </p:nvCxnSpPr>
        <p:spPr>
          <a:xfrm>
            <a:off x="660400" y="1075766"/>
            <a:ext cx="10858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AD2F5A5C-3893-7795-DE87-46237BCE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1504629"/>
            <a:ext cx="7772400" cy="450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5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ḷi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ṥ1iḍ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Predictive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ïšľïḋê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11</a:t>
            </a:fld>
            <a:endParaRPr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1CC4C63-A77F-5DDC-DE31-54B575B0A701}"/>
              </a:ext>
            </a:extLst>
          </p:cNvPr>
          <p:cNvCxnSpPr/>
          <p:nvPr/>
        </p:nvCxnSpPr>
        <p:spPr>
          <a:xfrm>
            <a:off x="660400" y="1075766"/>
            <a:ext cx="10858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FFCFA07F-D6C1-2E44-C898-93EB3BD458A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" y="1609509"/>
            <a:ext cx="6730744" cy="8023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C85526-3EA1-4ACA-C678-BB1BFF72B99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6" y="2827433"/>
            <a:ext cx="6730744" cy="8023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2D5A16-32C4-200D-0D73-86B1395CE7F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6" y="4045357"/>
            <a:ext cx="6730744" cy="8023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59A43D-6A2B-153C-3852-E343D7941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96" y="5263281"/>
            <a:ext cx="6730744" cy="10182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3634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ḷi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ṥ1iḍ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ïšľïḋê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12</a:t>
            </a:fld>
            <a:endParaRPr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1CC4C63-A77F-5DDC-DE31-54B575B0A701}"/>
              </a:ext>
            </a:extLst>
          </p:cNvPr>
          <p:cNvCxnSpPr/>
          <p:nvPr/>
        </p:nvCxnSpPr>
        <p:spPr>
          <a:xfrm>
            <a:off x="660400" y="1075766"/>
            <a:ext cx="10858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0EBF5C6-28CC-EDA0-C944-D3AC97EAB25F}"/>
              </a:ext>
            </a:extLst>
          </p:cNvPr>
          <p:cNvSpPr/>
          <p:nvPr/>
        </p:nvSpPr>
        <p:spPr>
          <a:xfrm>
            <a:off x="673100" y="1800665"/>
            <a:ext cx="10845800" cy="3432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77813A-E200-FB4A-5FDF-0C4151ACAE14}"/>
              </a:ext>
            </a:extLst>
          </p:cNvPr>
          <p:cNvSpPr txBox="1"/>
          <p:nvPr/>
        </p:nvSpPr>
        <p:spPr>
          <a:xfrm>
            <a:off x="1016248" y="2257172"/>
            <a:ext cx="10209770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models</a:t>
            </a:r>
            <a:r>
              <a:rPr lang="zh-CN" altLang="en-US" sz="2000" dirty="0"/>
              <a:t> </a:t>
            </a:r>
            <a:r>
              <a:rPr lang="en-US" altLang="zh-CN" sz="2000" dirty="0"/>
              <a:t>used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high</a:t>
            </a:r>
            <a:r>
              <a:rPr lang="zh-CN" altLang="en-US" sz="2000" dirty="0"/>
              <a:t> </a:t>
            </a:r>
            <a:r>
              <a:rPr lang="en-US" altLang="zh-CN" sz="2000" dirty="0"/>
              <a:t>accuracy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predict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landing</a:t>
            </a:r>
            <a:r>
              <a:rPr lang="zh-CN" altLang="en-US" sz="2000" dirty="0"/>
              <a:t> </a:t>
            </a:r>
            <a:r>
              <a:rPr lang="en-US" altLang="zh-CN" sz="2000" dirty="0"/>
              <a:t>outcome,</a:t>
            </a:r>
            <a:r>
              <a:rPr lang="zh-CN" altLang="en-US" sz="2000" dirty="0"/>
              <a:t> </a:t>
            </a:r>
            <a:r>
              <a:rPr lang="en-US" altLang="zh-CN" sz="2000" dirty="0"/>
              <a:t>among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Decision</a:t>
            </a:r>
            <a:r>
              <a:rPr lang="zh-CN" altLang="en-US" sz="2000" dirty="0"/>
              <a:t> </a:t>
            </a:r>
            <a:r>
              <a:rPr lang="en-US" altLang="zh-CN" sz="2000" dirty="0"/>
              <a:t>Tree</a:t>
            </a:r>
            <a:r>
              <a:rPr lang="zh-CN" altLang="en-US" sz="2000" dirty="0"/>
              <a:t> </a:t>
            </a:r>
            <a:r>
              <a:rPr lang="en-US" altLang="zh-CN" sz="2000" dirty="0"/>
              <a:t>performs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best.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7005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ṧḷï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Sļîďé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altLang="zh-CN" dirty="0"/>
              <a:t>Thank you </a:t>
            </a:r>
            <a:r>
              <a:rPr lang="en-GB" altLang="zh-CN" dirty="0">
                <a:solidFill>
                  <a:schemeClr val="bg1">
                    <a:alpha val="20000"/>
                  </a:schemeClr>
                </a:solidFill>
              </a:rPr>
              <a:t>for watching.</a:t>
            </a:r>
          </a:p>
        </p:txBody>
      </p:sp>
    </p:spTree>
    <p:extLst>
      <p:ext uri="{BB962C8B-B14F-4D97-AF65-F5344CB8AC3E}">
        <p14:creationId xmlns:p14="http://schemas.microsoft.com/office/powerpoint/2010/main" val="244654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ḷi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74B03EB-A6E9-045B-F832-0A719BEF3D0A}"/>
              </a:ext>
            </a:extLst>
          </p:cNvPr>
          <p:cNvSpPr/>
          <p:nvPr/>
        </p:nvSpPr>
        <p:spPr>
          <a:xfrm>
            <a:off x="673100" y="1800665"/>
            <a:ext cx="5226845" cy="3432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îṥ1iḍ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Executive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ïšľïḋê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2</a:t>
            </a:fld>
            <a:endParaRPr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1CC4C63-A77F-5DDC-DE31-54B575B0A701}"/>
              </a:ext>
            </a:extLst>
          </p:cNvPr>
          <p:cNvCxnSpPr/>
          <p:nvPr/>
        </p:nvCxnSpPr>
        <p:spPr>
          <a:xfrm>
            <a:off x="660400" y="1075766"/>
            <a:ext cx="10858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9E88630-42D6-F1BE-FB35-13E3794A65B3}"/>
              </a:ext>
            </a:extLst>
          </p:cNvPr>
          <p:cNvSpPr txBox="1"/>
          <p:nvPr/>
        </p:nvSpPr>
        <p:spPr>
          <a:xfrm>
            <a:off x="1016249" y="2257172"/>
            <a:ext cx="3882794" cy="2343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/>
              <a:t>Summary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of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methodologies: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collection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wrangling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/>
              <a:t>SQL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/>
              <a:t>Visualization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/>
              <a:t>Predictive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Analysis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3667D3-B15E-C68F-A20D-1B494A6A0936}"/>
              </a:ext>
            </a:extLst>
          </p:cNvPr>
          <p:cNvSpPr/>
          <p:nvPr/>
        </p:nvSpPr>
        <p:spPr>
          <a:xfrm>
            <a:off x="6292054" y="1800665"/>
            <a:ext cx="5226846" cy="3432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6DE7CF-494B-1F1B-6EA2-CD7152E88E4C}"/>
              </a:ext>
            </a:extLst>
          </p:cNvPr>
          <p:cNvSpPr txBox="1"/>
          <p:nvPr/>
        </p:nvSpPr>
        <p:spPr>
          <a:xfrm>
            <a:off x="6693095" y="2257172"/>
            <a:ext cx="4254991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/>
              <a:t>Summary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of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Results: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/>
              <a:t>Whether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first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stage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predicted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relatively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high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93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ḻi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šḷiḑê">
            <a:extLst>
              <a:ext uri="{FF2B5EF4-FFF2-40B4-BE49-F238E27FC236}">
                <a16:creationId xmlns:a16="http://schemas.microsoft.com/office/drawing/2014/main" id="{7E146E7C-0D83-410E-B360-7847E2675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GB" altLang="zh-CN" dirty="0"/>
          </a:p>
          <a:p>
            <a:r>
              <a:rPr lang="en-US" altLang="zh-CN" dirty="0"/>
              <a:t>Methodology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Wrangling</a:t>
            </a:r>
            <a:endParaRPr lang="en-GB" altLang="zh-CN" dirty="0"/>
          </a:p>
          <a:p>
            <a:r>
              <a:rPr lang="en-US" altLang="zh-CN" dirty="0"/>
              <a:t>Methodology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EDA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Interactive</a:t>
            </a:r>
            <a:r>
              <a:rPr lang="zh-CN" altLang="en-US" dirty="0"/>
              <a:t> </a:t>
            </a:r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Analytics</a:t>
            </a:r>
            <a:endParaRPr lang="en-GB" altLang="zh-CN" dirty="0"/>
          </a:p>
          <a:p>
            <a:r>
              <a:rPr lang="en-US" altLang="zh-CN" dirty="0"/>
              <a:t>Methodology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Predictive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EDA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</a:p>
          <a:p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EDA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</a:p>
          <a:p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Interactive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Folium</a:t>
            </a:r>
          </a:p>
          <a:p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Predictive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r>
              <a:rPr lang="en-US" altLang="zh-CN" dirty="0"/>
              <a:t>Conclusion</a:t>
            </a:r>
            <a:endParaRPr lang="en-GB" altLang="zh-CN" dirty="0"/>
          </a:p>
          <a:p>
            <a:endParaRPr lang="zh-CN" altLang="en-US" dirty="0"/>
          </a:p>
        </p:txBody>
      </p:sp>
      <p:sp>
        <p:nvSpPr>
          <p:cNvPr id="5" name="îSlíḑe">
            <a:extLst>
              <a:ext uri="{FF2B5EF4-FFF2-40B4-BE49-F238E27FC236}">
                <a16:creationId xmlns:a16="http://schemas.microsoft.com/office/drawing/2014/main" id="{7BBC5F1D-2F12-47ED-BD76-3F60ED1D99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/>
              <a:t>CONTENTS</a:t>
            </a:r>
          </a:p>
        </p:txBody>
      </p:sp>
      <p:sp>
        <p:nvSpPr>
          <p:cNvPr id="2" name="íŝḷíḑê">
            <a:extLst>
              <a:ext uri="{FF2B5EF4-FFF2-40B4-BE49-F238E27FC236}">
                <a16:creationId xmlns:a16="http://schemas.microsoft.com/office/drawing/2014/main" id="{0B40080D-F44F-4286-BA93-F1AF2537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99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ḷi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ṥ1iḍ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ïšľïḋê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4</a:t>
            </a:fld>
            <a:endParaRPr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1CC4C63-A77F-5DDC-DE31-54B575B0A701}"/>
              </a:ext>
            </a:extLst>
          </p:cNvPr>
          <p:cNvCxnSpPr/>
          <p:nvPr/>
        </p:nvCxnSpPr>
        <p:spPr>
          <a:xfrm>
            <a:off x="660400" y="1075766"/>
            <a:ext cx="10858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AA1E288-F894-3418-530E-D422AA498F1B}"/>
              </a:ext>
            </a:extLst>
          </p:cNvPr>
          <p:cNvSpPr/>
          <p:nvPr/>
        </p:nvSpPr>
        <p:spPr>
          <a:xfrm>
            <a:off x="673100" y="1800665"/>
            <a:ext cx="10845800" cy="3432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13FAEB-C14D-DEA5-35F4-74C6520A005C}"/>
              </a:ext>
            </a:extLst>
          </p:cNvPr>
          <p:cNvSpPr txBox="1"/>
          <p:nvPr/>
        </p:nvSpPr>
        <p:spPr>
          <a:xfrm>
            <a:off x="1016248" y="2257172"/>
            <a:ext cx="10209770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/>
              <a:t>Falcon 9 first stage will land successfully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and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costs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less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than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other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providers.</a:t>
            </a:r>
          </a:p>
          <a:p>
            <a:pPr>
              <a:lnSpc>
                <a:spcPct val="150000"/>
              </a:lnSpc>
            </a:pPr>
            <a:endParaRPr kumimoji="1" lang="en-US" altLang="zh-CN" sz="2000" b="1" dirty="0"/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Questions: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000" dirty="0"/>
              <a:t>What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price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each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launch?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000" dirty="0"/>
              <a:t>If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SpaceX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reuse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first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stage?</a:t>
            </a:r>
          </a:p>
        </p:txBody>
      </p:sp>
    </p:spTree>
    <p:extLst>
      <p:ext uri="{BB962C8B-B14F-4D97-AF65-F5344CB8AC3E}">
        <p14:creationId xmlns:p14="http://schemas.microsoft.com/office/powerpoint/2010/main" val="241021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ḷi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ṥ1iḍ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Wrangling</a:t>
            </a:r>
            <a:endParaRPr lang="zh-CN" altLang="en-US" dirty="0"/>
          </a:p>
        </p:txBody>
      </p:sp>
      <p:sp>
        <p:nvSpPr>
          <p:cNvPr id="3" name="ïšľïḋê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1CC4C63-A77F-5DDC-DE31-54B575B0A701}"/>
              </a:ext>
            </a:extLst>
          </p:cNvPr>
          <p:cNvCxnSpPr/>
          <p:nvPr/>
        </p:nvCxnSpPr>
        <p:spPr>
          <a:xfrm>
            <a:off x="660400" y="1075766"/>
            <a:ext cx="10858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30251AF-3BEA-34D9-5084-0F47CBB6BB5E}"/>
              </a:ext>
            </a:extLst>
          </p:cNvPr>
          <p:cNvSpPr/>
          <p:nvPr/>
        </p:nvSpPr>
        <p:spPr>
          <a:xfrm>
            <a:off x="673100" y="1800665"/>
            <a:ext cx="10845800" cy="3432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CE860A-9F78-E778-5B76-3E46C8E15907}"/>
              </a:ext>
            </a:extLst>
          </p:cNvPr>
          <p:cNvSpPr txBox="1"/>
          <p:nvPr/>
        </p:nvSpPr>
        <p:spPr>
          <a:xfrm>
            <a:off x="1016248" y="2257172"/>
            <a:ext cx="10209770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000" dirty="0"/>
              <a:t>Request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from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API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Turn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from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.</a:t>
            </a:r>
            <a:r>
              <a:rPr kumimoji="1" lang="en-US" altLang="zh-CN" sz="2000" dirty="0" err="1"/>
              <a:t>json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dataframe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Clean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save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csv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files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kumimoji="1" lang="en-US" altLang="zh-CN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000" dirty="0"/>
              <a:t>Get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web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scraping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Turn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from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html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dataframe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Clean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save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csv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files</a:t>
            </a:r>
          </a:p>
          <a:p>
            <a:pPr>
              <a:lnSpc>
                <a:spcPct val="150000"/>
              </a:lnSpc>
            </a:pPr>
            <a:endParaRPr kumimoji="1"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95743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ḷi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ṥ1iḍ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EDA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Interactive</a:t>
            </a:r>
            <a:r>
              <a:rPr lang="zh-CN" altLang="en-US" dirty="0"/>
              <a:t> </a:t>
            </a:r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Analytics</a:t>
            </a:r>
            <a:endParaRPr lang="zh-CN" altLang="en-US" dirty="0"/>
          </a:p>
        </p:txBody>
      </p:sp>
      <p:sp>
        <p:nvSpPr>
          <p:cNvPr id="3" name="ïšľïḋê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6</a:t>
            </a:fld>
            <a:endParaRPr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1CC4C63-A77F-5DDC-DE31-54B575B0A701}"/>
              </a:ext>
            </a:extLst>
          </p:cNvPr>
          <p:cNvCxnSpPr/>
          <p:nvPr/>
        </p:nvCxnSpPr>
        <p:spPr>
          <a:xfrm>
            <a:off x="660400" y="1075766"/>
            <a:ext cx="10858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8DA5758-846F-6A3A-1DEB-2EBEEB8EAE36}"/>
              </a:ext>
            </a:extLst>
          </p:cNvPr>
          <p:cNvSpPr/>
          <p:nvPr/>
        </p:nvSpPr>
        <p:spPr>
          <a:xfrm>
            <a:off x="673100" y="1800665"/>
            <a:ext cx="10845800" cy="3432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A5854D-6AFC-2AFF-C3EA-00130D392C49}"/>
              </a:ext>
            </a:extLst>
          </p:cNvPr>
          <p:cNvSpPr txBox="1"/>
          <p:nvPr/>
        </p:nvSpPr>
        <p:spPr>
          <a:xfrm>
            <a:off x="1016248" y="2257172"/>
            <a:ext cx="10209770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000" dirty="0"/>
              <a:t>Explore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sites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orbits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launches,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giving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label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success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000" dirty="0"/>
              <a:t>Visualize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relationship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between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flight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number,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payload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launch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site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kumimoji="1" lang="en-US" altLang="zh-CN" sz="2000" dirty="0"/>
              <a:t>Visualize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relationship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between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flight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number,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payload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orbit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type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kumimoji="1" lang="en-US" altLang="zh-CN" sz="2000" dirty="0"/>
              <a:t>Visualize the launch success yearly trend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kumimoji="1" lang="en-US" altLang="zh-CN" sz="2000" dirty="0"/>
              <a:t>Use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Folium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mark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launch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sites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calculate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distances</a:t>
            </a:r>
          </a:p>
        </p:txBody>
      </p:sp>
    </p:spTree>
    <p:extLst>
      <p:ext uri="{BB962C8B-B14F-4D97-AF65-F5344CB8AC3E}">
        <p14:creationId xmlns:p14="http://schemas.microsoft.com/office/powerpoint/2010/main" val="161399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ḷi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ṥ1iḍ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Predictive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ïšľïḋê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7</a:t>
            </a:fld>
            <a:endParaRPr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1CC4C63-A77F-5DDC-DE31-54B575B0A701}"/>
              </a:ext>
            </a:extLst>
          </p:cNvPr>
          <p:cNvCxnSpPr/>
          <p:nvPr/>
        </p:nvCxnSpPr>
        <p:spPr>
          <a:xfrm>
            <a:off x="660400" y="1075766"/>
            <a:ext cx="10858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FED5C3C9-390A-1602-9EFC-E51ED2B60839}"/>
              </a:ext>
            </a:extLst>
          </p:cNvPr>
          <p:cNvSpPr/>
          <p:nvPr/>
        </p:nvSpPr>
        <p:spPr>
          <a:xfrm>
            <a:off x="673100" y="1800665"/>
            <a:ext cx="10845800" cy="3432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477D60-0866-C73A-6A85-9DC99347100C}"/>
              </a:ext>
            </a:extLst>
          </p:cNvPr>
          <p:cNvSpPr txBox="1"/>
          <p:nvPr/>
        </p:nvSpPr>
        <p:spPr>
          <a:xfrm>
            <a:off x="1016248" y="2257172"/>
            <a:ext cx="1020977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000" dirty="0"/>
              <a:t>Handle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preparation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000" dirty="0"/>
              <a:t>Build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modes: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logistic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regression,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SVM,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decision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tree,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K-nearest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neighbor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000" dirty="0"/>
              <a:t>Use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score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compare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better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54816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ḷi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ṥ1iḍ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EDA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  <a:endParaRPr lang="zh-CN" altLang="en-US" dirty="0"/>
          </a:p>
        </p:txBody>
      </p:sp>
      <p:sp>
        <p:nvSpPr>
          <p:cNvPr id="3" name="ïšľïḋê"/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5461000" cy="33401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8</a:t>
            </a:fld>
            <a:endParaRPr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1CC4C63-A77F-5DDC-DE31-54B575B0A701}"/>
              </a:ext>
            </a:extLst>
          </p:cNvPr>
          <p:cNvCxnSpPr/>
          <p:nvPr/>
        </p:nvCxnSpPr>
        <p:spPr>
          <a:xfrm>
            <a:off x="660400" y="1075766"/>
            <a:ext cx="10858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D095FA4A-8835-380E-5E01-F227D4788F6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3" y="1251520"/>
            <a:ext cx="4062930" cy="26224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B48ADC-A415-61DC-9345-D3DD83E3756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10791" y="1251520"/>
            <a:ext cx="4062930" cy="26224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18E2A3-21AF-A08F-F067-09A8677F661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374713" y="4138530"/>
            <a:ext cx="4062930" cy="26224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73573A-01C4-97DD-6447-C7CEECEAF6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31" r="2818"/>
          <a:stretch/>
        </p:blipFill>
        <p:spPr>
          <a:xfrm>
            <a:off x="6410791" y="4138530"/>
            <a:ext cx="4062930" cy="2630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576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ḷi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ṥ1iḍ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EDA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ïšľïḋê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9</a:t>
            </a:fld>
            <a:endParaRPr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1CC4C63-A77F-5DDC-DE31-54B575B0A701}"/>
              </a:ext>
            </a:extLst>
          </p:cNvPr>
          <p:cNvCxnSpPr/>
          <p:nvPr/>
        </p:nvCxnSpPr>
        <p:spPr>
          <a:xfrm>
            <a:off x="660400" y="1075766"/>
            <a:ext cx="10858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9815FA7-ABA9-D80E-6CA4-76D48A708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7" r="59858" b="-1597"/>
          <a:stretch/>
        </p:blipFill>
        <p:spPr>
          <a:xfrm>
            <a:off x="660400" y="1655483"/>
            <a:ext cx="2870200" cy="294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1853B7-76E4-29EC-10B3-BEC2B0A6B1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756"/>
          <a:stretch/>
        </p:blipFill>
        <p:spPr>
          <a:xfrm>
            <a:off x="3800875" y="1655483"/>
            <a:ext cx="3809314" cy="2273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D5C72C-EBF4-BAC0-8F8A-D338F23AD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500" y="1655483"/>
            <a:ext cx="3594100" cy="4203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23f83cbe-62f9-4a9b-b96d-b38a94790b9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7600;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2298E4"/>
      </a:accent1>
      <a:accent2>
        <a:srgbClr val="2A3340"/>
      </a:accent2>
      <a:accent3>
        <a:srgbClr val="6D7184"/>
      </a:accent3>
      <a:accent4>
        <a:srgbClr val="353047"/>
      </a:accent4>
      <a:accent5>
        <a:srgbClr val="2D293C"/>
      </a:accent5>
      <a:accent6>
        <a:srgbClr val="F4B919"/>
      </a:accent6>
      <a:hlink>
        <a:srgbClr val="F84D4D"/>
      </a:hlink>
      <a:folHlink>
        <a:srgbClr val="979797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3f83cbe-62f9-4a9b-b96d-b38a94790b9e.source.16x9.zh-Hans" id="{70536293-FC2B-A24E-9F83-A36D885FA0AB}" vid="{BF00D556-B04C-364F-83B4-19C45141BC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2298E4"/>
    </a:accent1>
    <a:accent2>
      <a:srgbClr val="2A3340"/>
    </a:accent2>
    <a:accent3>
      <a:srgbClr val="6D7184"/>
    </a:accent3>
    <a:accent4>
      <a:srgbClr val="353047"/>
    </a:accent4>
    <a:accent5>
      <a:srgbClr val="2D293C"/>
    </a:accent5>
    <a:accent6>
      <a:srgbClr val="F4B919"/>
    </a:accent6>
    <a:hlink>
      <a:srgbClr val="F84D4D"/>
    </a:hlink>
    <a:folHlink>
      <a:srgbClr val="979797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2298E4"/>
    </a:accent1>
    <a:accent2>
      <a:srgbClr val="2A3340"/>
    </a:accent2>
    <a:accent3>
      <a:srgbClr val="6D7184"/>
    </a:accent3>
    <a:accent4>
      <a:srgbClr val="353047"/>
    </a:accent4>
    <a:accent5>
      <a:srgbClr val="2D293C"/>
    </a:accent5>
    <a:accent6>
      <a:srgbClr val="F4B919"/>
    </a:accent6>
    <a:hlink>
      <a:srgbClr val="F84D4D"/>
    </a:hlink>
    <a:folHlink>
      <a:srgbClr val="979797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2298E4"/>
    </a:accent1>
    <a:accent2>
      <a:srgbClr val="2A3340"/>
    </a:accent2>
    <a:accent3>
      <a:srgbClr val="6D7184"/>
    </a:accent3>
    <a:accent4>
      <a:srgbClr val="353047"/>
    </a:accent4>
    <a:accent5>
      <a:srgbClr val="2D293C"/>
    </a:accent5>
    <a:accent6>
      <a:srgbClr val="F4B919"/>
    </a:accent6>
    <a:hlink>
      <a:srgbClr val="F84D4D"/>
    </a:hlink>
    <a:folHlink>
      <a:srgbClr val="9797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Designed by iSlide</Template>
  <TotalTime>109</TotalTime>
  <Words>300</Words>
  <Application>Microsoft Macintosh PowerPoint</Application>
  <PresentationFormat>宽屏</PresentationFormat>
  <Paragraphs>60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等线</vt:lpstr>
      <vt:lpstr>Arial</vt:lpstr>
      <vt:lpstr>Designed by iSlide</vt:lpstr>
      <vt:lpstr>BID AGAINST</vt:lpstr>
      <vt:lpstr>Executive Summary</vt:lpstr>
      <vt:lpstr>PowerPoint 演示文稿</vt:lpstr>
      <vt:lpstr>Introduction</vt:lpstr>
      <vt:lpstr>Methodology – Data Collection and Wrangling</vt:lpstr>
      <vt:lpstr>Methodology – EDA and Interactive Visual Analytics</vt:lpstr>
      <vt:lpstr>Methodology – Predictive Analysis</vt:lpstr>
      <vt:lpstr>Results – EDA with Visualization</vt:lpstr>
      <vt:lpstr>Results – EDA with SQL</vt:lpstr>
      <vt:lpstr>Results – Interactive map with Folium</vt:lpstr>
      <vt:lpstr>Results – Predictive Analysis</vt:lpstr>
      <vt:lpstr>Conclusion</vt:lpstr>
      <vt:lpstr>PowerPoint 演示文稿</vt:lpstr>
    </vt:vector>
  </TitlesOfParts>
  <Manager>iSlide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 AGAINST</dc:title>
  <dc:creator>Microsoft Office User</dc:creator>
  <cp:lastModifiedBy>Microsoft Office User</cp:lastModifiedBy>
  <cp:revision>1</cp:revision>
  <cp:lastPrinted>2022-01-27T16:00:00Z</cp:lastPrinted>
  <dcterms:created xsi:type="dcterms:W3CDTF">2023-01-30T14:26:09Z</dcterms:created>
  <dcterms:modified xsi:type="dcterms:W3CDTF">2023-01-30T16:15:31Z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23f83cbe-62f9-4a9b-b96d-b38a94790b9e</vt:lpwstr>
  </property>
</Properties>
</file>