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4" r:id="rId5"/>
    <p:sldId id="306" r:id="rId6"/>
    <p:sldId id="307" r:id="rId7"/>
    <p:sldId id="308" r:id="rId8"/>
    <p:sldId id="309" r:id="rId9"/>
    <p:sldId id="303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inglese" initials="li" lastIdx="1" clrIdx="0">
    <p:extLst>
      <p:ext uri="{19B8F6BF-5375-455C-9EA6-DF929625EA0E}">
        <p15:presenceInfo xmlns:p15="http://schemas.microsoft.com/office/powerpoint/2012/main" userId="ff3397dcbed702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70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3E4A63-0800-4928-9E0A-CE95D8BA3166}" type="datetime1">
              <a:rPr lang="it-IT" smtClean="0"/>
              <a:t>02/06/2021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0853-07C9-4AF2-8B46-F53269D43899}" type="datetime1">
              <a:rPr lang="it-IT" smtClean="0"/>
              <a:pPr/>
              <a:t>02/06/2021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29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224DCA5-A7A8-4689-8651-5E03C020EB3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sz="4000" noProof="0">
                <a:solidFill>
                  <a:schemeClr val="bg1"/>
                </a:solidFill>
              </a:rPr>
              <a:t>Fare clic per modificare lo stile del titolo dello schema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sz="1800" noProof="0">
                <a:solidFill>
                  <a:schemeClr val="bg1"/>
                </a:solidFill>
              </a:rPr>
              <a:t>Inserisci il sottotitolo qui</a:t>
            </a:r>
          </a:p>
        </p:txBody>
      </p:sp>
      <p:sp>
        <p:nvSpPr>
          <p:cNvPr id="18" name="Segnaposto immagine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11/02/20XX</a:t>
            </a:r>
          </a:p>
        </p:txBody>
      </p:sp>
      <p:sp>
        <p:nvSpPr>
          <p:cNvPr id="15" name="Segnaposto numero diapositiva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‹N›</a:t>
            </a:fld>
            <a:endParaRPr lang="it-IT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7" name="Segnaposto contenuto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5" name="Segnaposto contenuto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6" name="Segnaposto contenuto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piè di pagina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data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3" name="Segnaposto numero diapositiva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olo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1" name="Segnaposto immagine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3" name="Segnaposto immagine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4" name="Segnaposto immagine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9" name="Segnaposto contenuto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piè di pagina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35" name="Segnaposto data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36" name="Segnaposto numero diapositiva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inserire il titolo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inserire il sottotitolo</a:t>
            </a:r>
          </a:p>
        </p:txBody>
      </p:sp>
      <p:sp>
        <p:nvSpPr>
          <p:cNvPr id="20" name="Segnaposto immagine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1" name="Segnaposto immagine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53D7EE4-1EDB-42FD-B6B7-A82C9F31F0F4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it-IT" sz="4000" noProof="0"/>
              <a:t>Fare clic per modificare lo stile del titolo dello schema</a:t>
            </a:r>
          </a:p>
        </p:txBody>
      </p:sp>
      <p:sp>
        <p:nvSpPr>
          <p:cNvPr id="18" name="Segnaposto immagine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contenuto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immagine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1" name="Segnaposto immagine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14" name="Segnaposto piè di pagina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6" name="Segnaposto numero diapositiva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53D7EE4-1EDB-42FD-B6B7-A82C9F31F0F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1" name="Sottotitolo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30" name="Segnaposto immagine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it-IT" noProof="0"/>
              <a:t>FAI CLIC PER AGGIUNGERE IL TITOLO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9" name="Segnaposto piè di pagina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0" name="Segnaposto data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it-IT" noProof="0"/>
              <a:t>FAI CLIC PER AGGIUNGERE IL TITOLO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8" name="Segnaposto piè di pagina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25" name="Sottotitolo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sz="1800" noProof="0">
                <a:solidFill>
                  <a:schemeClr val="bg1"/>
                </a:solidFill>
              </a:rPr>
              <a:t>Inserisci il sottotitolo qui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A2AE2B76-F97F-4BE2-8670-72276A5F21A5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3" name="Segnaposto data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1" name="Segnaposto data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ttotitolo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487737"/>
            <a:ext cx="3247290" cy="570748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INGLESE LUCA </a:t>
            </a:r>
            <a:r>
              <a:rPr lang="it-IT" dirty="0">
                <a:latin typeface="+mj-lt"/>
                <a:cs typeface="Calibri" panose="020F0502020204030204" pitchFamily="34" charset="0"/>
              </a:rPr>
              <a:t>1057762</a:t>
            </a:r>
          </a:p>
        </p:txBody>
      </p:sp>
      <p:pic>
        <p:nvPicPr>
          <p:cNvPr id="11" name="Segnaposto immagine 10" descr="Fiori su un albero ">
            <a:extLst>
              <a:ext uri="{FF2B5EF4-FFF2-40B4-BE49-F238E27FC236}">
                <a16:creationId xmlns:a16="http://schemas.microsoft.com/office/drawing/2014/main" id="{BC408C47-2E2A-42C6-99D2-EBED0E23C9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158" y="0"/>
            <a:ext cx="7315841" cy="6858000"/>
          </a:xfrm>
        </p:spPr>
      </p:pic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EC2E24A-226E-4491-847F-BC3442842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4" y="950937"/>
            <a:ext cx="3247290" cy="5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9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 rtlCol="0">
            <a:normAutofit/>
          </a:bodyPr>
          <a:lstStyle/>
          <a:p>
            <a:r>
              <a:rPr lang="it-IT" sz="3200" dirty="0"/>
              <a:t>Il job </a:t>
            </a:r>
            <a:r>
              <a:rPr lang="it-IT" sz="3200" dirty="0" err="1"/>
              <a:t>pyspark</a:t>
            </a:r>
            <a:r>
              <a:rPr lang="it-IT" sz="3200" dirty="0"/>
              <a:t>: aggregazione </a:t>
            </a:r>
            <a:r>
              <a:rPr lang="it-IT" sz="3200" dirty="0" err="1"/>
              <a:t>watch_netx</a:t>
            </a:r>
            <a:r>
              <a:rPr lang="it-IT" sz="3200" dirty="0"/>
              <a:t> 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ACE1D607-1A59-4A01-972A-629E66D82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438" t="42321" r="10439" b="34307"/>
          <a:stretch/>
        </p:blipFill>
        <p:spPr>
          <a:xfrm>
            <a:off x="800099" y="1719829"/>
            <a:ext cx="7458075" cy="2166371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306307-70A5-4585-A79C-60982D20BDDD}"/>
              </a:ext>
            </a:extLst>
          </p:cNvPr>
          <p:cNvSpPr txBox="1"/>
          <p:nvPr/>
        </p:nvSpPr>
        <p:spPr>
          <a:xfrm>
            <a:off x="750093" y="3986213"/>
            <a:ext cx="10691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nuovo job ha il compito di aggregare ad ogni talk una serie di </a:t>
            </a:r>
            <a:r>
              <a:rPr lang="it-IT" sz="2400" dirty="0" err="1">
                <a:latin typeface="+mj-lt"/>
              </a:rPr>
              <a:t>watch_next</a:t>
            </a:r>
            <a:r>
              <a:rPr lang="it-IT" sz="2400" dirty="0">
                <a:latin typeface="+mj-lt"/>
              </a:rPr>
              <a:t>. Il tutto è  reso possibile facendo il JOIN in base ai campi Id dei talk e </a:t>
            </a:r>
            <a:r>
              <a:rPr lang="it-IT" sz="2400" dirty="0" err="1">
                <a:latin typeface="+mj-lt"/>
              </a:rPr>
              <a:t>Idx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watch_next</a:t>
            </a:r>
            <a:r>
              <a:rPr lang="it-IT" sz="2400" dirty="0">
                <a:latin typeface="+mj-lt"/>
              </a:rPr>
              <a:t>. Nel dataset dei </a:t>
            </a:r>
            <a:r>
              <a:rPr lang="it-IT" sz="2400" dirty="0" err="1">
                <a:latin typeface="+mj-lt"/>
              </a:rPr>
              <a:t>watch_next</a:t>
            </a:r>
            <a:r>
              <a:rPr lang="it-IT" sz="2400" dirty="0">
                <a:latin typeface="+mj-lt"/>
              </a:rPr>
              <a:t> vi sono alcuni con Url: «https://www.ted.com/session/new?context=ted.www%2Fwatch-later» ossia </a:t>
            </a:r>
            <a:r>
              <a:rPr lang="it-IT" sz="2400" dirty="0" err="1">
                <a:latin typeface="+mj-lt"/>
              </a:rPr>
              <a:t>url</a:t>
            </a:r>
            <a:r>
              <a:rPr lang="it-IT" sz="2400" dirty="0">
                <a:latin typeface="+mj-lt"/>
              </a:rPr>
              <a:t> invadili che indirizzerebbero ad una pagina di </a:t>
            </a:r>
            <a:r>
              <a:rPr lang="it-IT" sz="2400" dirty="0" err="1">
                <a:latin typeface="+mj-lt"/>
              </a:rPr>
              <a:t>tedx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805401"/>
            <a:ext cx="10591801" cy="468997"/>
          </a:xfrm>
        </p:spPr>
        <p:txBody>
          <a:bodyPr rtlCol="0">
            <a:normAutofit fontScale="90000"/>
          </a:bodyPr>
          <a:lstStyle/>
          <a:p>
            <a:r>
              <a:rPr lang="it-IT" sz="3600" dirty="0"/>
              <a:t>I dati trattati e schema finale</a:t>
            </a:r>
            <a:br>
              <a:rPr lang="it-IT" dirty="0"/>
            </a:br>
            <a:endParaRPr lang="it-IT" dirty="0"/>
          </a:p>
        </p:txBody>
      </p:sp>
      <p:pic>
        <p:nvPicPr>
          <p:cNvPr id="2" name="Segnaposto contenuto 1">
            <a:extLst>
              <a:ext uri="{FF2B5EF4-FFF2-40B4-BE49-F238E27FC236}">
                <a16:creationId xmlns:a16="http://schemas.microsoft.com/office/drawing/2014/main" id="{C9493137-DE4F-4E88-BE7F-010455227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0629" y="1707207"/>
            <a:ext cx="4428392" cy="434539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8E12CF-2904-41D8-AD79-5D6ADFE8689F}"/>
              </a:ext>
            </a:extLst>
          </p:cNvPr>
          <p:cNvSpPr txBox="1"/>
          <p:nvPr/>
        </p:nvSpPr>
        <p:spPr>
          <a:xfrm>
            <a:off x="800099" y="1707207"/>
            <a:ext cx="4752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Di conseguenza attraverso </a:t>
            </a:r>
            <a:r>
              <a:rPr lang="it-IT" sz="2400" dirty="0" err="1">
                <a:latin typeface="+mj-lt"/>
              </a:rPr>
              <a:t>dropDuplicates</a:t>
            </a:r>
            <a:r>
              <a:rPr lang="it-IT" sz="2400" dirty="0">
                <a:latin typeface="+mj-lt"/>
              </a:rPr>
              <a:t>() sono stati eliminati i </a:t>
            </a:r>
            <a:r>
              <a:rPr lang="it-IT" sz="2400" dirty="0" err="1">
                <a:latin typeface="+mj-lt"/>
              </a:rPr>
              <a:t>watch_next</a:t>
            </a:r>
            <a:r>
              <a:rPr lang="it-IT" sz="2400" dirty="0">
                <a:latin typeface="+mj-lt"/>
              </a:rPr>
              <a:t> con </a:t>
            </a:r>
            <a:r>
              <a:rPr lang="it-IT" sz="2400" dirty="0" err="1">
                <a:latin typeface="+mj-lt"/>
              </a:rPr>
              <a:t>url</a:t>
            </a:r>
            <a:r>
              <a:rPr lang="it-IT" sz="2400" dirty="0">
                <a:latin typeface="+mj-lt"/>
              </a:rPr>
              <a:t> invalidi e rifacendo il </a:t>
            </a:r>
            <a:r>
              <a:rPr lang="it-IT" sz="2400" dirty="0" err="1">
                <a:latin typeface="+mj-lt"/>
              </a:rPr>
              <a:t>dropDuplicates</a:t>
            </a:r>
            <a:r>
              <a:rPr lang="it-IT" sz="2400" dirty="0">
                <a:latin typeface="+mj-lt"/>
              </a:rPr>
              <a:t>() sul dataset finale, si è constatato che i talk sono 17976. I talk all’interno della collezione </a:t>
            </a:r>
            <a:r>
              <a:rPr lang="it-IT" sz="2400" dirty="0" err="1">
                <a:latin typeface="+mj-lt"/>
              </a:rPr>
              <a:t>tedx_data</a:t>
            </a:r>
            <a:r>
              <a:rPr lang="it-IT" sz="2400" dirty="0">
                <a:latin typeface="+mj-lt"/>
              </a:rPr>
              <a:t> su </a:t>
            </a:r>
            <a:r>
              <a:rPr lang="it-IT" sz="2400" dirty="0" err="1">
                <a:latin typeface="+mj-lt"/>
              </a:rPr>
              <a:t>Mongodb</a:t>
            </a:r>
            <a:r>
              <a:rPr lang="it-IT" sz="2400" dirty="0">
                <a:latin typeface="+mj-lt"/>
              </a:rPr>
              <a:t> hanno la seguente struttura:</a:t>
            </a:r>
          </a:p>
        </p:txBody>
      </p:sp>
    </p:spTree>
    <p:extLst>
      <p:ext uri="{BB962C8B-B14F-4D97-AF65-F5344CB8AC3E}">
        <p14:creationId xmlns:p14="http://schemas.microsoft.com/office/powerpoint/2010/main" val="212953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 rtlCol="0">
            <a:normAutofit fontScale="90000"/>
          </a:bodyPr>
          <a:lstStyle/>
          <a:p>
            <a:r>
              <a:rPr lang="it-IT" sz="3600" dirty="0"/>
              <a:t>Criticità tecniche</a:t>
            </a:r>
            <a:br>
              <a:rPr lang="it-IT" dirty="0"/>
            </a:br>
            <a:endParaRPr lang="it-IT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E71A3620-90CC-4A6C-B5AB-92A1784E7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557" t="61517" r="58685" b="31969"/>
          <a:stretch/>
        </p:blipFill>
        <p:spPr>
          <a:xfrm>
            <a:off x="800100" y="2256477"/>
            <a:ext cx="6431973" cy="503061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A6E44B-E6D5-4C4F-A3F9-6C52796CF0D6}"/>
              </a:ext>
            </a:extLst>
          </p:cNvPr>
          <p:cNvSpPr txBox="1"/>
          <p:nvPr/>
        </p:nvSpPr>
        <p:spPr>
          <a:xfrm>
            <a:off x="700087" y="1624078"/>
            <a:ext cx="586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Vi sono alcuni talk aventi solo l’id e nient’altro.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3A00AF-0A85-4F1C-AD31-743B72449999}"/>
              </a:ext>
            </a:extLst>
          </p:cNvPr>
          <p:cNvSpPr txBox="1"/>
          <p:nvPr/>
        </p:nvSpPr>
        <p:spPr>
          <a:xfrm>
            <a:off x="700087" y="2864575"/>
            <a:ext cx="946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 Vi sono incongruenze all’interno dei dataset. Alcuni campi non hanno valori o valori uguale a zero. Ad esempio: il campo </a:t>
            </a:r>
            <a:r>
              <a:rPr lang="it-IT" sz="2400" dirty="0" err="1">
                <a:latin typeface="+mj-lt"/>
              </a:rPr>
              <a:t>num_view</a:t>
            </a:r>
            <a:r>
              <a:rPr lang="it-IT" sz="2400" dirty="0">
                <a:latin typeface="+mj-lt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63B8FC9-4BA2-4D23-81C7-23E398B25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86" t="33532" r="57500" b="45125"/>
          <a:stretch/>
        </p:blipFill>
        <p:spPr>
          <a:xfrm>
            <a:off x="671007" y="3703645"/>
            <a:ext cx="6561066" cy="1957083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648C7A73-3603-4E07-961C-140085543770}"/>
              </a:ext>
            </a:extLst>
          </p:cNvPr>
          <p:cNvSpPr/>
          <p:nvPr/>
        </p:nvSpPr>
        <p:spPr>
          <a:xfrm>
            <a:off x="800100" y="4959927"/>
            <a:ext cx="1139536" cy="25328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3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 rtlCol="0">
            <a:normAutofit/>
          </a:bodyPr>
          <a:lstStyle/>
          <a:p>
            <a:pPr rtl="0"/>
            <a:r>
              <a:rPr lang="it-IT" sz="3200" dirty="0"/>
              <a:t>Possibili evoluzioni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B0C5699-29DE-494F-B955-ED5420D7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719830"/>
            <a:ext cx="10591801" cy="4105325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Si potrebbe aggiungere:</a:t>
            </a:r>
          </a:p>
          <a:p>
            <a:r>
              <a:rPr lang="it-IT" sz="2400" dirty="0">
                <a:latin typeface="+mj-lt"/>
              </a:rPr>
              <a:t>ai vari talks la loro durata.</a:t>
            </a:r>
          </a:p>
          <a:p>
            <a:r>
              <a:rPr lang="it-IT" sz="2400" dirty="0">
                <a:latin typeface="+mj-lt"/>
              </a:rPr>
              <a:t>ad ogni talk i rating da 1 a 5. </a:t>
            </a:r>
          </a:p>
          <a:p>
            <a:r>
              <a:rPr lang="it-IT" sz="2400" dirty="0">
                <a:latin typeface="+mj-lt"/>
              </a:rPr>
              <a:t>una lista di consigliati in base ai gusti degli utenti.</a:t>
            </a:r>
          </a:p>
          <a:p>
            <a:r>
              <a:rPr lang="it-IT" sz="2400" dirty="0">
                <a:latin typeface="+mj-lt"/>
              </a:rPr>
              <a:t>una sezione commenti sottostante ai talk.</a:t>
            </a:r>
          </a:p>
          <a:p>
            <a:r>
              <a:rPr lang="it-IT" sz="2400" dirty="0">
                <a:latin typeface="+mj-lt"/>
              </a:rPr>
              <a:t>La possibilità di aggiungere ai preferiti i talk.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49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4C410A1A-C530-4C2C-8A49-D08B34F4DC3C}"/>
              </a:ext>
            </a:extLst>
          </p:cNvPr>
          <p:cNvSpPr/>
          <p:nvPr/>
        </p:nvSpPr>
        <p:spPr>
          <a:xfrm>
            <a:off x="2958549" y="1699890"/>
            <a:ext cx="1772531" cy="18691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353253"/>
            <a:ext cx="10782299" cy="1100621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33B907-C059-432D-9E6C-B6A08FA77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459704"/>
            <a:ext cx="9972675" cy="543505"/>
          </a:xfrm>
        </p:spPr>
        <p:txBody>
          <a:bodyPr rtlCol="0"/>
          <a:lstStyle/>
          <a:p>
            <a:pPr rtl="0"/>
            <a:r>
              <a:rPr lang="it-IT" dirty="0">
                <a:latin typeface="+mj-lt"/>
                <a:cs typeface="Calibri" panose="020F0502020204030204" pitchFamily="34" charset="0"/>
              </a:rPr>
              <a:t>Luca Inglese 1057762</a:t>
            </a: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F68EB5A4-29EC-47A5-A65A-1898EF462A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52" r="1952"/>
          <a:stretch>
            <a:fillRect/>
          </a:stretch>
        </p:blipFill>
        <p:spPr>
          <a:xfrm>
            <a:off x="7032148" y="423651"/>
            <a:ext cx="2029139" cy="1187758"/>
          </a:xfrm>
          <a:ln>
            <a:solidFill>
              <a:schemeClr val="tx1"/>
            </a:solidFill>
          </a:ln>
        </p:spPr>
      </p:pic>
      <p:pic>
        <p:nvPicPr>
          <p:cNvPr id="20" name="Segnaposto immagine 19">
            <a:extLst>
              <a:ext uri="{FF2B5EF4-FFF2-40B4-BE49-F238E27FC236}">
                <a16:creationId xmlns:a16="http://schemas.microsoft.com/office/drawing/2014/main" id="{B85016B8-EAED-47B1-89CD-E3E892F3F5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97" b="5497"/>
          <a:stretch>
            <a:fillRect/>
          </a:stretch>
        </p:blipFill>
        <p:spPr>
          <a:xfrm>
            <a:off x="2265869" y="80622"/>
            <a:ext cx="3157887" cy="1873815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26E4582-E3CE-4E3B-91C3-E1708A780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812" y="1896481"/>
            <a:ext cx="1476000" cy="1476000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0745D63-DE95-44B1-A977-4F7B981B275C}"/>
              </a:ext>
            </a:extLst>
          </p:cNvPr>
          <p:cNvSpPr/>
          <p:nvPr/>
        </p:nvSpPr>
        <p:spPr>
          <a:xfrm>
            <a:off x="7160454" y="1699889"/>
            <a:ext cx="1772531" cy="18691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4C3682F-25E9-4F08-B262-5046B5227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102" y="1879163"/>
            <a:ext cx="1475229" cy="15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973_TF67498733_Win32" id="{5C6F10BF-45BA-4B94-843C-17B730078A4E}" vid="{48A8187D-3183-400D-9416-E5A246BCFDC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0F876D-ECAD-49DD-95DE-E4DA3D4E9CA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delle cronache</Template>
  <TotalTime>2883</TotalTime>
  <Words>249</Words>
  <Application>Microsoft Office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Univers Condensed</vt:lpstr>
      <vt:lpstr>ChronicleVTI</vt:lpstr>
      <vt:lpstr>Presentazione standard di PowerPoint</vt:lpstr>
      <vt:lpstr>Il job pyspark: aggregazione watch_netx </vt:lpstr>
      <vt:lpstr>I dati trattati e schema finale </vt:lpstr>
      <vt:lpstr>Criticità tecniche </vt:lpstr>
      <vt:lpstr>Possibili evoluzioni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presentazione</dc:title>
  <dc:creator>luca inglese</dc:creator>
  <cp:lastModifiedBy>luca inglese</cp:lastModifiedBy>
  <cp:revision>25</cp:revision>
  <dcterms:created xsi:type="dcterms:W3CDTF">2021-05-24T09:00:53Z</dcterms:created>
  <dcterms:modified xsi:type="dcterms:W3CDTF">2021-06-02T21:14:00Z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