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1947" r:id="rId2"/>
    <p:sldId id="1949" r:id="rId3"/>
    <p:sldId id="1952" r:id="rId4"/>
    <p:sldId id="1950" r:id="rId5"/>
    <p:sldId id="1951" r:id="rId6"/>
  </p:sldIdLst>
  <p:sldSz cx="9144000" cy="6858000" type="screen4x3"/>
  <p:notesSz cx="6858000" cy="9661525"/>
  <p:custShowLst>
    <p:custShow name="Mustermann1" id="0">
      <p:sldLst/>
    </p:custShow>
  </p:custShowLst>
  <p:custDataLst>
    <p:tags r:id="rId9"/>
  </p:custData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orient="horz" pos="3867">
          <p15:clr>
            <a:srgbClr val="A4A3A4"/>
          </p15:clr>
        </p15:guide>
        <p15:guide id="3" orient="horz" pos="801">
          <p15:clr>
            <a:srgbClr val="A4A3A4"/>
          </p15:clr>
        </p15:guide>
        <p15:guide id="4" orient="horz" pos="534">
          <p15:clr>
            <a:srgbClr val="A4A3A4"/>
          </p15:clr>
        </p15:guide>
        <p15:guide id="5" orient="horz" pos="703">
          <p15:clr>
            <a:srgbClr val="A4A3A4"/>
          </p15:clr>
        </p15:guide>
        <p15:guide id="6" orient="horz" pos="4121">
          <p15:clr>
            <a:srgbClr val="A4A3A4"/>
          </p15:clr>
        </p15:guide>
        <p15:guide id="7" orient="horz" pos="702">
          <p15:clr>
            <a:srgbClr val="A4A3A4"/>
          </p15:clr>
        </p15:guide>
        <p15:guide id="8" orient="horz" pos="1092">
          <p15:clr>
            <a:srgbClr val="A4A3A4"/>
          </p15:clr>
        </p15:guide>
        <p15:guide id="9" pos="5447">
          <p15:clr>
            <a:srgbClr val="A4A3A4"/>
          </p15:clr>
        </p15:guide>
        <p15:guide id="10" pos="2955">
          <p15:clr>
            <a:srgbClr val="A4A3A4"/>
          </p15:clr>
        </p15:guide>
        <p15:guide id="11" pos="367">
          <p15:clr>
            <a:srgbClr val="A4A3A4"/>
          </p15:clr>
        </p15:guide>
        <p15:guide id="12" pos="1394">
          <p15:clr>
            <a:srgbClr val="A4A3A4"/>
          </p15:clr>
        </p15:guide>
        <p15:guide id="13" pos="13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4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77E"/>
    <a:srgbClr val="FF3300"/>
    <a:srgbClr val="800000"/>
    <a:srgbClr val="990000"/>
    <a:srgbClr val="CC0000"/>
    <a:srgbClr val="FFCC00"/>
    <a:srgbClr val="005EAD"/>
    <a:srgbClr val="002F52"/>
    <a:srgbClr val="0037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9" autoAdjust="0"/>
    <p:restoredTop sz="94646" autoAdjust="0"/>
  </p:normalViewPr>
  <p:slideViewPr>
    <p:cSldViewPr snapToGrid="0" showGuides="1">
      <p:cViewPr varScale="1">
        <p:scale>
          <a:sx n="60" d="100"/>
          <a:sy n="60" d="100"/>
        </p:scale>
        <p:origin x="756" y="48"/>
      </p:cViewPr>
      <p:guideLst>
        <p:guide orient="horz" pos="119"/>
        <p:guide orient="horz" pos="3867"/>
        <p:guide orient="horz" pos="801"/>
        <p:guide orient="horz" pos="534"/>
        <p:guide orient="horz" pos="703"/>
        <p:guide orient="horz" pos="4121"/>
        <p:guide orient="horz" pos="702"/>
        <p:guide orient="horz" pos="1092"/>
        <p:guide pos="5447"/>
        <p:guide pos="2955"/>
        <p:guide pos="367"/>
        <p:guide pos="1394"/>
        <p:guide pos="13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21" d="100"/>
          <a:sy n="121" d="100"/>
        </p:scale>
        <p:origin x="-312" y="-112"/>
      </p:cViewPr>
      <p:guideLst>
        <p:guide orient="horz" pos="304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77338"/>
            <a:ext cx="297180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177338"/>
            <a:ext cx="297180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fld id="{D54606BC-1185-6343-8CD4-1A7CC7DA3AB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3944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081213" y="536575"/>
            <a:ext cx="11022013" cy="82661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819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85750" y="8910638"/>
            <a:ext cx="628650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Textformatierung des Masters zu bearbeiten.</a:t>
            </a:r>
          </a:p>
        </p:txBody>
      </p:sp>
    </p:spTree>
    <p:extLst>
      <p:ext uri="{BB962C8B-B14F-4D97-AF65-F5344CB8AC3E}">
        <p14:creationId xmlns:p14="http://schemas.microsoft.com/office/powerpoint/2010/main" val="1612218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1pPr>
    <a:lvl2pPr marL="4572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2pPr>
    <a:lvl3pPr marL="9144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3pPr>
    <a:lvl4pPr marL="13716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4pPr>
    <a:lvl5pPr marL="18288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5" Type="http://schemas.openxmlformats.org/officeDocument/2006/relationships/image" Target="../media/image7.png"/><Relationship Id="rId4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3088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8064499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BDC0EC7-4908-BF4F-9C97-5A659E4EFB3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6541" y="5818708"/>
            <a:ext cx="7350546" cy="292162"/>
          </a:xfrm>
          <a:prstGeom prst="rect">
            <a:avLst/>
          </a:prstGeom>
        </p:spPr>
        <p:txBody>
          <a:bodyPr lIns="0" tIns="0" bIns="0" anchor="t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413" indent="0">
              <a:buNone/>
              <a:defRPr/>
            </a:lvl2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/>
            </a:pPr>
            <a:r>
              <a:rPr lang="en-GB" noProof="0" dirty="0"/>
              <a:t>Sources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DFCBA60-F2B9-0540-B242-1262C366CC74}"/>
              </a:ext>
            </a:extLst>
          </p:cNvPr>
          <p:cNvSpPr txBox="1"/>
          <p:nvPr userDrawn="1"/>
        </p:nvSpPr>
        <p:spPr>
          <a:xfrm>
            <a:off x="582613" y="5818707"/>
            <a:ext cx="703927" cy="1384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GB" sz="900" b="1" dirty="0">
                <a:solidFill>
                  <a:schemeClr val="bg1">
                    <a:lumMod val="50000"/>
                  </a:schemeClr>
                </a:solidFill>
              </a:rPr>
              <a:t>References: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3088" y="581897"/>
            <a:ext cx="8063999" cy="27463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51353095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8063999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875893249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2C) + 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3088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378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BDC0EC7-4908-BF4F-9C97-5A659E4EFB3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6541" y="5818708"/>
            <a:ext cx="7350546" cy="292162"/>
          </a:xfrm>
          <a:prstGeom prst="rect">
            <a:avLst/>
          </a:prstGeom>
        </p:spPr>
        <p:txBody>
          <a:bodyPr lIns="0" tIns="0" bIns="0" anchor="t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413" indent="0">
              <a:buNone/>
              <a:defRPr/>
            </a:lvl2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/>
            </a:pPr>
            <a:r>
              <a:rPr lang="en-GB" noProof="0" dirty="0"/>
              <a:t>Sources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DFCBA60-F2B9-0540-B242-1262C366CC74}"/>
              </a:ext>
            </a:extLst>
          </p:cNvPr>
          <p:cNvSpPr txBox="1"/>
          <p:nvPr userDrawn="1"/>
        </p:nvSpPr>
        <p:spPr>
          <a:xfrm>
            <a:off x="582613" y="5818707"/>
            <a:ext cx="703927" cy="1384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GB" sz="900" b="1" dirty="0">
                <a:solidFill>
                  <a:schemeClr val="bg1">
                    <a:lumMod val="50000"/>
                  </a:schemeClr>
                </a:solidFill>
              </a:rPr>
              <a:t>References: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3088" y="581897"/>
            <a:ext cx="8063999" cy="27463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C62EF3F6-F6E9-5042-B877-596582C374A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857087" y="1448672"/>
            <a:ext cx="378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80715932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2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CB60196-2670-1E4E-9B83-83B9D30D80D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73088" y="1448672"/>
            <a:ext cx="378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217A189-E2FB-3F4B-ABCD-C8FBBA962B5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857087" y="1448672"/>
            <a:ext cx="378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44154500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3C) + 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3088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252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BDC0EC7-4908-BF4F-9C97-5A659E4EFB3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6541" y="5818708"/>
            <a:ext cx="7350546" cy="292162"/>
          </a:xfrm>
          <a:prstGeom prst="rect">
            <a:avLst/>
          </a:prstGeom>
        </p:spPr>
        <p:txBody>
          <a:bodyPr lIns="0" tIns="0" bIns="0" anchor="t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413" indent="0">
              <a:buNone/>
              <a:defRPr/>
            </a:lvl2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/>
            </a:pPr>
            <a:r>
              <a:rPr lang="en-GB" noProof="0" dirty="0"/>
              <a:t>Sources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DFCBA60-F2B9-0540-B242-1262C366CC74}"/>
              </a:ext>
            </a:extLst>
          </p:cNvPr>
          <p:cNvSpPr txBox="1"/>
          <p:nvPr userDrawn="1"/>
        </p:nvSpPr>
        <p:spPr>
          <a:xfrm>
            <a:off x="582613" y="5818707"/>
            <a:ext cx="703927" cy="1384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GB" sz="900" b="1" dirty="0">
                <a:solidFill>
                  <a:schemeClr val="bg1">
                    <a:lumMod val="50000"/>
                  </a:schemeClr>
                </a:solidFill>
              </a:rPr>
              <a:t>References: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3088" y="581897"/>
            <a:ext cx="8063999" cy="27463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C62EF3F6-F6E9-5042-B877-596582C374A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345088" y="1448672"/>
            <a:ext cx="252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A9BF1D72-C7DA-844D-9D02-3A0622DC17D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117087" y="1448672"/>
            <a:ext cx="252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51576585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3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4035B5A-D131-9E43-8819-54D8C7C5F65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252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DA824A7B-3A0B-A54A-AD70-3A727E9C653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3345088" y="1448672"/>
            <a:ext cx="252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B1B37D4C-618B-A04F-93D5-96AD3167BFE4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117087" y="1448672"/>
            <a:ext cx="252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08082518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BFC69AB-ADCF-E041-BB63-A5BB6D80C4E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751293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6" name="think-cell Folie" r:id="rId3" imgW="7761960" imgH="10047960" progId="">
                  <p:embed/>
                </p:oleObj>
              </mc:Choice>
              <mc:Fallback>
                <p:oleObj name="think-cell Folie" r:id="rId3" imgW="7761960" imgH="10047960" progId="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DD5A821F-471D-1642-8AAE-398D4B6F271B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73088" y="1448672"/>
            <a:ext cx="8064499" cy="413589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 b="1">
                <a:solidFill>
                  <a:srgbClr val="00377E"/>
                </a:solidFill>
              </a:defRPr>
            </a:lvl1pPr>
            <a:lvl2pPr marL="379413" indent="0">
              <a:buNone/>
              <a:defRPr/>
            </a:lvl2pPr>
          </a:lstStyle>
          <a:p>
            <a:pPr lvl="0"/>
            <a:r>
              <a:rPr lang="en-GB" noProof="0" dirty="0"/>
              <a:t>Headline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6" name="Richtungspfeil 5">
            <a:extLst>
              <a:ext uri="{FF2B5EF4-FFF2-40B4-BE49-F238E27FC236}">
                <a16:creationId xmlns:a16="http://schemas.microsoft.com/office/drawing/2014/main" id="{F5863112-C4A3-094E-881C-56CF812BDF6F}"/>
              </a:ext>
            </a:extLst>
          </p:cNvPr>
          <p:cNvSpPr/>
          <p:nvPr userDrawn="1"/>
        </p:nvSpPr>
        <p:spPr>
          <a:xfrm>
            <a:off x="818830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chemeClr val="bg1"/>
          </a:solidFill>
          <a:ln w="12700">
            <a:solidFill>
              <a:srgbClr val="003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7" name="Richtungspfeil 6">
            <a:extLst>
              <a:ext uri="{FF2B5EF4-FFF2-40B4-BE49-F238E27FC236}">
                <a16:creationId xmlns:a16="http://schemas.microsoft.com/office/drawing/2014/main" id="{E97FCA0C-BD0E-3D4B-883C-D081A0BBAB0C}"/>
              </a:ext>
            </a:extLst>
          </p:cNvPr>
          <p:cNvSpPr/>
          <p:nvPr userDrawn="1"/>
        </p:nvSpPr>
        <p:spPr>
          <a:xfrm>
            <a:off x="689998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rgbClr val="00377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8" name="Richtungspfeil 7">
            <a:extLst>
              <a:ext uri="{FF2B5EF4-FFF2-40B4-BE49-F238E27FC236}">
                <a16:creationId xmlns:a16="http://schemas.microsoft.com/office/drawing/2014/main" id="{D0E4C74F-F834-ED46-9242-187CBB5BBB12}"/>
              </a:ext>
            </a:extLst>
          </p:cNvPr>
          <p:cNvSpPr/>
          <p:nvPr userDrawn="1"/>
        </p:nvSpPr>
        <p:spPr>
          <a:xfrm>
            <a:off x="577186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chemeClr val="bg1"/>
          </a:solidFill>
          <a:ln w="12700">
            <a:solidFill>
              <a:srgbClr val="003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9792184-303E-1043-881E-83B8E522119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42868" y="3411105"/>
            <a:ext cx="1093612" cy="1013507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CDB0E940-A14D-C04F-A21F-2693423BA694}"/>
              </a:ext>
            </a:extLst>
          </p:cNvPr>
          <p:cNvSpPr/>
          <p:nvPr userDrawn="1"/>
        </p:nvSpPr>
        <p:spPr bwMode="auto">
          <a:xfrm>
            <a:off x="571900" y="1862262"/>
            <a:ext cx="8064499" cy="4140000"/>
          </a:xfrm>
          <a:prstGeom prst="rect">
            <a:avLst/>
          </a:prstGeom>
          <a:noFill/>
          <a:ln w="28575" cap="flat" cmpd="sng" algn="ctr">
            <a:solidFill>
              <a:srgbClr val="00377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1" name="Inhaltsplatzhalter 20">
            <a:extLst>
              <a:ext uri="{FF2B5EF4-FFF2-40B4-BE49-F238E27FC236}">
                <a16:creationId xmlns:a16="http://schemas.microsoft.com/office/drawing/2014/main" id="{34BCB425-150D-BB43-8D50-06323DF2783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372638" y="1862138"/>
            <a:ext cx="6263362" cy="4140200"/>
          </a:xfrm>
          <a:prstGeom prst="rect">
            <a:avLst/>
          </a:prstGeom>
        </p:spPr>
        <p:txBody>
          <a:bodyPr lIns="180000" tIns="360000" bIns="360000"/>
          <a:lstStyle/>
          <a:p>
            <a:pPr lvl="0"/>
            <a:r>
              <a:rPr lang="de-DE" dirty="0"/>
              <a:t>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9760585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BFC69AB-ADCF-E041-BB63-A5BB6D80C4E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9" name="think-cell Folie" r:id="rId3" imgW="7761960" imgH="10047960" progId="">
                  <p:embed/>
                </p:oleObj>
              </mc:Choice>
              <mc:Fallback>
                <p:oleObj name="think-cell Folie" r:id="rId3" imgW="7761960" imgH="10047960" progId="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DD5A821F-471D-1642-8AAE-398D4B6F271B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73088" y="1448672"/>
            <a:ext cx="8064499" cy="413589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 b="1">
                <a:solidFill>
                  <a:srgbClr val="00377E"/>
                </a:solidFill>
              </a:defRPr>
            </a:lvl1pPr>
            <a:lvl2pPr marL="379413" indent="0">
              <a:buNone/>
              <a:defRPr/>
            </a:lvl2pPr>
          </a:lstStyle>
          <a:p>
            <a:pPr lvl="0"/>
            <a:r>
              <a:rPr lang="en-GB" noProof="0" dirty="0"/>
              <a:t>Headline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6" name="Richtungspfeil 5">
            <a:extLst>
              <a:ext uri="{FF2B5EF4-FFF2-40B4-BE49-F238E27FC236}">
                <a16:creationId xmlns:a16="http://schemas.microsoft.com/office/drawing/2014/main" id="{F5863112-C4A3-094E-881C-56CF812BDF6F}"/>
              </a:ext>
            </a:extLst>
          </p:cNvPr>
          <p:cNvSpPr/>
          <p:nvPr userDrawn="1"/>
        </p:nvSpPr>
        <p:spPr>
          <a:xfrm>
            <a:off x="818830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chemeClr val="bg1"/>
          </a:solidFill>
          <a:ln w="12700">
            <a:solidFill>
              <a:srgbClr val="003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7" name="Richtungspfeil 6">
            <a:extLst>
              <a:ext uri="{FF2B5EF4-FFF2-40B4-BE49-F238E27FC236}">
                <a16:creationId xmlns:a16="http://schemas.microsoft.com/office/drawing/2014/main" id="{E97FCA0C-BD0E-3D4B-883C-D081A0BBAB0C}"/>
              </a:ext>
            </a:extLst>
          </p:cNvPr>
          <p:cNvSpPr/>
          <p:nvPr userDrawn="1"/>
        </p:nvSpPr>
        <p:spPr>
          <a:xfrm>
            <a:off x="689998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rgbClr val="00377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8" name="Richtungspfeil 7">
            <a:extLst>
              <a:ext uri="{FF2B5EF4-FFF2-40B4-BE49-F238E27FC236}">
                <a16:creationId xmlns:a16="http://schemas.microsoft.com/office/drawing/2014/main" id="{D0E4C74F-F834-ED46-9242-187CBB5BBB12}"/>
              </a:ext>
            </a:extLst>
          </p:cNvPr>
          <p:cNvSpPr/>
          <p:nvPr userDrawn="1"/>
        </p:nvSpPr>
        <p:spPr>
          <a:xfrm>
            <a:off x="577186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chemeClr val="bg1"/>
          </a:solidFill>
          <a:ln w="12700">
            <a:solidFill>
              <a:srgbClr val="003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CDB0E940-A14D-C04F-A21F-2693423BA694}"/>
              </a:ext>
            </a:extLst>
          </p:cNvPr>
          <p:cNvSpPr/>
          <p:nvPr userDrawn="1"/>
        </p:nvSpPr>
        <p:spPr bwMode="auto">
          <a:xfrm>
            <a:off x="571900" y="1862262"/>
            <a:ext cx="8064499" cy="4140000"/>
          </a:xfrm>
          <a:prstGeom prst="rect">
            <a:avLst/>
          </a:prstGeom>
          <a:noFill/>
          <a:ln w="28575" cap="flat" cmpd="sng" algn="ctr">
            <a:solidFill>
              <a:srgbClr val="00377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1" name="Inhaltsplatzhalter 20">
            <a:extLst>
              <a:ext uri="{FF2B5EF4-FFF2-40B4-BE49-F238E27FC236}">
                <a16:creationId xmlns:a16="http://schemas.microsoft.com/office/drawing/2014/main" id="{34BCB425-150D-BB43-8D50-06323DF2783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372638" y="1862138"/>
            <a:ext cx="6263362" cy="4140200"/>
          </a:xfrm>
          <a:prstGeom prst="rect">
            <a:avLst/>
          </a:prstGeom>
        </p:spPr>
        <p:txBody>
          <a:bodyPr lIns="180000" tIns="360000" bIns="360000"/>
          <a:lstStyle/>
          <a:p>
            <a:pPr lvl="0"/>
            <a:r>
              <a:rPr lang="de-DE" dirty="0"/>
              <a:t>Text</a:t>
            </a:r>
            <a:endParaRPr lang="en-GB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FADCD90-1538-794F-94D7-D1B6833F7FD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99807" y="3503148"/>
            <a:ext cx="1154458" cy="80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41426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17" name="Rectangle 21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573088" y="183600"/>
            <a:ext cx="8074025" cy="369332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ctr"/>
          <a:lstStyle>
            <a:lvl1pPr>
              <a:defRPr/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8" name="Abgerundetes Rechteck 2"/>
          <p:cNvSpPr/>
          <p:nvPr userDrawn="1"/>
        </p:nvSpPr>
        <p:spPr bwMode="auto">
          <a:xfrm>
            <a:off x="7024687" y="5947200"/>
            <a:ext cx="2119313" cy="910800"/>
          </a:xfrm>
          <a:custGeom>
            <a:avLst/>
            <a:gdLst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632783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407700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407700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407700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2632783 w 2632783"/>
              <a:gd name="connsiteY0" fmla="*/ 867082 h 1260000"/>
              <a:gd name="connsiteX1" fmla="*/ 2239865 w 2632783"/>
              <a:gd name="connsiteY1" fmla="*/ 1260000 h 1260000"/>
              <a:gd name="connsiteX2" fmla="*/ 392918 w 2632783"/>
              <a:gd name="connsiteY2" fmla="*/ 1260000 h 1260000"/>
              <a:gd name="connsiteX3" fmla="*/ 0 w 2632783"/>
              <a:gd name="connsiteY3" fmla="*/ 867082 h 1260000"/>
              <a:gd name="connsiteX4" fmla="*/ 0 w 2632783"/>
              <a:gd name="connsiteY4" fmla="*/ 392918 h 1260000"/>
              <a:gd name="connsiteX5" fmla="*/ 392918 w 2632783"/>
              <a:gd name="connsiteY5" fmla="*/ 0 h 1260000"/>
              <a:gd name="connsiteX6" fmla="*/ 2239865 w 2632783"/>
              <a:gd name="connsiteY6" fmla="*/ 0 h 1260000"/>
              <a:gd name="connsiteX7" fmla="*/ 2499140 w 2632783"/>
              <a:gd name="connsiteY7" fmla="*/ 484358 h 1260000"/>
              <a:gd name="connsiteX0" fmla="*/ 2239865 w 2499140"/>
              <a:gd name="connsiteY0" fmla="*/ 1260000 h 1260000"/>
              <a:gd name="connsiteX1" fmla="*/ 392918 w 2499140"/>
              <a:gd name="connsiteY1" fmla="*/ 1260000 h 1260000"/>
              <a:gd name="connsiteX2" fmla="*/ 0 w 2499140"/>
              <a:gd name="connsiteY2" fmla="*/ 867082 h 1260000"/>
              <a:gd name="connsiteX3" fmla="*/ 0 w 2499140"/>
              <a:gd name="connsiteY3" fmla="*/ 392918 h 1260000"/>
              <a:gd name="connsiteX4" fmla="*/ 392918 w 2499140"/>
              <a:gd name="connsiteY4" fmla="*/ 0 h 1260000"/>
              <a:gd name="connsiteX5" fmla="*/ 2239865 w 2499140"/>
              <a:gd name="connsiteY5" fmla="*/ 0 h 1260000"/>
              <a:gd name="connsiteX6" fmla="*/ 2499140 w 2499140"/>
              <a:gd name="connsiteY6" fmla="*/ 484358 h 1260000"/>
              <a:gd name="connsiteX0" fmla="*/ 2239865 w 2239865"/>
              <a:gd name="connsiteY0" fmla="*/ 1260000 h 1260000"/>
              <a:gd name="connsiteX1" fmla="*/ 392918 w 2239865"/>
              <a:gd name="connsiteY1" fmla="*/ 1260000 h 1260000"/>
              <a:gd name="connsiteX2" fmla="*/ 0 w 2239865"/>
              <a:gd name="connsiteY2" fmla="*/ 867082 h 1260000"/>
              <a:gd name="connsiteX3" fmla="*/ 0 w 2239865"/>
              <a:gd name="connsiteY3" fmla="*/ 392918 h 1260000"/>
              <a:gd name="connsiteX4" fmla="*/ 392918 w 2239865"/>
              <a:gd name="connsiteY4" fmla="*/ 0 h 1260000"/>
              <a:gd name="connsiteX5" fmla="*/ 2239865 w 2239865"/>
              <a:gd name="connsiteY5" fmla="*/ 0 h 1260000"/>
              <a:gd name="connsiteX0" fmla="*/ 2239865 w 2239865"/>
              <a:gd name="connsiteY0" fmla="*/ 1260000 h 1260000"/>
              <a:gd name="connsiteX1" fmla="*/ 0 w 2239865"/>
              <a:gd name="connsiteY1" fmla="*/ 867082 h 1260000"/>
              <a:gd name="connsiteX2" fmla="*/ 0 w 2239865"/>
              <a:gd name="connsiteY2" fmla="*/ 392918 h 1260000"/>
              <a:gd name="connsiteX3" fmla="*/ 392918 w 2239865"/>
              <a:gd name="connsiteY3" fmla="*/ 0 h 1260000"/>
              <a:gd name="connsiteX4" fmla="*/ 2239865 w 2239865"/>
              <a:gd name="connsiteY4" fmla="*/ 0 h 1260000"/>
              <a:gd name="connsiteX0" fmla="*/ 2239865 w 2239865"/>
              <a:gd name="connsiteY0" fmla="*/ 894240 h 894240"/>
              <a:gd name="connsiteX1" fmla="*/ 0 w 2239865"/>
              <a:gd name="connsiteY1" fmla="*/ 867082 h 894240"/>
              <a:gd name="connsiteX2" fmla="*/ 0 w 2239865"/>
              <a:gd name="connsiteY2" fmla="*/ 392918 h 894240"/>
              <a:gd name="connsiteX3" fmla="*/ 392918 w 2239865"/>
              <a:gd name="connsiteY3" fmla="*/ 0 h 894240"/>
              <a:gd name="connsiteX4" fmla="*/ 2239865 w 2239865"/>
              <a:gd name="connsiteY4" fmla="*/ 0 h 894240"/>
              <a:gd name="connsiteX0" fmla="*/ 2253933 w 2253933"/>
              <a:gd name="connsiteY0" fmla="*/ 873139 h 873139"/>
              <a:gd name="connsiteX1" fmla="*/ 0 w 2253933"/>
              <a:gd name="connsiteY1" fmla="*/ 867082 h 873139"/>
              <a:gd name="connsiteX2" fmla="*/ 0 w 2253933"/>
              <a:gd name="connsiteY2" fmla="*/ 392918 h 873139"/>
              <a:gd name="connsiteX3" fmla="*/ 392918 w 2253933"/>
              <a:gd name="connsiteY3" fmla="*/ 0 h 873139"/>
              <a:gd name="connsiteX4" fmla="*/ 2239865 w 2253933"/>
              <a:gd name="connsiteY4" fmla="*/ 0 h 873139"/>
              <a:gd name="connsiteX0" fmla="*/ 2253933 w 2253933"/>
              <a:gd name="connsiteY0" fmla="*/ 873139 h 909285"/>
              <a:gd name="connsiteX1" fmla="*/ 0 w 2253933"/>
              <a:gd name="connsiteY1" fmla="*/ 909285 h 909285"/>
              <a:gd name="connsiteX2" fmla="*/ 0 w 2253933"/>
              <a:gd name="connsiteY2" fmla="*/ 392918 h 909285"/>
              <a:gd name="connsiteX3" fmla="*/ 392918 w 2253933"/>
              <a:gd name="connsiteY3" fmla="*/ 0 h 909285"/>
              <a:gd name="connsiteX4" fmla="*/ 2239865 w 2253933"/>
              <a:gd name="connsiteY4" fmla="*/ 0 h 909285"/>
              <a:gd name="connsiteX0" fmla="*/ 2113256 w 2239865"/>
              <a:gd name="connsiteY0" fmla="*/ 922376 h 922376"/>
              <a:gd name="connsiteX1" fmla="*/ 0 w 2239865"/>
              <a:gd name="connsiteY1" fmla="*/ 909285 h 922376"/>
              <a:gd name="connsiteX2" fmla="*/ 0 w 2239865"/>
              <a:gd name="connsiteY2" fmla="*/ 392918 h 922376"/>
              <a:gd name="connsiteX3" fmla="*/ 392918 w 2239865"/>
              <a:gd name="connsiteY3" fmla="*/ 0 h 922376"/>
              <a:gd name="connsiteX4" fmla="*/ 2239865 w 2239865"/>
              <a:gd name="connsiteY4" fmla="*/ 0 h 922376"/>
              <a:gd name="connsiteX0" fmla="*/ 2113256 w 2113256"/>
              <a:gd name="connsiteY0" fmla="*/ 922376 h 922376"/>
              <a:gd name="connsiteX1" fmla="*/ 0 w 2113256"/>
              <a:gd name="connsiteY1" fmla="*/ 909285 h 922376"/>
              <a:gd name="connsiteX2" fmla="*/ 0 w 2113256"/>
              <a:gd name="connsiteY2" fmla="*/ 392918 h 922376"/>
              <a:gd name="connsiteX3" fmla="*/ 392918 w 2113256"/>
              <a:gd name="connsiteY3" fmla="*/ 0 h 922376"/>
              <a:gd name="connsiteX4" fmla="*/ 2099188 w 2113256"/>
              <a:gd name="connsiteY4" fmla="*/ 0 h 922376"/>
              <a:gd name="connsiteX0" fmla="*/ 2113256 w 2148425"/>
              <a:gd name="connsiteY0" fmla="*/ 922376 h 922376"/>
              <a:gd name="connsiteX1" fmla="*/ 0 w 2148425"/>
              <a:gd name="connsiteY1" fmla="*/ 909285 h 922376"/>
              <a:gd name="connsiteX2" fmla="*/ 0 w 2148425"/>
              <a:gd name="connsiteY2" fmla="*/ 392918 h 922376"/>
              <a:gd name="connsiteX3" fmla="*/ 392918 w 2148425"/>
              <a:gd name="connsiteY3" fmla="*/ 0 h 922376"/>
              <a:gd name="connsiteX4" fmla="*/ 2148425 w 2148425"/>
              <a:gd name="connsiteY4" fmla="*/ 0 h 922376"/>
              <a:gd name="connsiteX0" fmla="*/ 2113256 w 2113256"/>
              <a:gd name="connsiteY0" fmla="*/ 936444 h 936444"/>
              <a:gd name="connsiteX1" fmla="*/ 0 w 2113256"/>
              <a:gd name="connsiteY1" fmla="*/ 923353 h 936444"/>
              <a:gd name="connsiteX2" fmla="*/ 0 w 2113256"/>
              <a:gd name="connsiteY2" fmla="*/ 406986 h 936444"/>
              <a:gd name="connsiteX3" fmla="*/ 392918 w 2113256"/>
              <a:gd name="connsiteY3" fmla="*/ 14068 h 936444"/>
              <a:gd name="connsiteX4" fmla="*/ 2085120 w 2113256"/>
              <a:gd name="connsiteY4" fmla="*/ 0 h 936444"/>
              <a:gd name="connsiteX0" fmla="*/ 2113256 w 2127323"/>
              <a:gd name="connsiteY0" fmla="*/ 936444 h 936444"/>
              <a:gd name="connsiteX1" fmla="*/ 0 w 2127323"/>
              <a:gd name="connsiteY1" fmla="*/ 923353 h 936444"/>
              <a:gd name="connsiteX2" fmla="*/ 0 w 2127323"/>
              <a:gd name="connsiteY2" fmla="*/ 406986 h 936444"/>
              <a:gd name="connsiteX3" fmla="*/ 392918 w 2127323"/>
              <a:gd name="connsiteY3" fmla="*/ 14068 h 936444"/>
              <a:gd name="connsiteX4" fmla="*/ 2127323 w 2127323"/>
              <a:gd name="connsiteY4" fmla="*/ 0 h 936444"/>
              <a:gd name="connsiteX0" fmla="*/ 2134357 w 2134357"/>
              <a:gd name="connsiteY0" fmla="*/ 915343 h 923353"/>
              <a:gd name="connsiteX1" fmla="*/ 0 w 2134357"/>
              <a:gd name="connsiteY1" fmla="*/ 923353 h 923353"/>
              <a:gd name="connsiteX2" fmla="*/ 0 w 2134357"/>
              <a:gd name="connsiteY2" fmla="*/ 406986 h 923353"/>
              <a:gd name="connsiteX3" fmla="*/ 392918 w 2134357"/>
              <a:gd name="connsiteY3" fmla="*/ 14068 h 923353"/>
              <a:gd name="connsiteX4" fmla="*/ 2127323 w 2134357"/>
              <a:gd name="connsiteY4" fmla="*/ 0 h 923353"/>
              <a:gd name="connsiteX0" fmla="*/ 2134357 w 2134357"/>
              <a:gd name="connsiteY0" fmla="*/ 901275 h 909285"/>
              <a:gd name="connsiteX1" fmla="*/ 0 w 2134357"/>
              <a:gd name="connsiteY1" fmla="*/ 909285 h 909285"/>
              <a:gd name="connsiteX2" fmla="*/ 0 w 2134357"/>
              <a:gd name="connsiteY2" fmla="*/ 392918 h 909285"/>
              <a:gd name="connsiteX3" fmla="*/ 392918 w 2134357"/>
              <a:gd name="connsiteY3" fmla="*/ 0 h 909285"/>
              <a:gd name="connsiteX4" fmla="*/ 2132119 w 2134357"/>
              <a:gd name="connsiteY4" fmla="*/ 219 h 909285"/>
              <a:gd name="connsiteX0" fmla="*/ 2134357 w 2134357"/>
              <a:gd name="connsiteY0" fmla="*/ 910800 h 910800"/>
              <a:gd name="connsiteX1" fmla="*/ 0 w 2134357"/>
              <a:gd name="connsiteY1" fmla="*/ 909285 h 910800"/>
              <a:gd name="connsiteX2" fmla="*/ 0 w 2134357"/>
              <a:gd name="connsiteY2" fmla="*/ 392918 h 910800"/>
              <a:gd name="connsiteX3" fmla="*/ 392918 w 2134357"/>
              <a:gd name="connsiteY3" fmla="*/ 0 h 910800"/>
              <a:gd name="connsiteX4" fmla="*/ 2132119 w 2134357"/>
              <a:gd name="connsiteY4" fmla="*/ 219 h 91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357" h="910800">
                <a:moveTo>
                  <a:pt x="2134357" y="910800"/>
                </a:moveTo>
                <a:lnTo>
                  <a:pt x="0" y="909285"/>
                </a:lnTo>
                <a:lnTo>
                  <a:pt x="0" y="392918"/>
                </a:lnTo>
                <a:cubicBezTo>
                  <a:pt x="0" y="175915"/>
                  <a:pt x="175915" y="0"/>
                  <a:pt x="392918" y="0"/>
                </a:cubicBezTo>
                <a:lnTo>
                  <a:pt x="2132119" y="219"/>
                </a:lnTo>
              </a:path>
            </a:pathLst>
          </a:custGeom>
          <a:solidFill>
            <a:schemeClr val="bg1"/>
          </a:solidFill>
          <a:ln w="1270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500" b="0" i="0" u="none" strike="noStrike" cap="none" normalizeH="0" baseline="0">
              <a:ln>
                <a:noFill/>
              </a:ln>
              <a:solidFill>
                <a:srgbClr val="0028AD"/>
              </a:solidFill>
              <a:effectLst/>
              <a:latin typeface="Arial" charset="0"/>
            </a:endParaRPr>
          </a:p>
        </p:txBody>
      </p:sp>
      <p:pic>
        <p:nvPicPr>
          <p:cNvPr id="4154" name="Picture 58" descr="Logo-RG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138" y="6134100"/>
            <a:ext cx="1323975" cy="4079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B43EBC-5C81-9048-99D8-98BF6E9AAFB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Subtitle</a:t>
            </a:r>
            <a:endParaRPr lang="en-GB" noProof="0"/>
          </a:p>
        </p:txBody>
      </p:sp>
      <p:pic>
        <p:nvPicPr>
          <p:cNvPr id="4158" name="Picture 62" descr="Kästchen-blau-breit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1" t="65588"/>
          <a:stretch>
            <a:fillRect/>
          </a:stretch>
        </p:blipFill>
        <p:spPr bwMode="auto">
          <a:xfrm>
            <a:off x="0" y="0"/>
            <a:ext cx="8647113" cy="1114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3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EC2B0189-9A52-6C4C-A12C-68DF1D84975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32599431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" name="think-cell Folie" r:id="rId13" imgW="7761960" imgH="10047960" progId="">
                  <p:embed/>
                </p:oleObj>
              </mc:Choice>
              <mc:Fallback>
                <p:oleObj name="think-cell Folie" r:id="rId13" imgW="7761960" imgH="10047960" progId="">
                  <p:embed/>
                  <p:pic>
                    <p:nvPicPr>
                      <p:cNvPr id="0" name="Picture 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>
            <a:extLst>
              <a:ext uri="{FF2B5EF4-FFF2-40B4-BE49-F238E27FC236}">
                <a16:creationId xmlns:a16="http://schemas.microsoft.com/office/drawing/2014/main" id="{D6DFE7FB-BD09-AA46-851D-B1DBEFD8BECC}"/>
              </a:ext>
            </a:extLst>
          </p:cNvPr>
          <p:cNvSpPr/>
          <p:nvPr userDrawn="1">
            <p:custDataLst>
              <p:tags r:id="rId1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sym typeface="Arial" panose="020B0604020202020204" pitchFamily="34" charset="0"/>
            </a:endParaRPr>
          </a:p>
        </p:txBody>
      </p:sp>
      <p:pic>
        <p:nvPicPr>
          <p:cNvPr id="1178" name="Picture 154" descr="Kästchen-blau-breit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1" t="65588"/>
          <a:stretch>
            <a:fillRect/>
          </a:stretch>
        </p:blipFill>
        <p:spPr bwMode="auto">
          <a:xfrm>
            <a:off x="0" y="0"/>
            <a:ext cx="8647113" cy="1114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3" name="Text Box 149"/>
          <p:cNvSpPr txBox="1">
            <a:spLocks noChangeArrowheads="1"/>
          </p:cNvSpPr>
          <p:nvPr/>
        </p:nvSpPr>
        <p:spPr bwMode="auto">
          <a:xfrm>
            <a:off x="582612" y="6134400"/>
            <a:ext cx="6442075" cy="40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b">
            <a:noAutofit/>
          </a:bodyPr>
          <a:lstStyle/>
          <a:p>
            <a:pPr algn="l">
              <a:spcBef>
                <a:spcPct val="50000"/>
              </a:spcBef>
            </a:pPr>
            <a:r>
              <a:rPr lang="de-DE" sz="800" dirty="0">
                <a:solidFill>
                  <a:schemeClr val="tx1"/>
                </a:solidFill>
              </a:rPr>
              <a:t>Prof. Dr. Gawron</a:t>
            </a:r>
            <a:br>
              <a:rPr lang="de-DE" sz="800" dirty="0">
                <a:solidFill>
                  <a:schemeClr val="tx1"/>
                </a:solidFill>
              </a:rPr>
            </a:br>
            <a:r>
              <a:rPr lang="de-DE" sz="800" dirty="0">
                <a:solidFill>
                  <a:schemeClr val="tx1"/>
                </a:solidFill>
              </a:rPr>
              <a:t>Slide </a:t>
            </a:r>
            <a:fld id="{44BA279E-E9BC-D743-974C-EFE8A41952FB}" type="slidenum">
              <a:rPr lang="de-DE" sz="800">
                <a:solidFill>
                  <a:schemeClr val="tx1"/>
                </a:solidFill>
              </a:rPr>
              <a:pPr algn="l">
                <a:spcBef>
                  <a:spcPct val="50000"/>
                </a:spcBef>
              </a:pPr>
              <a:t>‹Nr.›</a:t>
            </a:fld>
            <a:r>
              <a:rPr lang="de-DE" sz="800" dirty="0">
                <a:solidFill>
                  <a:schemeClr val="tx1"/>
                </a:solidFill>
              </a:rPr>
              <a:t> (SS 2023)</a:t>
            </a:r>
          </a:p>
        </p:txBody>
      </p:sp>
      <p:pic>
        <p:nvPicPr>
          <p:cNvPr id="1176" name="Picture 152" descr="Kästchen-weiss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07" b="68468"/>
          <a:stretch>
            <a:fillRect/>
          </a:stretch>
        </p:blipFill>
        <p:spPr bwMode="auto">
          <a:xfrm>
            <a:off x="7024688" y="5949950"/>
            <a:ext cx="2119312" cy="9080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" name="Picture 153" descr="Logo-RGB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138" y="6134400"/>
            <a:ext cx="1323975" cy="4079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4" r:id="rId3"/>
    <p:sldLayoutId id="2147483655" r:id="rId4"/>
    <p:sldLayoutId id="2147483656" r:id="rId5"/>
    <p:sldLayoutId id="2147483657" r:id="rId6"/>
    <p:sldLayoutId id="2147483652" r:id="rId7"/>
    <p:sldLayoutId id="2147483653" r:id="rId8"/>
    <p:sldLayoutId id="2147483649" r:id="rId9"/>
  </p:sldLayoutIdLst>
  <p:transition>
    <p:dissolv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9pPr>
    </p:titleStyle>
    <p:bodyStyle>
      <a:lvl1pPr marL="188913" indent="-188913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665163" indent="-28575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2pPr>
      <a:lvl3pPr marL="10842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5033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4pPr>
      <a:lvl5pPr marL="19224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5pPr>
      <a:lvl6pPr marL="23796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6pPr>
      <a:lvl7pPr marL="28368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7pPr>
      <a:lvl8pPr marL="32940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8pPr>
      <a:lvl9pPr marL="37512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dirty="0"/>
              <a:t>Web Mining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Vorhersage von Spielergebnissen der ersten Bundesliga</a:t>
            </a:r>
          </a:p>
        </p:txBody>
      </p: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Mining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Transfermarkt.de</a:t>
            </a:r>
          </a:p>
        </p:txBody>
      </p:sp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Mining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Überblick</a:t>
            </a:r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8677" y="1488735"/>
            <a:ext cx="3337006" cy="4416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93414989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Mining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Web-</a:t>
            </a:r>
            <a:r>
              <a:rPr lang="de-DE" dirty="0" err="1"/>
              <a:t>Scraping</a:t>
            </a:r>
            <a:endParaRPr lang="de-DE" dirty="0"/>
          </a:p>
        </p:txBody>
      </p:sp>
    </p:spTree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Mining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Elo-Zahl misst die Mannschaftsstärke basierend auf vergangenen Ergebnissen</a:t>
                </a:r>
              </a:p>
              <a:p>
                <a:r>
                  <a:rPr lang="de-DE" dirty="0"/>
                  <a:t>Basierend der </a:t>
                </a:r>
                <a:r>
                  <a:rPr lang="de-DE" dirty="0" err="1"/>
                  <a:t>Elo</a:t>
                </a:r>
                <a:r>
                  <a:rPr lang="de-DE" dirty="0"/>
                  <a:t>-Zahl von 2 Mannschaften kann ein Erwartungswert für ein bevorstehendes Spiel berechnet werden</a:t>
                </a:r>
              </a:p>
              <a:p>
                <a:r>
                  <a:rPr lang="de-DE" dirty="0"/>
                  <a:t>Alle historischen </a:t>
                </a:r>
                <a:r>
                  <a:rPr lang="de-DE" dirty="0" err="1"/>
                  <a:t>Elo</a:t>
                </a:r>
                <a:r>
                  <a:rPr lang="de-DE" dirty="0"/>
                  <a:t>-Werte der Mannschaften liegen vor</a:t>
                </a:r>
              </a:p>
              <a:p>
                <a:endParaRPr lang="de-DE" dirty="0"/>
              </a:p>
              <a:p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= Erwartungswert  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0 → sicher erwartete Niederlage, 1  sicher erwarteten Sieg</a:t>
                </a:r>
              </a:p>
              <a:p>
                <a:r>
                  <a:rPr lang="de-DE" dirty="0" err="1"/>
                  <a:t>dr</a:t>
                </a:r>
                <a:r>
                  <a:rPr lang="de-DE" dirty="0"/>
                  <a:t> = Der Punkteabstand (positiv oder negativ) in der Wertung des gegnerischen Teams gegenüber dem zu bewertenden Team. Die Mannschaft mit Heimvorteil wird mit 100 Punkten besser bewertet.</a:t>
                </a: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2" t="-40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Benchmark mit </a:t>
            </a:r>
            <a:r>
              <a:rPr lang="de-DE" dirty="0" err="1"/>
              <a:t>Elo</a:t>
            </a:r>
            <a:r>
              <a:rPr lang="de-DE" dirty="0"/>
              <a:t> Rating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7914" y="3396960"/>
            <a:ext cx="23907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fNggB5j5u4R9y848IjgM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Leere Präsentation">
  <a:themeElements>
    <a:clrScheme name="Leere Präsentation 2">
      <a:dk1>
        <a:srgbClr val="000000"/>
      </a:dk1>
      <a:lt1>
        <a:srgbClr val="FFFFFF"/>
      </a:lt1>
      <a:dk2>
        <a:srgbClr val="005EAD"/>
      </a:dk2>
      <a:lt2>
        <a:srgbClr val="000000"/>
      </a:lt2>
      <a:accent1>
        <a:srgbClr val="C0C0C0"/>
      </a:accent1>
      <a:accent2>
        <a:srgbClr val="005EAD"/>
      </a:accent2>
      <a:accent3>
        <a:srgbClr val="FFFFFF"/>
      </a:accent3>
      <a:accent4>
        <a:srgbClr val="000000"/>
      </a:accent4>
      <a:accent5>
        <a:srgbClr val="DCDCDC"/>
      </a:accent5>
      <a:accent6>
        <a:srgbClr val="00549C"/>
      </a:accent6>
      <a:hlink>
        <a:srgbClr val="B2B2B2"/>
      </a:hlink>
      <a:folHlink>
        <a:srgbClr val="0000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2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2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33CC"/>
        </a:dk2>
        <a:lt2>
          <a:srgbClr val="000000"/>
        </a:lt2>
        <a:accent1>
          <a:srgbClr val="3399FF"/>
        </a:accent1>
        <a:accent2>
          <a:srgbClr val="0033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002DB9"/>
        </a:accent6>
        <a:hlink>
          <a:srgbClr val="CC00CC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5EAD"/>
        </a:dk2>
        <a:lt2>
          <a:srgbClr val="000000"/>
        </a:lt2>
        <a:accent1>
          <a:srgbClr val="C0C0C0"/>
        </a:accent1>
        <a:accent2>
          <a:srgbClr val="005EA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49C"/>
        </a:accent6>
        <a:hlink>
          <a:srgbClr val="B2B2B2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HD:PROGRAMME:Microsoft Office 98:Vorlagen:Leere Präsentation</Template>
  <TotalTime>0</TotalTime>
  <Words>101</Words>
  <Application>Microsoft Office PowerPoint</Application>
  <PresentationFormat>Bildschirmpräsentation (4:3)</PresentationFormat>
  <Paragraphs>21</Paragraphs>
  <Slides>5</Slides>
  <Notes>0</Notes>
  <HiddenSlides>0</HiddenSlides>
  <MMClips>0</MMClips>
  <ScaleCrop>false</ScaleCrop>
  <HeadingPairs>
    <vt:vector size="10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5</vt:i4>
      </vt:variant>
      <vt:variant>
        <vt:lpstr>Zielgruppenorientierte Präsentationen</vt:lpstr>
      </vt:variant>
      <vt:variant>
        <vt:i4>1</vt:i4>
      </vt:variant>
    </vt:vector>
  </HeadingPairs>
  <TitlesOfParts>
    <vt:vector size="13" baseType="lpstr">
      <vt:lpstr>Arial</vt:lpstr>
      <vt:lpstr>Cambria Math</vt:lpstr>
      <vt:lpstr>Syntax</vt:lpstr>
      <vt:lpstr>Times</vt:lpstr>
      <vt:lpstr>Wingdings</vt:lpstr>
      <vt:lpstr>Leere Präsentation</vt:lpstr>
      <vt:lpstr>think-cell Folie</vt:lpstr>
      <vt:lpstr>Web Mining</vt:lpstr>
      <vt:lpstr>Web Mining</vt:lpstr>
      <vt:lpstr>Web Mining</vt:lpstr>
      <vt:lpstr>Web Mining</vt:lpstr>
      <vt:lpstr>Web Mining</vt:lpstr>
      <vt:lpstr>Mustermann1</vt:lpstr>
    </vt:vector>
  </TitlesOfParts>
  <Company>Susanne Hampe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Fachhochschule Südwestfalen</dc:title>
  <dc:creator>Susanne Hampe</dc:creator>
  <cp:lastModifiedBy>Luca Janas</cp:lastModifiedBy>
  <cp:revision>596</cp:revision>
  <cp:lastPrinted>2010-04-29T14:30:22Z</cp:lastPrinted>
  <dcterms:created xsi:type="dcterms:W3CDTF">2010-04-29T12:39:23Z</dcterms:created>
  <dcterms:modified xsi:type="dcterms:W3CDTF">2023-07-21T14:35:21Z</dcterms:modified>
</cp:coreProperties>
</file>