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0" r:id="rId6"/>
    <p:sldId id="259"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D326-639B-4145-A22B-DF3188A84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7CCEBE0-27FF-4197-B981-2AC80DB26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AEB2EDE-4156-4326-92E9-91C4DDF280C0}"/>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5" name="Footer Placeholder 4">
            <a:extLst>
              <a:ext uri="{FF2B5EF4-FFF2-40B4-BE49-F238E27FC236}">
                <a16:creationId xmlns:a16="http://schemas.microsoft.com/office/drawing/2014/main" id="{C12403AC-AF13-47EE-9D08-8B9A51D137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3295EB-0D77-4E95-B630-1FB0BDF0F8ED}"/>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163115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5B32-CDE8-446E-B591-FFF5CD240E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BA456B-975F-4AB5-868D-02B866FD99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DD76A2-D7EC-4600-940E-76ADB00756E7}"/>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5" name="Footer Placeholder 4">
            <a:extLst>
              <a:ext uri="{FF2B5EF4-FFF2-40B4-BE49-F238E27FC236}">
                <a16:creationId xmlns:a16="http://schemas.microsoft.com/office/drawing/2014/main" id="{97818E9A-BF4F-45EE-AE56-BFA8B41960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195BC1-1587-44D8-8046-D75B28D99C48}"/>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394414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2167DF-51F6-42CC-8294-0615F0E9D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E53964-C301-424D-AC97-510699BDA1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542C6D-87AE-46D5-85CE-436C51E4404C}"/>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5" name="Footer Placeholder 4">
            <a:extLst>
              <a:ext uri="{FF2B5EF4-FFF2-40B4-BE49-F238E27FC236}">
                <a16:creationId xmlns:a16="http://schemas.microsoft.com/office/drawing/2014/main" id="{FA6586D6-9096-4B61-BF52-EA1121BB94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E2D380-4BAF-47DE-A17B-A0B214B55097}"/>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281307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90E7-D145-4691-AA92-1F1C286908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C4D9E0-BC34-4699-84D3-CE52F28C62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5DD044-DE95-4200-8896-83D308AAEC7D}"/>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5" name="Footer Placeholder 4">
            <a:extLst>
              <a:ext uri="{FF2B5EF4-FFF2-40B4-BE49-F238E27FC236}">
                <a16:creationId xmlns:a16="http://schemas.microsoft.com/office/drawing/2014/main" id="{5661CD77-8BA2-48B5-A1B9-F08EEDA9B8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DC7296-CF3C-4771-BE78-0695E655E658}"/>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138683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B72B-EA92-473E-94E3-578969D859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B1A08B9-5203-437F-8A97-F7AB8352FD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9A74E3-FA50-4234-A80B-C82F6F531BE4}"/>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5" name="Footer Placeholder 4">
            <a:extLst>
              <a:ext uri="{FF2B5EF4-FFF2-40B4-BE49-F238E27FC236}">
                <a16:creationId xmlns:a16="http://schemas.microsoft.com/office/drawing/2014/main" id="{FBFB9F6C-1D82-4F07-AAED-877CF59796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07BE98-DF0E-457D-A89A-736FFA386EB6}"/>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299678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2C3E-12B7-45F1-BE3B-5992B16362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4457D2-BB8F-4B9E-87F9-2E5E7354AA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F4BC31-FAA2-47B8-84B8-9387EB222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559E490-890C-4BCB-8D0B-922EA7524D84}"/>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6" name="Footer Placeholder 5">
            <a:extLst>
              <a:ext uri="{FF2B5EF4-FFF2-40B4-BE49-F238E27FC236}">
                <a16:creationId xmlns:a16="http://schemas.microsoft.com/office/drawing/2014/main" id="{5E143942-8E0A-45FE-BD9B-E0907D33D2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4518AD-5B86-4E6D-8AAC-7814FB884A7B}"/>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422393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1F5A-D4EF-4DD1-907D-D6A491C2FD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82B2AC-FF54-44E0-8F30-86E6CE4B2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5525AA-E189-4FEC-9CFF-C2A0C12827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00EB2A-D8B4-4055-A923-E9D6FA7E37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E14DE8-0ED9-4F6D-8F74-FBAED03A2A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48C9DE-54E6-48F4-AA66-9AC8AA90CBE6}"/>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8" name="Footer Placeholder 7">
            <a:extLst>
              <a:ext uri="{FF2B5EF4-FFF2-40B4-BE49-F238E27FC236}">
                <a16:creationId xmlns:a16="http://schemas.microsoft.com/office/drawing/2014/main" id="{F7145E07-976F-4A75-A66F-858E01860E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20D555-E1E9-4C4C-BADA-82C22DD04A35}"/>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252008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A320-21EF-48A3-8E14-EB7C8AF030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FFCE1B-3AD0-46B9-A129-17B33E4E30BB}"/>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4" name="Footer Placeholder 3">
            <a:extLst>
              <a:ext uri="{FF2B5EF4-FFF2-40B4-BE49-F238E27FC236}">
                <a16:creationId xmlns:a16="http://schemas.microsoft.com/office/drawing/2014/main" id="{F21E6B56-B2E4-4B67-A24E-25283BC2C8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38DFAF5-C991-403F-B478-3EE8C86F15EF}"/>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119779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F6DF6B-2386-494B-9089-114639FCDCF2}"/>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3" name="Footer Placeholder 2">
            <a:extLst>
              <a:ext uri="{FF2B5EF4-FFF2-40B4-BE49-F238E27FC236}">
                <a16:creationId xmlns:a16="http://schemas.microsoft.com/office/drawing/2014/main" id="{4F7DF264-85C2-4706-B75A-605DC745C9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66A8C8-1B33-46C7-BA02-62696E109E0C}"/>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310527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39A7-4646-484F-B555-44BF8AFD3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7E17E0-FF7D-44FD-849D-8890871A7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305ECF-4113-4B62-A18D-491B6160A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C4A100-AC68-4111-B0CC-A5B9204FEA20}"/>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6" name="Footer Placeholder 5">
            <a:extLst>
              <a:ext uri="{FF2B5EF4-FFF2-40B4-BE49-F238E27FC236}">
                <a16:creationId xmlns:a16="http://schemas.microsoft.com/office/drawing/2014/main" id="{1E8AA661-A4B2-41F4-BF57-49FC00C215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E82D01-1645-4EEE-A0A1-8D3C2F21135F}"/>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326366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C96-CF50-4FDA-9FFD-F91345546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808A066-B1E5-485A-AC6A-8048D36A9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51F287B-5401-44FA-AFC8-B576FAEAF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B7B80C-F710-4FEC-8174-7D147FE7C13D}"/>
              </a:ext>
            </a:extLst>
          </p:cNvPr>
          <p:cNvSpPr>
            <a:spLocks noGrp="1"/>
          </p:cNvSpPr>
          <p:nvPr>
            <p:ph type="dt" sz="half" idx="10"/>
          </p:nvPr>
        </p:nvSpPr>
        <p:spPr/>
        <p:txBody>
          <a:bodyPr/>
          <a:lstStyle/>
          <a:p>
            <a:fld id="{616D9AE7-584A-46D3-860D-8C18861F673D}" type="datetimeFigureOut">
              <a:rPr lang="en-GB" smtClean="0"/>
              <a:t>07/01/2019</a:t>
            </a:fld>
            <a:endParaRPr lang="en-GB"/>
          </a:p>
        </p:txBody>
      </p:sp>
      <p:sp>
        <p:nvSpPr>
          <p:cNvPr id="6" name="Footer Placeholder 5">
            <a:extLst>
              <a:ext uri="{FF2B5EF4-FFF2-40B4-BE49-F238E27FC236}">
                <a16:creationId xmlns:a16="http://schemas.microsoft.com/office/drawing/2014/main" id="{9D2CB8A3-9D20-49F0-814E-86812443DE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F7A83-EC6B-40F0-A24A-66BB7503437D}"/>
              </a:ext>
            </a:extLst>
          </p:cNvPr>
          <p:cNvSpPr>
            <a:spLocks noGrp="1"/>
          </p:cNvSpPr>
          <p:nvPr>
            <p:ph type="sldNum" sz="quarter" idx="12"/>
          </p:nvPr>
        </p:nvSpPr>
        <p:spPr/>
        <p:txBody>
          <a:bodyPr/>
          <a:lstStyle/>
          <a:p>
            <a:fld id="{11033EAE-229B-4D98-8E1E-A139A8E7E534}" type="slidenum">
              <a:rPr lang="en-GB" smtClean="0"/>
              <a:t>‹#›</a:t>
            </a:fld>
            <a:endParaRPr lang="en-GB"/>
          </a:p>
        </p:txBody>
      </p:sp>
    </p:spTree>
    <p:extLst>
      <p:ext uri="{BB962C8B-B14F-4D97-AF65-F5344CB8AC3E}">
        <p14:creationId xmlns:p14="http://schemas.microsoft.com/office/powerpoint/2010/main" val="224948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480EC-4327-4795-8577-CB2471C8B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B25095-4101-4A4D-8519-F37A91293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5149DC-E26A-47BF-9C13-6EBACBBEA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D9AE7-584A-46D3-860D-8C18861F673D}" type="datetimeFigureOut">
              <a:rPr lang="en-GB" smtClean="0"/>
              <a:t>07/01/2019</a:t>
            </a:fld>
            <a:endParaRPr lang="en-GB"/>
          </a:p>
        </p:txBody>
      </p:sp>
      <p:sp>
        <p:nvSpPr>
          <p:cNvPr id="5" name="Footer Placeholder 4">
            <a:extLst>
              <a:ext uri="{FF2B5EF4-FFF2-40B4-BE49-F238E27FC236}">
                <a16:creationId xmlns:a16="http://schemas.microsoft.com/office/drawing/2014/main" id="{EEB29E44-C0EE-4D31-965E-FC7E5B4604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37D8FAE-7D98-4310-AEEF-2D3FE3C4B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33EAE-229B-4D98-8E1E-A139A8E7E534}" type="slidenum">
              <a:rPr lang="en-GB" smtClean="0"/>
              <a:t>‹#›</a:t>
            </a:fld>
            <a:endParaRPr lang="en-GB"/>
          </a:p>
        </p:txBody>
      </p:sp>
    </p:spTree>
    <p:extLst>
      <p:ext uri="{BB962C8B-B14F-4D97-AF65-F5344CB8AC3E}">
        <p14:creationId xmlns:p14="http://schemas.microsoft.com/office/powerpoint/2010/main" val="1748408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E668-2045-4DF5-8260-E656C2575223}"/>
              </a:ext>
            </a:extLst>
          </p:cNvPr>
          <p:cNvSpPr>
            <a:spLocks noGrp="1"/>
          </p:cNvSpPr>
          <p:nvPr>
            <p:ph type="ctrTitle"/>
          </p:nvPr>
        </p:nvSpPr>
        <p:spPr/>
        <p:txBody>
          <a:bodyPr>
            <a:normAutofit fontScale="90000"/>
          </a:bodyPr>
          <a:lstStyle/>
          <a:p>
            <a:r>
              <a:rPr lang="en-GB" b="1" dirty="0"/>
              <a:t>Capstone Project for the Machine Learning Fundamentals</a:t>
            </a:r>
          </a:p>
        </p:txBody>
      </p:sp>
      <p:sp>
        <p:nvSpPr>
          <p:cNvPr id="3" name="Subtitle 2">
            <a:extLst>
              <a:ext uri="{FF2B5EF4-FFF2-40B4-BE49-F238E27FC236}">
                <a16:creationId xmlns:a16="http://schemas.microsoft.com/office/drawing/2014/main" id="{92683C18-9DD2-4F56-8C94-69B1C85A9D4F}"/>
              </a:ext>
            </a:extLst>
          </p:cNvPr>
          <p:cNvSpPr>
            <a:spLocks noGrp="1"/>
          </p:cNvSpPr>
          <p:nvPr>
            <p:ph type="subTitle" idx="1"/>
          </p:nvPr>
        </p:nvSpPr>
        <p:spPr/>
        <p:txBody>
          <a:bodyPr/>
          <a:lstStyle/>
          <a:p>
            <a:r>
              <a:rPr lang="en-GB" dirty="0"/>
              <a:t>Luca Lamoni</a:t>
            </a:r>
          </a:p>
          <a:p>
            <a:r>
              <a:rPr lang="en-GB" dirty="0"/>
              <a:t>07/01/2019</a:t>
            </a:r>
          </a:p>
        </p:txBody>
      </p:sp>
    </p:spTree>
    <p:extLst>
      <p:ext uri="{BB962C8B-B14F-4D97-AF65-F5344CB8AC3E}">
        <p14:creationId xmlns:p14="http://schemas.microsoft.com/office/powerpoint/2010/main" val="181221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CEC0-8210-49DA-AD19-DA1E2FF1A74B}"/>
              </a:ext>
            </a:extLst>
          </p:cNvPr>
          <p:cNvSpPr>
            <a:spLocks noGrp="1"/>
          </p:cNvSpPr>
          <p:nvPr>
            <p:ph type="title"/>
          </p:nvPr>
        </p:nvSpPr>
        <p:spPr/>
        <p:txBody>
          <a:bodyPr/>
          <a:lstStyle/>
          <a:p>
            <a:r>
              <a:rPr lang="en-GB" dirty="0"/>
              <a:t>Conclusions/Next steps</a:t>
            </a:r>
          </a:p>
        </p:txBody>
      </p:sp>
      <p:sp>
        <p:nvSpPr>
          <p:cNvPr id="3" name="Content Placeholder 2">
            <a:extLst>
              <a:ext uri="{FF2B5EF4-FFF2-40B4-BE49-F238E27FC236}">
                <a16:creationId xmlns:a16="http://schemas.microsoft.com/office/drawing/2014/main" id="{EDD3DB54-B397-45EC-BE13-0A577D255A9F}"/>
              </a:ext>
            </a:extLst>
          </p:cNvPr>
          <p:cNvSpPr>
            <a:spLocks noGrp="1"/>
          </p:cNvSpPr>
          <p:nvPr>
            <p:ph idx="1"/>
          </p:nvPr>
        </p:nvSpPr>
        <p:spPr/>
        <p:txBody>
          <a:bodyPr/>
          <a:lstStyle/>
          <a:p>
            <a:r>
              <a:rPr lang="en-GB" dirty="0"/>
              <a:t>Although </a:t>
            </a:r>
            <a:r>
              <a:rPr lang="en-GB" dirty="0" err="1"/>
              <a:t>th</a:t>
            </a:r>
            <a:r>
              <a:rPr lang="en-GB" dirty="0"/>
              <a:t> models presented here did not performed outstandingly, based on their results it could be inferred that income and ethnicity could be potentially useful variables in order to predict the sex of an app user</a:t>
            </a:r>
          </a:p>
          <a:p>
            <a:r>
              <a:rPr lang="en-GB" dirty="0"/>
              <a:t>In order to better understand the effects of income inequality based on ethnicity and sex discrimination further analysis is needed with a finer tuning of classification models and the introduction of other potentially useful variables such as age and education</a:t>
            </a:r>
          </a:p>
        </p:txBody>
      </p:sp>
    </p:spTree>
    <p:extLst>
      <p:ext uri="{BB962C8B-B14F-4D97-AF65-F5344CB8AC3E}">
        <p14:creationId xmlns:p14="http://schemas.microsoft.com/office/powerpoint/2010/main" val="58871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0802-002F-4689-B71C-FCC972B9CA5B}"/>
              </a:ext>
            </a:extLst>
          </p:cNvPr>
          <p:cNvSpPr>
            <a:spLocks noGrp="1"/>
          </p:cNvSpPr>
          <p:nvPr>
            <p:ph type="title"/>
          </p:nvPr>
        </p:nvSpPr>
        <p:spPr/>
        <p:txBody>
          <a:bodyPr/>
          <a:lstStyle/>
          <a:p>
            <a:r>
              <a:rPr lang="en-GB" dirty="0"/>
              <a:t>Table of Contents</a:t>
            </a:r>
          </a:p>
        </p:txBody>
      </p:sp>
      <p:sp>
        <p:nvSpPr>
          <p:cNvPr id="3" name="Content Placeholder 2">
            <a:extLst>
              <a:ext uri="{FF2B5EF4-FFF2-40B4-BE49-F238E27FC236}">
                <a16:creationId xmlns:a16="http://schemas.microsoft.com/office/drawing/2014/main" id="{8FF822A2-1DBD-4E74-AFCB-4B90FD0F55F3}"/>
              </a:ext>
            </a:extLst>
          </p:cNvPr>
          <p:cNvSpPr>
            <a:spLocks noGrp="1"/>
          </p:cNvSpPr>
          <p:nvPr>
            <p:ph idx="1"/>
          </p:nvPr>
        </p:nvSpPr>
        <p:spPr/>
        <p:txBody>
          <a:bodyPr/>
          <a:lstStyle/>
          <a:p>
            <a:r>
              <a:rPr lang="en-GB" dirty="0"/>
              <a:t>Exploration of the Dataset </a:t>
            </a:r>
          </a:p>
          <a:p>
            <a:r>
              <a:rPr lang="en-GB" dirty="0"/>
              <a:t>Question(s) to Answer </a:t>
            </a:r>
          </a:p>
          <a:p>
            <a:r>
              <a:rPr lang="en-GB" dirty="0"/>
              <a:t>Augmenting the Dataset</a:t>
            </a:r>
          </a:p>
          <a:p>
            <a:r>
              <a:rPr lang="en-GB" dirty="0"/>
              <a:t>Classification Approaches </a:t>
            </a:r>
          </a:p>
          <a:p>
            <a:r>
              <a:rPr lang="en-GB" dirty="0"/>
              <a:t>Regression Approaches </a:t>
            </a:r>
          </a:p>
          <a:p>
            <a:r>
              <a:rPr lang="en-GB" dirty="0"/>
              <a:t>Conclusions/Next steps</a:t>
            </a:r>
          </a:p>
        </p:txBody>
      </p:sp>
    </p:spTree>
    <p:extLst>
      <p:ext uri="{BB962C8B-B14F-4D97-AF65-F5344CB8AC3E}">
        <p14:creationId xmlns:p14="http://schemas.microsoft.com/office/powerpoint/2010/main" val="90151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5AA1B31F-C3AC-4D51-9121-361106DF8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62812"/>
            <a:ext cx="10377650" cy="5050997"/>
          </a:xfrm>
        </p:spPr>
      </p:pic>
      <p:sp>
        <p:nvSpPr>
          <p:cNvPr id="6" name="TextBox 5">
            <a:extLst>
              <a:ext uri="{FF2B5EF4-FFF2-40B4-BE49-F238E27FC236}">
                <a16:creationId xmlns:a16="http://schemas.microsoft.com/office/drawing/2014/main" id="{02081A31-C42C-4A4D-A057-63C52732CACD}"/>
              </a:ext>
            </a:extLst>
          </p:cNvPr>
          <p:cNvSpPr txBox="1"/>
          <p:nvPr/>
        </p:nvSpPr>
        <p:spPr>
          <a:xfrm>
            <a:off x="6345026" y="1979986"/>
            <a:ext cx="5348926" cy="2308324"/>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2400" dirty="0"/>
              <a:t>Here I sub-sampled the initial dataset to have only 7 ethnicity categories</a:t>
            </a:r>
          </a:p>
          <a:p>
            <a:pPr marL="285750" indent="-285750">
              <a:buFont typeface="Arial" panose="020B0604020202020204" pitchFamily="34" charset="0"/>
              <a:buChar char="•"/>
            </a:pPr>
            <a:r>
              <a:rPr lang="en-GB" sz="2400" dirty="0"/>
              <a:t>All these categories had more than 100 users</a:t>
            </a:r>
          </a:p>
          <a:p>
            <a:pPr marL="285750" indent="-285750">
              <a:buFont typeface="Arial" panose="020B0604020202020204" pitchFamily="34" charset="0"/>
              <a:buChar char="•"/>
            </a:pPr>
            <a:r>
              <a:rPr lang="en-GB" sz="2400" dirty="0"/>
              <a:t>I discarded all the others ethnicities in order to simplify the analysis</a:t>
            </a:r>
          </a:p>
        </p:txBody>
      </p:sp>
      <p:sp>
        <p:nvSpPr>
          <p:cNvPr id="7" name="Title 1">
            <a:extLst>
              <a:ext uri="{FF2B5EF4-FFF2-40B4-BE49-F238E27FC236}">
                <a16:creationId xmlns:a16="http://schemas.microsoft.com/office/drawing/2014/main" id="{13518A93-679B-427B-9506-CCE8D98E8E63}"/>
              </a:ext>
            </a:extLst>
          </p:cNvPr>
          <p:cNvSpPr>
            <a:spLocks noGrp="1"/>
          </p:cNvSpPr>
          <p:nvPr>
            <p:ph type="title"/>
          </p:nvPr>
        </p:nvSpPr>
        <p:spPr/>
        <p:txBody>
          <a:bodyPr/>
          <a:lstStyle/>
          <a:p>
            <a:r>
              <a:rPr lang="en-GB" dirty="0"/>
              <a:t>Exploration of the Dataset 1</a:t>
            </a:r>
          </a:p>
        </p:txBody>
      </p:sp>
    </p:spTree>
    <p:extLst>
      <p:ext uri="{BB962C8B-B14F-4D97-AF65-F5344CB8AC3E}">
        <p14:creationId xmlns:p14="http://schemas.microsoft.com/office/powerpoint/2010/main" val="422474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641D-0FF6-4488-ACBC-B8C181DF574C}"/>
              </a:ext>
            </a:extLst>
          </p:cNvPr>
          <p:cNvSpPr>
            <a:spLocks noGrp="1"/>
          </p:cNvSpPr>
          <p:nvPr>
            <p:ph type="title"/>
          </p:nvPr>
        </p:nvSpPr>
        <p:spPr/>
        <p:txBody>
          <a:bodyPr/>
          <a:lstStyle/>
          <a:p>
            <a:r>
              <a:rPr lang="en-GB" dirty="0"/>
              <a:t>Augmenting the Dataset</a:t>
            </a:r>
          </a:p>
        </p:txBody>
      </p:sp>
      <p:graphicFrame>
        <p:nvGraphicFramePr>
          <p:cNvPr id="4" name="Content Placeholder 3">
            <a:extLst>
              <a:ext uri="{FF2B5EF4-FFF2-40B4-BE49-F238E27FC236}">
                <a16:creationId xmlns:a16="http://schemas.microsoft.com/office/drawing/2014/main" id="{8E3854CA-AE54-4D3C-AB0A-B5D94E1C99EC}"/>
              </a:ext>
            </a:extLst>
          </p:cNvPr>
          <p:cNvGraphicFramePr>
            <a:graphicFrameLocks noGrp="1"/>
          </p:cNvGraphicFramePr>
          <p:nvPr>
            <p:ph idx="1"/>
            <p:extLst>
              <p:ext uri="{D42A27DB-BD31-4B8C-83A1-F6EECF244321}">
                <p14:modId xmlns:p14="http://schemas.microsoft.com/office/powerpoint/2010/main" val="1595576685"/>
              </p:ext>
            </p:extLst>
          </p:nvPr>
        </p:nvGraphicFramePr>
        <p:xfrm>
          <a:off x="772211" y="1825625"/>
          <a:ext cx="7010400" cy="29667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484576917"/>
                    </a:ext>
                  </a:extLst>
                </a:gridCol>
                <a:gridCol w="3505200">
                  <a:extLst>
                    <a:ext uri="{9D8B030D-6E8A-4147-A177-3AD203B41FA5}">
                      <a16:colId xmlns:a16="http://schemas.microsoft.com/office/drawing/2014/main" val="1152613855"/>
                    </a:ext>
                  </a:extLst>
                </a:gridCol>
              </a:tblGrid>
              <a:tr h="370840">
                <a:tc>
                  <a:txBody>
                    <a:bodyPr/>
                    <a:lstStyle/>
                    <a:p>
                      <a:pPr algn="ctr"/>
                      <a:r>
                        <a:rPr lang="en-GB" dirty="0"/>
                        <a:t>Ethnicity</a:t>
                      </a:r>
                    </a:p>
                  </a:txBody>
                  <a:tcPr/>
                </a:tc>
                <a:tc>
                  <a:txBody>
                    <a:bodyPr/>
                    <a:lstStyle/>
                    <a:p>
                      <a:pPr algn="ctr"/>
                      <a:r>
                        <a:rPr lang="en-GB" dirty="0" err="1"/>
                        <a:t>Ethnicity_code</a:t>
                      </a:r>
                      <a:endParaRPr lang="en-GB" dirty="0"/>
                    </a:p>
                  </a:txBody>
                  <a:tcPr/>
                </a:tc>
                <a:extLst>
                  <a:ext uri="{0D108BD9-81ED-4DB2-BD59-A6C34878D82A}">
                    <a16:rowId xmlns:a16="http://schemas.microsoft.com/office/drawing/2014/main" val="3230164653"/>
                  </a:ext>
                </a:extLst>
              </a:tr>
              <a:tr h="370840">
                <a:tc>
                  <a:txBody>
                    <a:bodyPr/>
                    <a:lstStyle/>
                    <a:p>
                      <a:pPr algn="ctr"/>
                      <a:r>
                        <a:rPr lang="en-GB" dirty="0"/>
                        <a:t>white</a:t>
                      </a:r>
                    </a:p>
                  </a:txBody>
                  <a:tcPr/>
                </a:tc>
                <a:tc>
                  <a:txBody>
                    <a:bodyPr/>
                    <a:lstStyle/>
                    <a:p>
                      <a:pPr algn="ctr"/>
                      <a:r>
                        <a:rPr lang="en-GB" dirty="0"/>
                        <a:t>0</a:t>
                      </a:r>
                    </a:p>
                  </a:txBody>
                  <a:tcPr/>
                </a:tc>
                <a:extLst>
                  <a:ext uri="{0D108BD9-81ED-4DB2-BD59-A6C34878D82A}">
                    <a16:rowId xmlns:a16="http://schemas.microsoft.com/office/drawing/2014/main" val="997468091"/>
                  </a:ext>
                </a:extLst>
              </a:tr>
              <a:tr h="370840">
                <a:tc>
                  <a:txBody>
                    <a:bodyPr/>
                    <a:lstStyle/>
                    <a:p>
                      <a:pPr algn="ctr"/>
                      <a:r>
                        <a:rPr lang="en-GB" dirty="0" err="1"/>
                        <a:t>asian</a:t>
                      </a:r>
                      <a:endParaRPr lang="en-GB" dirty="0"/>
                    </a:p>
                  </a:txBody>
                  <a:tcPr/>
                </a:tc>
                <a:tc>
                  <a:txBody>
                    <a:bodyPr/>
                    <a:lstStyle/>
                    <a:p>
                      <a:pPr algn="ctr"/>
                      <a:r>
                        <a:rPr lang="en-GB" dirty="0"/>
                        <a:t>1</a:t>
                      </a:r>
                    </a:p>
                  </a:txBody>
                  <a:tcPr/>
                </a:tc>
                <a:extLst>
                  <a:ext uri="{0D108BD9-81ED-4DB2-BD59-A6C34878D82A}">
                    <a16:rowId xmlns:a16="http://schemas.microsoft.com/office/drawing/2014/main" val="3509135149"/>
                  </a:ext>
                </a:extLst>
              </a:tr>
              <a:tr h="370840">
                <a:tc>
                  <a:txBody>
                    <a:bodyPr/>
                    <a:lstStyle/>
                    <a:p>
                      <a:pPr algn="ctr"/>
                      <a:r>
                        <a:rPr lang="en-GB" dirty="0" err="1"/>
                        <a:t>hispanic</a:t>
                      </a:r>
                      <a:r>
                        <a:rPr lang="en-GB" dirty="0"/>
                        <a:t> / </a:t>
                      </a:r>
                      <a:r>
                        <a:rPr lang="en-GB" dirty="0" err="1"/>
                        <a:t>latin</a:t>
                      </a:r>
                      <a:endParaRPr lang="en-GB" dirty="0"/>
                    </a:p>
                  </a:txBody>
                  <a:tcPr/>
                </a:tc>
                <a:tc>
                  <a:txBody>
                    <a:bodyPr/>
                    <a:lstStyle/>
                    <a:p>
                      <a:pPr algn="ctr"/>
                      <a:r>
                        <a:rPr lang="en-GB" dirty="0"/>
                        <a:t>2</a:t>
                      </a:r>
                    </a:p>
                  </a:txBody>
                  <a:tcPr/>
                </a:tc>
                <a:extLst>
                  <a:ext uri="{0D108BD9-81ED-4DB2-BD59-A6C34878D82A}">
                    <a16:rowId xmlns:a16="http://schemas.microsoft.com/office/drawing/2014/main" val="1810407431"/>
                  </a:ext>
                </a:extLst>
              </a:tr>
              <a:tr h="370840">
                <a:tc>
                  <a:txBody>
                    <a:bodyPr/>
                    <a:lstStyle/>
                    <a:p>
                      <a:pPr algn="ctr"/>
                      <a:r>
                        <a:rPr lang="en-GB" dirty="0"/>
                        <a:t>black</a:t>
                      </a:r>
                    </a:p>
                  </a:txBody>
                  <a:tcPr/>
                </a:tc>
                <a:tc>
                  <a:txBody>
                    <a:bodyPr/>
                    <a:lstStyle/>
                    <a:p>
                      <a:pPr algn="ctr"/>
                      <a:r>
                        <a:rPr lang="en-GB" dirty="0"/>
                        <a:t>3</a:t>
                      </a:r>
                    </a:p>
                  </a:txBody>
                  <a:tcPr/>
                </a:tc>
                <a:extLst>
                  <a:ext uri="{0D108BD9-81ED-4DB2-BD59-A6C34878D82A}">
                    <a16:rowId xmlns:a16="http://schemas.microsoft.com/office/drawing/2014/main" val="1605524138"/>
                  </a:ext>
                </a:extLst>
              </a:tr>
              <a:tr h="370840">
                <a:tc>
                  <a:txBody>
                    <a:bodyPr/>
                    <a:lstStyle/>
                    <a:p>
                      <a:pPr algn="ctr"/>
                      <a:r>
                        <a:rPr lang="en-GB" dirty="0"/>
                        <a:t>other</a:t>
                      </a:r>
                    </a:p>
                  </a:txBody>
                  <a:tcPr/>
                </a:tc>
                <a:tc>
                  <a:txBody>
                    <a:bodyPr/>
                    <a:lstStyle/>
                    <a:p>
                      <a:pPr algn="ctr"/>
                      <a:r>
                        <a:rPr lang="en-GB" dirty="0"/>
                        <a:t>4</a:t>
                      </a:r>
                    </a:p>
                  </a:txBody>
                  <a:tcPr/>
                </a:tc>
                <a:extLst>
                  <a:ext uri="{0D108BD9-81ED-4DB2-BD59-A6C34878D82A}">
                    <a16:rowId xmlns:a16="http://schemas.microsoft.com/office/drawing/2014/main" val="3558740916"/>
                  </a:ext>
                </a:extLst>
              </a:tr>
              <a:tr h="370840">
                <a:tc>
                  <a:txBody>
                    <a:bodyPr/>
                    <a:lstStyle/>
                    <a:p>
                      <a:pPr algn="ctr"/>
                      <a:r>
                        <a:rPr lang="en-GB" dirty="0" err="1"/>
                        <a:t>hispanic</a:t>
                      </a:r>
                      <a:r>
                        <a:rPr lang="en-GB" dirty="0"/>
                        <a:t> / </a:t>
                      </a:r>
                      <a:r>
                        <a:rPr lang="en-GB" dirty="0" err="1"/>
                        <a:t>latin</a:t>
                      </a:r>
                      <a:r>
                        <a:rPr lang="en-GB" dirty="0"/>
                        <a:t>, white</a:t>
                      </a:r>
                    </a:p>
                  </a:txBody>
                  <a:tcPr/>
                </a:tc>
                <a:tc>
                  <a:txBody>
                    <a:bodyPr/>
                    <a:lstStyle/>
                    <a:p>
                      <a:pPr algn="ctr"/>
                      <a:r>
                        <a:rPr lang="en-GB" dirty="0"/>
                        <a:t>5</a:t>
                      </a:r>
                    </a:p>
                  </a:txBody>
                  <a:tcPr/>
                </a:tc>
                <a:extLst>
                  <a:ext uri="{0D108BD9-81ED-4DB2-BD59-A6C34878D82A}">
                    <a16:rowId xmlns:a16="http://schemas.microsoft.com/office/drawing/2014/main" val="525135493"/>
                  </a:ext>
                </a:extLst>
              </a:tr>
              <a:tr h="370840">
                <a:tc>
                  <a:txBody>
                    <a:bodyPr/>
                    <a:lstStyle/>
                    <a:p>
                      <a:pPr algn="ctr"/>
                      <a:r>
                        <a:rPr lang="en-GB" dirty="0" err="1"/>
                        <a:t>indian</a:t>
                      </a:r>
                      <a:endParaRPr lang="en-GB" dirty="0"/>
                    </a:p>
                  </a:txBody>
                  <a:tcPr/>
                </a:tc>
                <a:tc>
                  <a:txBody>
                    <a:bodyPr/>
                    <a:lstStyle/>
                    <a:p>
                      <a:pPr algn="ctr"/>
                      <a:r>
                        <a:rPr lang="en-GB" dirty="0"/>
                        <a:t>6</a:t>
                      </a:r>
                    </a:p>
                  </a:txBody>
                  <a:tcPr/>
                </a:tc>
                <a:extLst>
                  <a:ext uri="{0D108BD9-81ED-4DB2-BD59-A6C34878D82A}">
                    <a16:rowId xmlns:a16="http://schemas.microsoft.com/office/drawing/2014/main" val="4229348010"/>
                  </a:ext>
                </a:extLst>
              </a:tr>
            </a:tbl>
          </a:graphicData>
        </a:graphic>
      </p:graphicFrame>
      <p:sp>
        <p:nvSpPr>
          <p:cNvPr id="7" name="TextBox 6">
            <a:extLst>
              <a:ext uri="{FF2B5EF4-FFF2-40B4-BE49-F238E27FC236}">
                <a16:creationId xmlns:a16="http://schemas.microsoft.com/office/drawing/2014/main" id="{289BCC06-B72A-4774-8317-59DB6AE0C695}"/>
              </a:ext>
            </a:extLst>
          </p:cNvPr>
          <p:cNvSpPr txBox="1"/>
          <p:nvPr/>
        </p:nvSpPr>
        <p:spPr>
          <a:xfrm>
            <a:off x="7848600" y="1859340"/>
            <a:ext cx="3845352" cy="1569660"/>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2400" dirty="0" err="1"/>
              <a:t>Ethnicity_code</a:t>
            </a:r>
            <a:r>
              <a:rPr lang="en-GB" sz="2400" dirty="0"/>
              <a:t> is a column that has been added to the sub-set used for the analysis</a:t>
            </a:r>
          </a:p>
        </p:txBody>
      </p:sp>
    </p:spTree>
    <p:extLst>
      <p:ext uri="{BB962C8B-B14F-4D97-AF65-F5344CB8AC3E}">
        <p14:creationId xmlns:p14="http://schemas.microsoft.com/office/powerpoint/2010/main" val="336218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F9AD9325-76F8-41B3-ABF3-922F04788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4924"/>
            <a:ext cx="10484651" cy="5103076"/>
          </a:xfrm>
        </p:spPr>
      </p:pic>
      <p:sp>
        <p:nvSpPr>
          <p:cNvPr id="6" name="Title 1">
            <a:extLst>
              <a:ext uri="{FF2B5EF4-FFF2-40B4-BE49-F238E27FC236}">
                <a16:creationId xmlns:a16="http://schemas.microsoft.com/office/drawing/2014/main" id="{0D0A5946-A6DA-4560-9C22-5BD83F40F589}"/>
              </a:ext>
            </a:extLst>
          </p:cNvPr>
          <p:cNvSpPr>
            <a:spLocks noGrp="1"/>
          </p:cNvSpPr>
          <p:nvPr>
            <p:ph type="title"/>
          </p:nvPr>
        </p:nvSpPr>
        <p:spPr/>
        <p:txBody>
          <a:bodyPr/>
          <a:lstStyle/>
          <a:p>
            <a:r>
              <a:rPr lang="en-GB" dirty="0"/>
              <a:t>Exploration of the Dataset 2</a:t>
            </a:r>
          </a:p>
        </p:txBody>
      </p:sp>
      <p:sp>
        <p:nvSpPr>
          <p:cNvPr id="7" name="TextBox 6">
            <a:extLst>
              <a:ext uri="{FF2B5EF4-FFF2-40B4-BE49-F238E27FC236}">
                <a16:creationId xmlns:a16="http://schemas.microsoft.com/office/drawing/2014/main" id="{56EBC58E-3456-4475-A0E8-B0E1E86FBA2B}"/>
              </a:ext>
            </a:extLst>
          </p:cNvPr>
          <p:cNvSpPr txBox="1"/>
          <p:nvPr/>
        </p:nvSpPr>
        <p:spPr>
          <a:xfrm>
            <a:off x="6345026" y="1979986"/>
            <a:ext cx="5348926" cy="3416320"/>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2400" dirty="0"/>
              <a:t>Based on the previous sub-sample I looked at the distribution of income among the users of </a:t>
            </a:r>
            <a:r>
              <a:rPr lang="en-GB" sz="2400" dirty="0" err="1"/>
              <a:t>OKCupid</a:t>
            </a:r>
            <a:endParaRPr lang="en-GB" sz="2400" dirty="0"/>
          </a:p>
          <a:p>
            <a:pPr marL="285750" indent="-285750">
              <a:buFont typeface="Arial" panose="020B0604020202020204" pitchFamily="34" charset="0"/>
              <a:buChar char="•"/>
            </a:pPr>
            <a:r>
              <a:rPr lang="en-GB" sz="2400" dirty="0"/>
              <a:t>I also excluded from the sub-set users that indicated their income as “-1” as I interpreted it as a way to avoid providing personal details and therefore not useful for the aims of my analysis</a:t>
            </a:r>
          </a:p>
        </p:txBody>
      </p:sp>
    </p:spTree>
    <p:extLst>
      <p:ext uri="{BB962C8B-B14F-4D97-AF65-F5344CB8AC3E}">
        <p14:creationId xmlns:p14="http://schemas.microsoft.com/office/powerpoint/2010/main" val="25953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A494-DFCB-4C98-84B5-661589C088BA}"/>
              </a:ext>
            </a:extLst>
          </p:cNvPr>
          <p:cNvSpPr>
            <a:spLocks noGrp="1"/>
          </p:cNvSpPr>
          <p:nvPr>
            <p:ph type="title"/>
          </p:nvPr>
        </p:nvSpPr>
        <p:spPr/>
        <p:txBody>
          <a:bodyPr/>
          <a:lstStyle/>
          <a:p>
            <a:r>
              <a:rPr lang="en-GB" dirty="0"/>
              <a:t>Exploration of the Dataset 3</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E1726CC8-7D49-4F82-9E95-235F073EB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27" y="1910465"/>
            <a:ext cx="10515600" cy="5118139"/>
          </a:xfrm>
        </p:spPr>
      </p:pic>
      <p:sp>
        <p:nvSpPr>
          <p:cNvPr id="6" name="TextBox 5">
            <a:extLst>
              <a:ext uri="{FF2B5EF4-FFF2-40B4-BE49-F238E27FC236}">
                <a16:creationId xmlns:a16="http://schemas.microsoft.com/office/drawing/2014/main" id="{6B91A2AE-361F-437C-BCAC-650658AC8B6F}"/>
              </a:ext>
            </a:extLst>
          </p:cNvPr>
          <p:cNvSpPr txBox="1"/>
          <p:nvPr/>
        </p:nvSpPr>
        <p:spPr>
          <a:xfrm>
            <a:off x="6345026" y="1518072"/>
            <a:ext cx="5348926" cy="3046988"/>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2400" dirty="0"/>
              <a:t>Here I looked at the difference between the number of males and females who use the dating app</a:t>
            </a:r>
          </a:p>
          <a:p>
            <a:pPr marL="285750" indent="-285750">
              <a:buFont typeface="Arial" panose="020B0604020202020204" pitchFamily="34" charset="0"/>
              <a:buChar char="•"/>
            </a:pPr>
            <a:r>
              <a:rPr lang="en-GB" sz="2400" dirty="0"/>
              <a:t>Males are more than the double of females</a:t>
            </a:r>
          </a:p>
          <a:p>
            <a:pPr marL="285750" indent="-285750">
              <a:buFont typeface="Arial" panose="020B0604020202020204" pitchFamily="34" charset="0"/>
              <a:buChar char="•"/>
            </a:pPr>
            <a:r>
              <a:rPr lang="en-GB" sz="2400" dirty="0"/>
              <a:t>A further column was added to the dataset “</a:t>
            </a:r>
            <a:r>
              <a:rPr lang="en-GB" sz="2400" dirty="0" err="1"/>
              <a:t>sex_code</a:t>
            </a:r>
            <a:r>
              <a:rPr lang="en-GB" sz="2400" dirty="0"/>
              <a:t>” in which 0 corresponds to males and 1 to females</a:t>
            </a:r>
          </a:p>
        </p:txBody>
      </p:sp>
    </p:spTree>
    <p:extLst>
      <p:ext uri="{BB962C8B-B14F-4D97-AF65-F5344CB8AC3E}">
        <p14:creationId xmlns:p14="http://schemas.microsoft.com/office/powerpoint/2010/main" val="111436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5CB5-2DBB-49EF-8FE1-C078B4BA4F2D}"/>
              </a:ext>
            </a:extLst>
          </p:cNvPr>
          <p:cNvSpPr>
            <a:spLocks noGrp="1"/>
          </p:cNvSpPr>
          <p:nvPr>
            <p:ph type="title"/>
          </p:nvPr>
        </p:nvSpPr>
        <p:spPr/>
        <p:txBody>
          <a:bodyPr/>
          <a:lstStyle/>
          <a:p>
            <a:r>
              <a:rPr lang="en-GB" dirty="0"/>
              <a:t>Question to Answer</a:t>
            </a:r>
          </a:p>
        </p:txBody>
      </p:sp>
      <p:sp>
        <p:nvSpPr>
          <p:cNvPr id="3" name="Content Placeholder 2">
            <a:extLst>
              <a:ext uri="{FF2B5EF4-FFF2-40B4-BE49-F238E27FC236}">
                <a16:creationId xmlns:a16="http://schemas.microsoft.com/office/drawing/2014/main" id="{0BB335F6-445C-4E73-9006-63C4F0AFC393}"/>
              </a:ext>
            </a:extLst>
          </p:cNvPr>
          <p:cNvSpPr>
            <a:spLocks noGrp="1"/>
          </p:cNvSpPr>
          <p:nvPr>
            <p:ph idx="1"/>
          </p:nvPr>
        </p:nvSpPr>
        <p:spPr/>
        <p:txBody>
          <a:bodyPr/>
          <a:lstStyle/>
          <a:p>
            <a:r>
              <a:rPr lang="en-GB" dirty="0"/>
              <a:t>During the last months, the problem of pay gaps between men and women and ethnic minorities has finally surfaced as one of the challenges of our times</a:t>
            </a:r>
          </a:p>
          <a:p>
            <a:r>
              <a:rPr lang="en-GB" dirty="0"/>
              <a:t>I explored this issue with the </a:t>
            </a:r>
            <a:r>
              <a:rPr lang="en-GB" dirty="0" err="1"/>
              <a:t>OKCupid</a:t>
            </a:r>
            <a:r>
              <a:rPr lang="en-GB" dirty="0"/>
              <a:t> dataset in order to evaluate if sex of app users could be predicted based on their ethnicity and their income</a:t>
            </a:r>
          </a:p>
        </p:txBody>
      </p:sp>
    </p:spTree>
    <p:extLst>
      <p:ext uri="{BB962C8B-B14F-4D97-AF65-F5344CB8AC3E}">
        <p14:creationId xmlns:p14="http://schemas.microsoft.com/office/powerpoint/2010/main" val="19673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777-A103-4CB6-A59B-4E001B8B9BB6}"/>
              </a:ext>
            </a:extLst>
          </p:cNvPr>
          <p:cNvSpPr>
            <a:spLocks noGrp="1"/>
          </p:cNvSpPr>
          <p:nvPr>
            <p:ph type="title"/>
          </p:nvPr>
        </p:nvSpPr>
        <p:spPr/>
        <p:txBody>
          <a:bodyPr/>
          <a:lstStyle/>
          <a:p>
            <a:r>
              <a:rPr lang="en-GB" dirty="0"/>
              <a:t>Regression Approaches</a:t>
            </a:r>
          </a:p>
        </p:txBody>
      </p:sp>
      <p:sp>
        <p:nvSpPr>
          <p:cNvPr id="3" name="Content Placeholder 2">
            <a:extLst>
              <a:ext uri="{FF2B5EF4-FFF2-40B4-BE49-F238E27FC236}">
                <a16:creationId xmlns:a16="http://schemas.microsoft.com/office/drawing/2014/main" id="{1641BF3E-A971-441A-A481-EF409CA597B5}"/>
              </a:ext>
            </a:extLst>
          </p:cNvPr>
          <p:cNvSpPr>
            <a:spLocks noGrp="1"/>
          </p:cNvSpPr>
          <p:nvPr>
            <p:ph idx="1"/>
          </p:nvPr>
        </p:nvSpPr>
        <p:spPr/>
        <p:txBody>
          <a:bodyPr/>
          <a:lstStyle/>
          <a:p>
            <a:r>
              <a:rPr lang="en-GB" dirty="0"/>
              <a:t>I tested two regression approaches: </a:t>
            </a:r>
          </a:p>
          <a:p>
            <a:pPr lvl="1"/>
            <a:r>
              <a:rPr lang="en-GB" dirty="0"/>
              <a:t>A Multiple Linear Regression </a:t>
            </a:r>
          </a:p>
          <a:p>
            <a:pPr lvl="1"/>
            <a:r>
              <a:rPr lang="en-GB" dirty="0"/>
              <a:t>K-Nearest </a:t>
            </a:r>
            <a:r>
              <a:rPr lang="en-GB" dirty="0" err="1"/>
              <a:t>Neighbors</a:t>
            </a:r>
            <a:r>
              <a:rPr lang="en-GB" dirty="0"/>
              <a:t> Regression</a:t>
            </a:r>
          </a:p>
          <a:p>
            <a:pPr lvl="1"/>
            <a:endParaRPr lang="en-GB" dirty="0"/>
          </a:p>
          <a:p>
            <a:pPr lvl="1"/>
            <a:endParaRPr lang="en-GB" dirty="0"/>
          </a:p>
          <a:p>
            <a:pPr lvl="1"/>
            <a:endParaRPr lang="en-GB" dirty="0"/>
          </a:p>
          <a:p>
            <a:pPr marL="457200" lvl="1" indent="0">
              <a:buNone/>
            </a:pPr>
            <a:endParaRPr lang="en-GB" dirty="0"/>
          </a:p>
        </p:txBody>
      </p:sp>
      <p:pic>
        <p:nvPicPr>
          <p:cNvPr id="5" name="Picture 4" descr="A screenshot of a cell phone&#10;&#10;Description generated with very high confidence">
            <a:extLst>
              <a:ext uri="{FF2B5EF4-FFF2-40B4-BE49-F238E27FC236}">
                <a16:creationId xmlns:a16="http://schemas.microsoft.com/office/drawing/2014/main" id="{BA660CA4-1501-4A66-97BE-6F96B4BD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56622"/>
            <a:ext cx="7810213" cy="3801377"/>
          </a:xfrm>
          <a:prstGeom prst="rect">
            <a:avLst/>
          </a:prstGeom>
        </p:spPr>
      </p:pic>
      <p:sp>
        <p:nvSpPr>
          <p:cNvPr id="6" name="TextBox 5">
            <a:extLst>
              <a:ext uri="{FF2B5EF4-FFF2-40B4-BE49-F238E27FC236}">
                <a16:creationId xmlns:a16="http://schemas.microsoft.com/office/drawing/2014/main" id="{73592447-062C-4C80-A593-0182A4D8B80E}"/>
              </a:ext>
            </a:extLst>
          </p:cNvPr>
          <p:cNvSpPr txBox="1"/>
          <p:nvPr/>
        </p:nvSpPr>
        <p:spPr>
          <a:xfrm>
            <a:off x="7265368" y="2489033"/>
            <a:ext cx="4633276" cy="4154984"/>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2400" dirty="0"/>
              <a:t>Regression is probably not the most suited technique in order to predict a categorical variable as the sex of users</a:t>
            </a:r>
          </a:p>
          <a:p>
            <a:pPr marL="285750" indent="-285750">
              <a:buFont typeface="Arial" panose="020B0604020202020204" pitchFamily="34" charset="0"/>
              <a:buChar char="•"/>
            </a:pPr>
            <a:r>
              <a:rPr lang="en-GB" sz="2400" dirty="0"/>
              <a:t>The models scores for both approaches calculated on the validation set were quite low:</a:t>
            </a:r>
          </a:p>
          <a:p>
            <a:pPr marL="742950" lvl="1" indent="-285750">
              <a:buFont typeface="Arial" panose="020B0604020202020204" pitchFamily="34" charset="0"/>
              <a:buChar char="•"/>
            </a:pPr>
            <a:r>
              <a:rPr lang="en-GB" sz="2400" dirty="0"/>
              <a:t>-0.0006 (Multiple Linear Regression)</a:t>
            </a:r>
          </a:p>
          <a:p>
            <a:pPr marL="742950" lvl="1" indent="-285750">
              <a:buFont typeface="Arial" panose="020B0604020202020204" pitchFamily="34" charset="0"/>
              <a:buChar char="•"/>
            </a:pPr>
            <a:r>
              <a:rPr lang="en-GB" sz="2400" dirty="0"/>
              <a:t>-0.1629 (K-Nearest </a:t>
            </a:r>
            <a:r>
              <a:rPr lang="en-GB" sz="2400" dirty="0" err="1"/>
              <a:t>Neighbors</a:t>
            </a:r>
            <a:r>
              <a:rPr lang="en-GB" sz="2400" dirty="0"/>
              <a:t> Regression)</a:t>
            </a:r>
          </a:p>
        </p:txBody>
      </p:sp>
    </p:spTree>
    <p:extLst>
      <p:ext uri="{BB962C8B-B14F-4D97-AF65-F5344CB8AC3E}">
        <p14:creationId xmlns:p14="http://schemas.microsoft.com/office/powerpoint/2010/main" val="391430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4330-83F8-483D-BA3E-AD2273BE6E5C}"/>
              </a:ext>
            </a:extLst>
          </p:cNvPr>
          <p:cNvSpPr>
            <a:spLocks noGrp="1"/>
          </p:cNvSpPr>
          <p:nvPr>
            <p:ph type="title"/>
          </p:nvPr>
        </p:nvSpPr>
        <p:spPr/>
        <p:txBody>
          <a:bodyPr/>
          <a:lstStyle/>
          <a:p>
            <a:r>
              <a:rPr lang="en-GB" dirty="0"/>
              <a:t>Classification Approaches </a:t>
            </a:r>
          </a:p>
        </p:txBody>
      </p:sp>
      <p:sp>
        <p:nvSpPr>
          <p:cNvPr id="3" name="Content Placeholder 2">
            <a:extLst>
              <a:ext uri="{FF2B5EF4-FFF2-40B4-BE49-F238E27FC236}">
                <a16:creationId xmlns:a16="http://schemas.microsoft.com/office/drawing/2014/main" id="{5EF5ED13-6937-4F85-927D-76B767A6ECD3}"/>
              </a:ext>
            </a:extLst>
          </p:cNvPr>
          <p:cNvSpPr>
            <a:spLocks noGrp="1"/>
          </p:cNvSpPr>
          <p:nvPr>
            <p:ph idx="1"/>
          </p:nvPr>
        </p:nvSpPr>
        <p:spPr/>
        <p:txBody>
          <a:bodyPr/>
          <a:lstStyle/>
          <a:p>
            <a:r>
              <a:rPr lang="en-GB" dirty="0"/>
              <a:t>I tested also two classification approaches:</a:t>
            </a:r>
          </a:p>
          <a:p>
            <a:pPr lvl="1"/>
            <a:r>
              <a:rPr lang="en-GB" dirty="0"/>
              <a:t>K-Nearest </a:t>
            </a:r>
            <a:r>
              <a:rPr lang="en-GB" dirty="0" err="1"/>
              <a:t>Neighbor</a:t>
            </a:r>
            <a:r>
              <a:rPr lang="en-GB" dirty="0"/>
              <a:t> Classifier</a:t>
            </a:r>
          </a:p>
          <a:p>
            <a:pPr lvl="1"/>
            <a:r>
              <a:rPr lang="en-GB" dirty="0"/>
              <a:t>Support Vector Machines</a:t>
            </a:r>
          </a:p>
        </p:txBody>
      </p:sp>
      <p:pic>
        <p:nvPicPr>
          <p:cNvPr id="5" name="Picture 4" descr="A screenshot of a cell phone&#10;&#10;Description generated with very high confidence">
            <a:extLst>
              <a:ext uri="{FF2B5EF4-FFF2-40B4-BE49-F238E27FC236}">
                <a16:creationId xmlns:a16="http://schemas.microsoft.com/office/drawing/2014/main" id="{3ECA7F78-C767-4AFA-A071-6E766F9E1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 y="3097680"/>
            <a:ext cx="7725859" cy="3760320"/>
          </a:xfrm>
          <a:prstGeom prst="rect">
            <a:avLst/>
          </a:prstGeom>
        </p:spPr>
      </p:pic>
      <p:sp>
        <p:nvSpPr>
          <p:cNvPr id="6" name="TextBox 5">
            <a:extLst>
              <a:ext uri="{FF2B5EF4-FFF2-40B4-BE49-F238E27FC236}">
                <a16:creationId xmlns:a16="http://schemas.microsoft.com/office/drawing/2014/main" id="{A402AF46-902C-4436-B1CF-08775EF707B6}"/>
              </a:ext>
            </a:extLst>
          </p:cNvPr>
          <p:cNvSpPr txBox="1"/>
          <p:nvPr/>
        </p:nvSpPr>
        <p:spPr>
          <a:xfrm>
            <a:off x="7369063" y="1439126"/>
            <a:ext cx="4633276" cy="526297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2400" dirty="0"/>
              <a:t>The implementation of these approaches lead to greater accuracy compared to Linear Regression (Figure on the left, based on K-Nearest </a:t>
            </a:r>
            <a:r>
              <a:rPr lang="en-GB" sz="2400" dirty="0" err="1"/>
              <a:t>Neighbor</a:t>
            </a:r>
            <a:r>
              <a:rPr lang="en-GB" sz="2400" dirty="0"/>
              <a:t> Classifier Validation accuracy with different number of </a:t>
            </a:r>
            <a:r>
              <a:rPr lang="en-GB" sz="2400" dirty="0" err="1"/>
              <a:t>neighbors</a:t>
            </a:r>
            <a:r>
              <a:rPr lang="en-GB" sz="2400" dirty="0"/>
              <a:t>)</a:t>
            </a:r>
          </a:p>
          <a:p>
            <a:pPr marL="285750" indent="-285750">
              <a:buFont typeface="Arial" panose="020B0604020202020204" pitchFamily="34" charset="0"/>
              <a:buChar char="•"/>
            </a:pPr>
            <a:r>
              <a:rPr lang="en-GB" sz="2400" dirty="0"/>
              <a:t>K-Nearest </a:t>
            </a:r>
            <a:r>
              <a:rPr lang="en-GB" sz="2400" dirty="0" err="1"/>
              <a:t>Neighbor</a:t>
            </a:r>
            <a:r>
              <a:rPr lang="en-GB" sz="2400" dirty="0"/>
              <a:t> Classifier reached a high accuracy (0.725) and a level of precision (0.250) which indicate that the model produced a moderate number of relevant predictions</a:t>
            </a:r>
          </a:p>
        </p:txBody>
      </p:sp>
      <p:sp>
        <p:nvSpPr>
          <p:cNvPr id="7" name="TextBox 6">
            <a:extLst>
              <a:ext uri="{FF2B5EF4-FFF2-40B4-BE49-F238E27FC236}">
                <a16:creationId xmlns:a16="http://schemas.microsoft.com/office/drawing/2014/main" id="{6C26E0A4-411D-48D7-913A-F6557D8D0E1B}"/>
              </a:ext>
            </a:extLst>
          </p:cNvPr>
          <p:cNvSpPr txBox="1"/>
          <p:nvPr/>
        </p:nvSpPr>
        <p:spPr>
          <a:xfrm>
            <a:off x="2087247" y="3815229"/>
            <a:ext cx="4775465" cy="2308324"/>
          </a:xfrm>
          <a:prstGeom prst="rect">
            <a:avLst/>
          </a:prstGeom>
          <a:solidFill>
            <a:schemeClr val="bg2"/>
          </a:solidFill>
        </p:spPr>
        <p:txBody>
          <a:bodyPr wrap="square" rtlCol="0">
            <a:spAutoFit/>
          </a:bodyPr>
          <a:lstStyle/>
          <a:p>
            <a:r>
              <a:rPr lang="en-GB" sz="2400" dirty="0"/>
              <a:t>K-Nearest </a:t>
            </a:r>
            <a:r>
              <a:rPr lang="en-GB" sz="2400" dirty="0" err="1"/>
              <a:t>Neighbor</a:t>
            </a:r>
            <a:r>
              <a:rPr lang="en-GB" sz="2400" dirty="0"/>
              <a:t> Classifier with 8 </a:t>
            </a:r>
            <a:r>
              <a:rPr lang="en-GB" sz="2400" dirty="0" err="1"/>
              <a:t>Neighbors</a:t>
            </a:r>
            <a:endParaRPr lang="en-GB" sz="2400" dirty="0"/>
          </a:p>
          <a:p>
            <a:r>
              <a:rPr lang="en-GB" sz="2400" dirty="0"/>
              <a:t>Accuracy: 0.724</a:t>
            </a:r>
          </a:p>
          <a:p>
            <a:r>
              <a:rPr lang="en-GB" sz="2400" dirty="0"/>
              <a:t>Recall: 0.003</a:t>
            </a:r>
          </a:p>
          <a:p>
            <a:r>
              <a:rPr lang="en-GB" sz="2400" dirty="0"/>
              <a:t>Precision: 0.250</a:t>
            </a:r>
          </a:p>
          <a:p>
            <a:r>
              <a:rPr lang="en-GB" sz="2400" dirty="0"/>
              <a:t>F1 Score: 0.007</a:t>
            </a:r>
          </a:p>
        </p:txBody>
      </p:sp>
    </p:spTree>
    <p:extLst>
      <p:ext uri="{BB962C8B-B14F-4D97-AF65-F5344CB8AC3E}">
        <p14:creationId xmlns:p14="http://schemas.microsoft.com/office/powerpoint/2010/main" val="687746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467</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Capstone Project for the Machine Learning Fundamentals</vt:lpstr>
      <vt:lpstr>Table of Contents</vt:lpstr>
      <vt:lpstr>Exploration of the Dataset 1</vt:lpstr>
      <vt:lpstr>Augmenting the Dataset</vt:lpstr>
      <vt:lpstr>Exploration of the Dataset 2</vt:lpstr>
      <vt:lpstr>Exploration of the Dataset 3</vt:lpstr>
      <vt:lpstr>Question to Answer</vt:lpstr>
      <vt:lpstr>Regression Approaches</vt:lpstr>
      <vt:lpstr>Classification Approaches </vt:lpstr>
      <vt:lpstr>Conclusions/Next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for the Machine Learning Fundamentals</dc:title>
  <dc:creator>Luca</dc:creator>
  <cp:lastModifiedBy>Luca</cp:lastModifiedBy>
  <cp:revision>17</cp:revision>
  <dcterms:created xsi:type="dcterms:W3CDTF">2019-01-07T22:46:34Z</dcterms:created>
  <dcterms:modified xsi:type="dcterms:W3CDTF">2019-01-08T07:49:00Z</dcterms:modified>
</cp:coreProperties>
</file>