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0" r:id="rId2"/>
    <p:sldId id="261" r:id="rId3"/>
    <p:sldId id="268" r:id="rId4"/>
    <p:sldId id="264" r:id="rId5"/>
    <p:sldId id="269" r:id="rId6"/>
    <p:sldId id="258" r:id="rId7"/>
    <p:sldId id="270" r:id="rId8"/>
    <p:sldId id="256" r:id="rId9"/>
    <p:sldId id="271" r:id="rId10"/>
    <p:sldId id="259" r:id="rId11"/>
    <p:sldId id="272" r:id="rId12"/>
    <p:sldId id="265" r:id="rId13"/>
    <p:sldId id="273" r:id="rId14"/>
    <p:sldId id="260" r:id="rId15"/>
    <p:sldId id="274" r:id="rId16"/>
    <p:sldId id="267" r:id="rId17"/>
    <p:sldId id="275" r:id="rId18"/>
    <p:sldId id="262" r:id="rId19"/>
    <p:sldId id="276" r:id="rId20"/>
    <p:sldId id="266" r:id="rId21"/>
    <p:sldId id="277" r:id="rId22"/>
    <p:sldId id="263" r:id="rId23"/>
    <p:sldId id="278" r:id="rId24"/>
    <p:sldId id="25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A5"/>
    <a:srgbClr val="FEFFC0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5"/>
    <p:restoredTop sz="94658"/>
  </p:normalViewPr>
  <p:slideViewPr>
    <p:cSldViewPr snapToGrid="0">
      <p:cViewPr varScale="1">
        <p:scale>
          <a:sx n="120" d="100"/>
          <a:sy n="12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836D-F074-F845-A3BE-15D1060292D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B6076-F58C-7040-AD28-1DC03F1E9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6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6130-27E6-CAA3-D62D-CB597E64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FEE55-13F8-ACEC-BB66-A8E15C669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C374B-305F-63FC-10FC-721BE25DB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3190-3053-8933-C0CC-A25A9F946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19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74CE-A9B6-2C6C-DB64-1BCB0C1FD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694D2-AFEC-2CE0-F65C-D002CB033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7E71A-C4DC-4AFE-3EF0-7BCB5A121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E6D22-CBFB-3660-E3FC-D958AB95F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2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E1AE0-64C4-0B8F-F5C5-2203DC69D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1F07B-9D7A-E366-6DA5-2FD583338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CB236-B404-203A-878D-E740C811E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95240-5F44-FEC7-A24A-C45F5579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4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4851-3D4B-C8AF-66CC-1F94BFCE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B5383-BA6D-CC34-2CB9-F7F773B7C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C5217-0764-5B35-39C7-DC7B5059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998D0-AA0B-85F8-4E38-63B5B6F61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8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C7DE5-1D77-F430-B298-954F1757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DEDA7-7B2F-2486-BB39-6D157A4EB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65938-AC8C-8869-6AA6-60DA722F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1E16-2FAA-B742-7B86-85B778C55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76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EF78E-5DB9-ECC2-D381-1F1285D7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ACEFB-C88F-BD8D-CDC5-5920E6AF7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3AD6D-60A5-27AD-1809-D68434B5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9A10-A8BA-D36B-521C-A25EAFFE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C5974-F541-4B76-51F7-D8F25DF1A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FCD46-C604-2B76-6548-DCCB5B71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C9DB3-2379-025F-86C7-8A48CF905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71A9C-38E5-B02A-354B-94370A4B8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0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8A6C-FCDB-68D0-1ABA-D8A3086F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56C6B-59A2-E91E-30A0-90DE24529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69CE4-CCB3-9279-34D5-1C8C908C6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2A77B-FCB9-3034-0346-63DC75746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6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444F8-21BF-64D2-8F43-FCBC5FE6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98F65-99F2-116A-C57A-2D302F3F0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3CD7D-6365-D554-EDB2-00BC78C89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D8F8-1482-02C1-A1DC-00606A934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00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20C38-C05A-1C85-752B-C4877F99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43422-F95A-AFCB-13D3-3BCCFA554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6F55C-263D-0B9F-6E10-12B2D7253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3E2BC-95BC-994D-4C1C-B6483B8BE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38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6D286-3BBD-E547-F55E-6C1EAE848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15DC42-EF8E-C31D-DF90-CF23CE075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A3615-9A58-BBDF-3DF0-9341E2E8C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1B3E-32FF-48B4-7A7D-1A61A569C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8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B0856-7B9C-E5F5-D04A-32503ED0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EC020-03CE-E886-96D8-5935F328B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6E8B0-45D2-8111-3D92-03C8F1E8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A3B2A-0056-A8F4-94DC-C0EAAF6F9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00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DFD74-6901-3A02-C933-E1DA2745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0CDAC-CA2B-EAB2-B603-76B279C27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C9A23-16D5-51E4-F66B-FF4D5B0C0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A7FE9-6AB2-F4C7-4B89-9B35BAFD6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45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38A3-D202-7EDD-642B-515DD87CF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A751C-AE42-9596-9F37-C4E335B9B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05EC5-E062-9C3B-4678-037DEBE8A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5D1C6-3F4C-19EC-64AD-CF75FCAA3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86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382FD-6C53-55DB-BCE0-8F98386A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10C06-A115-9FA5-E36B-9FD278BDD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C2A99-6483-9EB4-93D8-437276E28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EC03-EE1B-5225-26E4-2B05691FE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89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7C36B-367F-A427-1698-B22F914F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2D6B0-F095-813D-A73F-FDCF88153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905B7-33F1-4379-DC46-B242CCF86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BF378-5E9F-EE30-7A65-AAB1D72DF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3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BB4D-4905-5CD1-1547-6F9C1DB0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8EAAD-34F3-9DD9-79DC-72880F3C0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8DD11-B63C-8135-C91A-DD8B43FF0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E141-ABA2-7237-E59E-22E1BDED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5328-C22E-41EE-5129-ED55A7D47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DD95D-089B-8CB0-5D30-947CF4E10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D5F01-EEA6-9654-7978-C5C6DE20C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A605-7EBA-3A87-FE9A-697706CEB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8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0261-7823-E2E0-9E22-4C47ADF6C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06205-4E01-293D-0DB7-6F537EA5B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5C546-4BA8-7476-6F9A-6859B5A9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650F9-F97B-1829-9652-2536D9FE7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6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2B35-05A0-20DD-E30C-F812E739D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86A5C-3038-AC5D-371D-5E2D484AB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C3282-CEA9-743B-FE98-926CEE691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93DBE-3D5B-6E67-3689-E12BDAF2C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9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D33CF-A357-B581-9992-E859A128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5EF29-CA23-277B-C56F-6E4573F4A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D57AB-DCD2-79E2-2B78-41F151BDB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12231-F491-2266-57BD-E2541D349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4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3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530D-0488-C2FD-6CC6-D3030EF0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3B4B4-7FD5-FAFF-49C8-A0FD24DC1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CA4F2-DE9A-4703-AEB5-FA15C61C8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4988-B637-5642-0E53-35822EF11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3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75C6-3369-51FF-C4DF-F5B70CAF3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BB1EE-3F3D-D881-B21F-856CC9447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006FA-80C8-81D3-F468-E24DF289E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C72DB-6418-D344-93AB-B653A9DE7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69F3-1538-3CC5-25BF-AF609C1DA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A4A0A-3D30-0D7C-5DA1-A86F753D3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6F6-FE9B-74F0-6B69-C43DFB1F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396B-3C19-E6FE-782F-8456D4A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4E05-0C45-5115-D5B0-9C00F3B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B2CB-2DD2-5B11-B55B-43D48863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F1897-60A9-7DB3-D50F-5AD82840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816F-28B3-86B9-97CA-D58768F2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4970-888D-9A7D-C594-A40D75E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8C9E-5792-C681-85C4-80CFD6F9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3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E82F2-373C-C907-0415-AD2065433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28C9-4019-1EEB-C2D4-8595587E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A3B1-C9AF-3FB9-DF01-BE132BDE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299-AE0D-B276-19D6-95B4E45C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FFCC-B811-1120-8B41-540A462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0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E397-C605-E391-BBA7-426733A7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C65B-3FE9-6BF8-C89B-3F890DC1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B1D7-46DE-63C9-EF9E-E4F51E31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F839-B60E-ED46-0E13-B3D5CF36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CB95-583F-E083-1ED4-7AA8ADF9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653C-4B0A-F846-4DDF-3957505C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91EF-B528-1277-48FD-C4F7DD03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F56D-29D7-8979-FC2A-E85784A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D76F-27AF-E9A9-1F33-178C9DB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9F31-B30E-14AE-ECFF-DD8A15C8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0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59EC-1E61-5027-6DD6-40C4E936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C20F-0F7D-FFBF-DB58-166300F6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745EA-C5A1-935D-1EC5-5075D108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E2865-F371-91A6-8663-D9D0769D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251E4-5F24-E3D4-E9A6-B6B997CD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E7E0-2354-C486-B75C-9721367D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939F-69C0-15D7-990F-D8B346F0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2DEE-94A7-F3E5-60C1-905DAC76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2AC70-57C4-0DBF-B285-8361B721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7B353-9FFF-02E6-D426-E420F455B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404C8-1476-9AC3-E956-AB54E3E8C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28C23-4211-4CC8-EEC4-DCA89572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9E86-7E5A-DB25-021C-298F0EC3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3D576-B1FF-4C5D-B7A2-C0FC054F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038E-E8C4-3293-D571-D7C12049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3694-8E4A-1899-67DA-7A80C23B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26DB-C04F-61E7-FBC4-6CE39CB5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8C3DE-B84E-38A4-254D-82108F64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5336F-87E1-920D-2D28-A605078F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E8A6D-13AE-2455-6838-B58432A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15F6D-9EB0-0E6A-9CC4-775FF8C2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9B54-F0B7-3C66-56B0-B42A3B11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A1A9-02EA-4088-B871-619DFB99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1F0B-5AB7-50A7-48FF-F14D9E4B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16EE-31A8-7565-E749-4D000FDA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8CBCD-A4BC-A8CE-A5BE-FD083EBF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FDAC-4B77-987F-C7D1-3B92B339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F1F-3FBE-BE69-FC3E-78CB4B45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80C85-EF51-7E6B-4DCA-FD854C37F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7CFA-2C95-F14E-2579-2CF96ADE7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6ED0-C0FB-B42F-18AB-CFB66EB8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91D1B-DF99-8432-429F-B9D584A9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8026-675B-D03E-37AE-B561FF24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9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3C783-8A8B-0518-DABE-7A57FB23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53DA-2F67-3759-3AF1-0A7918BF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5304-85A9-FBA1-1467-40B20DB21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FB58-4E59-CCBD-06E7-C12671F52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83C0-58CB-56D4-6C2C-CC899437B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4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health condition&#10;&#10;AI-generated content may be incorrect.">
            <a:extLst>
              <a:ext uri="{FF2B5EF4-FFF2-40B4-BE49-F238E27FC236}">
                <a16:creationId xmlns:a16="http://schemas.microsoft.com/office/drawing/2014/main" id="{52567E4C-71E1-EC53-8D1F-476939F2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21" y="0"/>
            <a:ext cx="9970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6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EFD4-3406-09FA-6EF0-95EDD9C06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CC308B-26AF-5CA3-74C3-3AD3F8831F15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F7495-4A86-A23D-4345-046AF58E3C63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(108)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BCA7D-44ED-C919-712D-F2BDBF87ACE9}"/>
              </a:ext>
            </a:extLst>
          </p:cNvPr>
          <p:cNvSpPr txBox="1"/>
          <p:nvPr/>
        </p:nvSpPr>
        <p:spPr>
          <a:xfrm>
            <a:off x="4714950" y="352581"/>
            <a:ext cx="3221395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23.8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70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74/98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AB3F-319E-F24E-2A30-A67AF0CBFE65}"/>
              </a:ext>
            </a:extLst>
          </p:cNvPr>
          <p:cNvSpPr txBox="1"/>
          <p:nvPr/>
        </p:nvSpPr>
        <p:spPr>
          <a:xfrm>
            <a:off x="8538260" y="352581"/>
            <a:ext cx="28602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Asthma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8C9E8-3102-F56F-D73D-83264948253B}"/>
              </a:ext>
            </a:extLst>
          </p:cNvPr>
          <p:cNvSpPr txBox="1"/>
          <p:nvPr/>
        </p:nvSpPr>
        <p:spPr>
          <a:xfrm>
            <a:off x="391157" y="5653915"/>
            <a:ext cx="69557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“If I train more, will it be good for my heart?”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blood_pressure_systolic/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blood_pressure_diastolic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/average_heart_rate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DEA4B8-85B7-7246-BB15-8684D8A8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2992"/>
              </p:ext>
            </p:extLst>
          </p:nvPr>
        </p:nvGraphicFramePr>
        <p:xfrm>
          <a:off x="838201" y="2546467"/>
          <a:ext cx="10515597" cy="2734784"/>
        </p:xfrm>
        <a:graphic>
          <a:graphicData uri="http://schemas.openxmlformats.org/drawingml/2006/table">
            <a:tbl>
              <a:tblPr/>
              <a:tblGrid>
                <a:gridCol w="787764">
                  <a:extLst>
                    <a:ext uri="{9D8B030D-6E8A-4147-A177-3AD203B41FA5}">
                      <a16:colId xmlns:a16="http://schemas.microsoft.com/office/drawing/2014/main" val="2261812924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593102300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529170388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2903950348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529783166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371376646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2376869592"/>
                    </a:ext>
                  </a:extLst>
                </a:gridCol>
                <a:gridCol w="1005079">
                  <a:extLst>
                    <a:ext uri="{9D8B030D-6E8A-4147-A177-3AD203B41FA5}">
                      <a16:colId xmlns:a16="http://schemas.microsoft.com/office/drawing/2014/main" val="1094282589"/>
                    </a:ext>
                  </a:extLst>
                </a:gridCol>
                <a:gridCol w="1243521">
                  <a:extLst>
                    <a:ext uri="{9D8B030D-6E8A-4147-A177-3AD203B41FA5}">
                      <a16:colId xmlns:a16="http://schemas.microsoft.com/office/drawing/2014/main" val="3158555165"/>
                    </a:ext>
                  </a:extLst>
                </a:gridCol>
                <a:gridCol w="1530256">
                  <a:extLst>
                    <a:ext uri="{9D8B030D-6E8A-4147-A177-3AD203B41FA5}">
                      <a16:colId xmlns:a16="http://schemas.microsoft.com/office/drawing/2014/main" val="3464997486"/>
                    </a:ext>
                  </a:extLst>
                </a:gridCol>
                <a:gridCol w="1222393">
                  <a:extLst>
                    <a:ext uri="{9D8B030D-6E8A-4147-A177-3AD203B41FA5}">
                      <a16:colId xmlns:a16="http://schemas.microsoft.com/office/drawing/2014/main" val="4026888881"/>
                    </a:ext>
                  </a:extLst>
                </a:gridCol>
              </a:tblGrid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27895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751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8802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50598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9261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45439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9973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3231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9519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259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8744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6670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9105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10.92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4444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7768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683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7384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9695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7226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03532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7167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9020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8043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14296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7685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77204"/>
                  </a:ext>
                </a:extLst>
              </a:tr>
            </a:tbl>
          </a:graphicData>
        </a:graphic>
      </p:graphicFrame>
      <p:pic>
        <p:nvPicPr>
          <p:cNvPr id="10" name="Picture 9" descr="A person in a red and black plaid shirt&#10;&#10;AI-generated content may be incorrect.">
            <a:extLst>
              <a:ext uri="{FF2B5EF4-FFF2-40B4-BE49-F238E27FC236}">
                <a16:creationId xmlns:a16="http://schemas.microsoft.com/office/drawing/2014/main" id="{918C39D7-5C98-1A59-AA59-9B86B48C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1FEF7-EB7B-F5E9-B393-096554ED9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3758B9-B79B-6F93-56F3-760CEF31E659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87ABE-2B37-E37E-1EA2-96537735A901}"/>
              </a:ext>
            </a:extLst>
          </p:cNvPr>
          <p:cNvSpPr txBox="1"/>
          <p:nvPr/>
        </p:nvSpPr>
        <p:spPr>
          <a:xfrm>
            <a:off x="2331714" y="288188"/>
            <a:ext cx="69557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“If I train more, will it be good for my heart?”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blood_pressure_systolic/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blood_pressure_diastolic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/average_heart_rate</a:t>
            </a:r>
          </a:p>
        </p:txBody>
      </p:sp>
      <p:pic>
        <p:nvPicPr>
          <p:cNvPr id="10" name="Picture 9" descr="A person in a red and black plaid shirt&#10;&#10;AI-generated content may be incorrect.">
            <a:extLst>
              <a:ext uri="{FF2B5EF4-FFF2-40B4-BE49-F238E27FC236}">
                <a16:creationId xmlns:a16="http://schemas.microsoft.com/office/drawing/2014/main" id="{094E32C9-C7AC-ABA4-6A7B-6D4981CF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011AA3-DA90-7705-5486-5BC1DFC2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5297" y="1376595"/>
            <a:ext cx="5481405" cy="54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2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5EF4-7A88-AC61-9C13-83C74DCF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DC3D055-4CE3-BD36-0D93-6FFB31EAE899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FF74A-7636-B199-A0BE-73A66054D2AD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(6)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85014-D966-FBC1-7BE8-EC1453C5A6F6}"/>
              </a:ext>
            </a:extLst>
          </p:cNvPr>
          <p:cNvSpPr txBox="1"/>
          <p:nvPr/>
        </p:nvSpPr>
        <p:spPr>
          <a:xfrm>
            <a:off x="4529803" y="418119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15.7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68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78/123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1039A-D24B-D883-6499-A96A86226E19}"/>
              </a:ext>
            </a:extLst>
          </p:cNvPr>
          <p:cNvSpPr txBox="1"/>
          <p:nvPr/>
        </p:nvSpPr>
        <p:spPr>
          <a:xfrm>
            <a:off x="8538260" y="352581"/>
            <a:ext cx="298395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Diabetes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D5A753-D8AB-ABBC-D10C-2FA25F92DB75}"/>
              </a:ext>
            </a:extLst>
          </p:cNvPr>
          <p:cNvSpPr txBox="1"/>
          <p:nvPr/>
        </p:nvSpPr>
        <p:spPr>
          <a:xfrm>
            <a:off x="391157" y="5653915"/>
            <a:ext cx="86188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“Now I am retired and have more time for sports. Will I lose weight?”</a:t>
            </a:r>
          </a:p>
          <a:p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calories_burned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E577C8-A541-0FF0-D398-279ED6A4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4886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1932034169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383809772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33173627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65910333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548149671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411658278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537844522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3670080744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588697829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123617249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4077750612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55551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7373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8949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3588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9585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4315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10386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6842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4714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6832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3168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7949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2873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7786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4040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7067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13.87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3942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6655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37236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7652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28993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7609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16.98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01035"/>
                  </a:ext>
                </a:extLst>
              </a:tr>
            </a:tbl>
          </a:graphicData>
        </a:graphic>
      </p:graphicFrame>
      <p:pic>
        <p:nvPicPr>
          <p:cNvPr id="8" name="Picture 7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9D4D2ACA-58E3-663D-A881-C014CDF7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D2BE-6BF4-567F-3B8B-8C85A454D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28EE3D-4AAB-B8CC-969B-0292D90EF8C7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A594D-852C-67DE-B551-AB7C25DA39BD}"/>
              </a:ext>
            </a:extLst>
          </p:cNvPr>
          <p:cNvSpPr txBox="1"/>
          <p:nvPr/>
        </p:nvSpPr>
        <p:spPr>
          <a:xfrm>
            <a:off x="2331714" y="287482"/>
            <a:ext cx="86188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“Now I am retired and have more time for sports. Will I lose weight?”</a:t>
            </a:r>
          </a:p>
          <a:p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calories_burned</a:t>
            </a:r>
          </a:p>
        </p:txBody>
      </p:sp>
      <p:pic>
        <p:nvPicPr>
          <p:cNvPr id="8" name="Picture 7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E41CF860-7305-26A5-094A-8F2A303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B8DB38-BA12-6459-56C7-0E27512707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64D06-9D71-5AF3-CE67-D220F7C8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12E10A-BBD8-CED4-C20D-8D7FD14EF0F6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A3655-F14B-3B0F-CB2C-0832DF9FF74F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(41)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F5665-6B45-3B1E-4189-B8AA7DF06F41}"/>
              </a:ext>
            </a:extLst>
          </p:cNvPr>
          <p:cNvSpPr txBox="1"/>
          <p:nvPr/>
        </p:nvSpPr>
        <p:spPr>
          <a:xfrm>
            <a:off x="4591519" y="3525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22.5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78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79/124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57E0B-7D5E-B9BE-A7A8-8C720D9A4C5B}"/>
              </a:ext>
            </a:extLst>
          </p:cNvPr>
          <p:cNvSpPr txBox="1"/>
          <p:nvPr/>
        </p:nvSpPr>
        <p:spPr>
          <a:xfrm>
            <a:off x="8538260" y="352581"/>
            <a:ext cx="28602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Asthma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2F3F6-C452-601B-A14A-E2228C262B33}"/>
              </a:ext>
            </a:extLst>
          </p:cNvPr>
          <p:cNvSpPr txBox="1"/>
          <p:nvPr/>
        </p:nvSpPr>
        <p:spPr>
          <a:xfrm>
            <a:off x="391157" y="5653915"/>
            <a:ext cx="92756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know I’ll eat a lot and train less on vacation; will it be bad for my weight?”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calories_burned ==&gt; bmi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C10C44-0457-E754-89C7-F91397FA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06137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2983218348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713373312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309988606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97433286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65326396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046609447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142748974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1870603407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2914341414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3524920827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1193419383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07828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437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9037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1505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9827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7746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9877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0503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10161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5210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9881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65790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4179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8077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0250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97072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50785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6697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7145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25766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7767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07466"/>
                  </a:ext>
                </a:extLst>
              </a:tr>
            </a:tbl>
          </a:graphicData>
        </a:graphic>
      </p:graphicFrame>
      <p:pic>
        <p:nvPicPr>
          <p:cNvPr id="7" name="Picture 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DD320D76-F781-E782-F31C-E9FC7D94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1D32F-21A2-2053-E232-9B9BE459C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F0811EB-622E-3810-A8DB-55CAE21471A0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C2E20-167A-1C5B-46D3-1C107122CE14}"/>
              </a:ext>
            </a:extLst>
          </p:cNvPr>
          <p:cNvSpPr txBox="1"/>
          <p:nvPr/>
        </p:nvSpPr>
        <p:spPr>
          <a:xfrm>
            <a:off x="2351088" y="287482"/>
            <a:ext cx="92756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know I’ll eat a lot and train less on vacation; will it be bad for my weight?”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calories_burned ==&gt; bmi</a:t>
            </a:r>
          </a:p>
        </p:txBody>
      </p:sp>
      <p:pic>
        <p:nvPicPr>
          <p:cNvPr id="7" name="Picture 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A99486F1-279C-17DB-7086-46078091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3A605-A9E6-11C5-D090-5A072574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3888" y="1373777"/>
            <a:ext cx="5484223" cy="54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9336A-D2DF-3C8B-54FE-85E4A0E53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6D651D-0BD5-5CF8-84C4-E3BAA0C95FD6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29A8D-702F-6CF8-1BC1-A440B67D2E73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(2)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4CC7-BF12-2F46-0B67-D54A85429F3E}"/>
              </a:ext>
            </a:extLst>
          </p:cNvPr>
          <p:cNvSpPr txBox="1"/>
          <p:nvPr/>
        </p:nvSpPr>
        <p:spPr>
          <a:xfrm>
            <a:off x="4529803" y="3525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23.7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82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78/128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848BB-16E0-225D-988D-E51E927DB5C9}"/>
              </a:ext>
            </a:extLst>
          </p:cNvPr>
          <p:cNvSpPr txBox="1"/>
          <p:nvPr/>
        </p:nvSpPr>
        <p:spPr>
          <a:xfrm>
            <a:off x="8538260" y="352581"/>
            <a:ext cx="262604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37D48-49AA-3918-9253-5CC38B6B3CAF}"/>
              </a:ext>
            </a:extLst>
          </p:cNvPr>
          <p:cNvSpPr txBox="1"/>
          <p:nvPr/>
        </p:nvSpPr>
        <p:spPr>
          <a:xfrm>
            <a:off x="391157" y="5653915"/>
            <a:ext cx="93113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US" i="1" dirty="0"/>
              <a:t>“I don’t feel like walking a lot after work anymore… Will this be bad for me?”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decrease daily_steps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ECF97-E3A2-D886-CFB0-CE3AA035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20564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3667993844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16366465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61027956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244242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93309597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0548107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27920420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1353765854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624847749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1382183357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3684144743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77956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2785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8503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3380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8673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9978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0410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10489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0096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9990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6763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9336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2193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3845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7452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3529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7414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16.84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6766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7372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45459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89878"/>
                  </a:ext>
                </a:extLst>
              </a:tr>
            </a:tbl>
          </a:graphicData>
        </a:graphic>
      </p:graphicFrame>
      <p:pic>
        <p:nvPicPr>
          <p:cNvPr id="6" name="Picture 5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398F0955-5C20-33B4-8676-23489328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10EE-EEBE-C861-665D-B207F349B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E5CBC0-6C01-9738-1092-334035A0C3E5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CCFAE-1AAB-F5BB-1465-1395D048574E}"/>
              </a:ext>
            </a:extLst>
          </p:cNvPr>
          <p:cNvSpPr txBox="1"/>
          <p:nvPr/>
        </p:nvSpPr>
        <p:spPr>
          <a:xfrm>
            <a:off x="2331714" y="287482"/>
            <a:ext cx="93113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US" i="1" dirty="0"/>
              <a:t>“I don’t feel like walking a lot after work anymore… Will this be bad for me?”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decrease daily_steps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D5FCB71E-9556-2C50-E039-7ABCCCD6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92BD40-8026-CA95-8B5F-D33E96B9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1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FD8C7-6DC5-265D-1353-51E688E1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FCC571-C214-35BB-874A-8CAA1843113B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2E873-B781-F8B1-07F3-7D27E47E1F95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(26)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EF1A6-632C-9725-2EAB-B2186D00B5B9}"/>
              </a:ext>
            </a:extLst>
          </p:cNvPr>
          <p:cNvSpPr txBox="1"/>
          <p:nvPr/>
        </p:nvSpPr>
        <p:spPr>
          <a:xfrm>
            <a:off x="4591519" y="3483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18.4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75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89/115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74149-FA26-3549-40D5-D4A9D7391785}"/>
              </a:ext>
            </a:extLst>
          </p:cNvPr>
          <p:cNvSpPr txBox="1"/>
          <p:nvPr/>
        </p:nvSpPr>
        <p:spPr>
          <a:xfrm>
            <a:off x="8538260" y="352581"/>
            <a:ext cx="342638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Hypertension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68A00-4CB4-3691-2B1D-B75D6A041B59}"/>
              </a:ext>
            </a:extLst>
          </p:cNvPr>
          <p:cNvSpPr txBox="1"/>
          <p:nvPr/>
        </p:nvSpPr>
        <p:spPr>
          <a:xfrm>
            <a:off x="391157" y="5653915"/>
            <a:ext cx="842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“What impact does my fitness level have on the calories I burn?”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Fitness_level ==&gt; calories_burned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060620-1400-7A28-BEEC-3149D2BB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09480"/>
              </p:ext>
            </p:extLst>
          </p:nvPr>
        </p:nvGraphicFramePr>
        <p:xfrm>
          <a:off x="838200" y="2546467"/>
          <a:ext cx="10515600" cy="2664270"/>
        </p:xfrm>
        <a:graphic>
          <a:graphicData uri="http://schemas.openxmlformats.org/drawingml/2006/table">
            <a:tbl>
              <a:tblPr/>
              <a:tblGrid>
                <a:gridCol w="767927">
                  <a:extLst>
                    <a:ext uri="{9D8B030D-6E8A-4147-A177-3AD203B41FA5}">
                      <a16:colId xmlns:a16="http://schemas.microsoft.com/office/drawing/2014/main" val="3058202724"/>
                    </a:ext>
                  </a:extLst>
                </a:gridCol>
                <a:gridCol w="953289">
                  <a:extLst>
                    <a:ext uri="{9D8B030D-6E8A-4147-A177-3AD203B41FA5}">
                      <a16:colId xmlns:a16="http://schemas.microsoft.com/office/drawing/2014/main" val="3696341080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463825627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4038447929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059811845"/>
                    </a:ext>
                  </a:extLst>
                </a:gridCol>
                <a:gridCol w="847368">
                  <a:extLst>
                    <a:ext uri="{9D8B030D-6E8A-4147-A177-3AD203B41FA5}">
                      <a16:colId xmlns:a16="http://schemas.microsoft.com/office/drawing/2014/main" val="882199066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1279230396"/>
                    </a:ext>
                  </a:extLst>
                </a:gridCol>
                <a:gridCol w="979769">
                  <a:extLst>
                    <a:ext uri="{9D8B030D-6E8A-4147-A177-3AD203B41FA5}">
                      <a16:colId xmlns:a16="http://schemas.microsoft.com/office/drawing/2014/main" val="1853139340"/>
                    </a:ext>
                  </a:extLst>
                </a:gridCol>
                <a:gridCol w="1212207">
                  <a:extLst>
                    <a:ext uri="{9D8B030D-6E8A-4147-A177-3AD203B41FA5}">
                      <a16:colId xmlns:a16="http://schemas.microsoft.com/office/drawing/2014/main" val="366042006"/>
                    </a:ext>
                  </a:extLst>
                </a:gridCol>
                <a:gridCol w="1491721">
                  <a:extLst>
                    <a:ext uri="{9D8B030D-6E8A-4147-A177-3AD203B41FA5}">
                      <a16:colId xmlns:a16="http://schemas.microsoft.com/office/drawing/2014/main" val="1927879642"/>
                    </a:ext>
                  </a:extLst>
                </a:gridCol>
                <a:gridCol w="1191611">
                  <a:extLst>
                    <a:ext uri="{9D8B030D-6E8A-4147-A177-3AD203B41FA5}">
                      <a16:colId xmlns:a16="http://schemas.microsoft.com/office/drawing/2014/main" val="1399261780"/>
                    </a:ext>
                  </a:extLst>
                </a:gridCol>
              </a:tblGrid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29967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4434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8693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9957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1719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960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10271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134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78923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8379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7221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8475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7232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7037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12.65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9394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35470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6917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16.52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2340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8176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16414"/>
                  </a:ext>
                </a:extLst>
              </a:tr>
            </a:tbl>
          </a:graphicData>
        </a:graphic>
      </p:graphicFrame>
      <p:pic>
        <p:nvPicPr>
          <p:cNvPr id="6" name="Picture 5" descr="A person with red hair crossing her arms&#10;&#10;AI-generated content may be incorrect.">
            <a:extLst>
              <a:ext uri="{FF2B5EF4-FFF2-40B4-BE49-F238E27FC236}">
                <a16:creationId xmlns:a16="http://schemas.microsoft.com/office/drawing/2014/main" id="{33F98CBA-1C56-0742-2420-A81D6476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B60EB-D3B6-99A2-4C47-44F3C3957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309E8D-F86B-04CA-51D1-C4BE3B74105A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15B9C-1A4C-A221-314A-A78AE3D17915}"/>
              </a:ext>
            </a:extLst>
          </p:cNvPr>
          <p:cNvSpPr txBox="1"/>
          <p:nvPr/>
        </p:nvSpPr>
        <p:spPr>
          <a:xfrm>
            <a:off x="2351088" y="287482"/>
            <a:ext cx="842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“What impact does my fitness level have on the calories I burn?”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Fitness_level ==&gt; calories_burned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erson with red hair crossing her arms&#10;&#10;AI-generated content may be incorrect.">
            <a:extLst>
              <a:ext uri="{FF2B5EF4-FFF2-40B4-BE49-F238E27FC236}">
                <a16:creationId xmlns:a16="http://schemas.microsoft.com/office/drawing/2014/main" id="{C69DE7E1-E298-220B-BB96-1827A450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56239-827E-0A86-3D6F-B17F63EB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7B964-39AC-FF3D-F6DC-3EB62BCD6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C49634-0361-9EB3-015D-66C2B9AA6557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A5C17-77BB-A772-164C-6D212C38A0A8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(30)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FA678-C37F-FE95-4537-0D2B4A14AC8A}"/>
              </a:ext>
            </a:extLst>
          </p:cNvPr>
          <p:cNvSpPr txBox="1"/>
          <p:nvPr/>
        </p:nvSpPr>
        <p:spPr>
          <a:xfrm>
            <a:off x="4591519" y="365204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21.2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73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88/122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8B9CE-9ED6-5E64-9882-8C7DDEE88EA9}"/>
              </a:ext>
            </a:extLst>
          </p:cNvPr>
          <p:cNvSpPr txBox="1"/>
          <p:nvPr/>
        </p:nvSpPr>
        <p:spPr>
          <a:xfrm>
            <a:off x="8538260" y="352581"/>
            <a:ext cx="342638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Hypertension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7C616-ED1D-D2E5-CFAB-CEB6289DEF9E}"/>
              </a:ext>
            </a:extLst>
          </p:cNvPr>
          <p:cNvSpPr txBox="1"/>
          <p:nvPr/>
        </p:nvSpPr>
        <p:spPr>
          <a:xfrm>
            <a:off x="391157" y="5653915"/>
            <a:ext cx="87783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the type of activity I do have an impact on the calories I burn?” </a:t>
            </a:r>
          </a:p>
          <a:p>
            <a:endParaRPr lang="en-GB" i="1" dirty="0"/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==&gt; calories_burned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C82451-7ECB-FA4A-FB96-2EF4A5EA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36740"/>
              </p:ext>
            </p:extLst>
          </p:nvPr>
        </p:nvGraphicFramePr>
        <p:xfrm>
          <a:off x="838200" y="2546467"/>
          <a:ext cx="10515600" cy="2664270"/>
        </p:xfrm>
        <a:graphic>
          <a:graphicData uri="http://schemas.openxmlformats.org/drawingml/2006/table">
            <a:tbl>
              <a:tblPr/>
              <a:tblGrid>
                <a:gridCol w="767927">
                  <a:extLst>
                    <a:ext uri="{9D8B030D-6E8A-4147-A177-3AD203B41FA5}">
                      <a16:colId xmlns:a16="http://schemas.microsoft.com/office/drawing/2014/main" val="1172965712"/>
                    </a:ext>
                  </a:extLst>
                </a:gridCol>
                <a:gridCol w="953289">
                  <a:extLst>
                    <a:ext uri="{9D8B030D-6E8A-4147-A177-3AD203B41FA5}">
                      <a16:colId xmlns:a16="http://schemas.microsoft.com/office/drawing/2014/main" val="585869143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968697589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815778761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1961389363"/>
                    </a:ext>
                  </a:extLst>
                </a:gridCol>
                <a:gridCol w="847368">
                  <a:extLst>
                    <a:ext uri="{9D8B030D-6E8A-4147-A177-3AD203B41FA5}">
                      <a16:colId xmlns:a16="http://schemas.microsoft.com/office/drawing/2014/main" val="1859761230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487877296"/>
                    </a:ext>
                  </a:extLst>
                </a:gridCol>
                <a:gridCol w="979769">
                  <a:extLst>
                    <a:ext uri="{9D8B030D-6E8A-4147-A177-3AD203B41FA5}">
                      <a16:colId xmlns:a16="http://schemas.microsoft.com/office/drawing/2014/main" val="2550745875"/>
                    </a:ext>
                  </a:extLst>
                </a:gridCol>
                <a:gridCol w="1212207">
                  <a:extLst>
                    <a:ext uri="{9D8B030D-6E8A-4147-A177-3AD203B41FA5}">
                      <a16:colId xmlns:a16="http://schemas.microsoft.com/office/drawing/2014/main" val="1868961000"/>
                    </a:ext>
                  </a:extLst>
                </a:gridCol>
                <a:gridCol w="1491721">
                  <a:extLst>
                    <a:ext uri="{9D8B030D-6E8A-4147-A177-3AD203B41FA5}">
                      <a16:colId xmlns:a16="http://schemas.microsoft.com/office/drawing/2014/main" val="1418254021"/>
                    </a:ext>
                  </a:extLst>
                </a:gridCol>
                <a:gridCol w="1191611">
                  <a:extLst>
                    <a:ext uri="{9D8B030D-6E8A-4147-A177-3AD203B41FA5}">
                      <a16:colId xmlns:a16="http://schemas.microsoft.com/office/drawing/2014/main" val="3562519404"/>
                    </a:ext>
                  </a:extLst>
                </a:gridCol>
              </a:tblGrid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31944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777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9168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3831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9477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2492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10156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24430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10747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628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10058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9985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9207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64956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8286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12.29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17655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7325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13.77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30632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6673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5952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1986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7479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16.88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1688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8269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18.08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08909"/>
                  </a:ext>
                </a:extLst>
              </a:tr>
            </a:tbl>
          </a:graphicData>
        </a:graphic>
      </p:graphicFrame>
      <p:pic>
        <p:nvPicPr>
          <p:cNvPr id="8" name="Picture 7" descr="A close-up of a person&#10;&#10;AI-generated content may be incorrect.">
            <a:extLst>
              <a:ext uri="{FF2B5EF4-FFF2-40B4-BE49-F238E27FC236}">
                <a16:creationId xmlns:a16="http://schemas.microsoft.com/office/drawing/2014/main" id="{B72E7B48-8410-A3BA-4A1B-470A8CD6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5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A9CE-5529-EB25-F806-7B290B18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8A0234-A4D5-99E1-8571-9A78068757DF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43C4F-8A89-6489-52AF-0505050B6F3F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(5)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8E7DB-4986-24E4-B670-B7101EB9DA36}"/>
              </a:ext>
            </a:extLst>
          </p:cNvPr>
          <p:cNvSpPr txBox="1"/>
          <p:nvPr/>
        </p:nvSpPr>
        <p:spPr>
          <a:xfrm>
            <a:off x="4529803" y="287482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29.1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70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80/139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AD845-38FB-FC43-3630-D17D41A95BC2}"/>
              </a:ext>
            </a:extLst>
          </p:cNvPr>
          <p:cNvSpPr txBox="1"/>
          <p:nvPr/>
        </p:nvSpPr>
        <p:spPr>
          <a:xfrm>
            <a:off x="8538260" y="352581"/>
            <a:ext cx="274934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71E7F-DEE2-B63D-4EE2-7DE12BC1A3A5}"/>
              </a:ext>
            </a:extLst>
          </p:cNvPr>
          <p:cNvSpPr txBox="1"/>
          <p:nvPr/>
        </p:nvSpPr>
        <p:spPr>
          <a:xfrm>
            <a:off x="391157" y="5653915"/>
            <a:ext cx="80165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my sleep schedule influence how long I can train for?”</a:t>
            </a:r>
          </a:p>
          <a:p>
            <a:endParaRPr lang="en-GB" dirty="0"/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hours_sleep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==&gt; duration_minutes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21CFBB-D86D-D810-6218-75B388DF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93990"/>
              </p:ext>
            </p:extLst>
          </p:nvPr>
        </p:nvGraphicFramePr>
        <p:xfrm>
          <a:off x="838201" y="2546467"/>
          <a:ext cx="10515597" cy="2734784"/>
        </p:xfrm>
        <a:graphic>
          <a:graphicData uri="http://schemas.openxmlformats.org/drawingml/2006/table">
            <a:tbl>
              <a:tblPr/>
              <a:tblGrid>
                <a:gridCol w="787764">
                  <a:extLst>
                    <a:ext uri="{9D8B030D-6E8A-4147-A177-3AD203B41FA5}">
                      <a16:colId xmlns:a16="http://schemas.microsoft.com/office/drawing/2014/main" val="4186767500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300968990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157064458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1473780624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969345461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1947986933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2081389628"/>
                    </a:ext>
                  </a:extLst>
                </a:gridCol>
                <a:gridCol w="1005079">
                  <a:extLst>
                    <a:ext uri="{9D8B030D-6E8A-4147-A177-3AD203B41FA5}">
                      <a16:colId xmlns:a16="http://schemas.microsoft.com/office/drawing/2014/main" val="1419064297"/>
                    </a:ext>
                  </a:extLst>
                </a:gridCol>
                <a:gridCol w="1243521">
                  <a:extLst>
                    <a:ext uri="{9D8B030D-6E8A-4147-A177-3AD203B41FA5}">
                      <a16:colId xmlns:a16="http://schemas.microsoft.com/office/drawing/2014/main" val="268695787"/>
                    </a:ext>
                  </a:extLst>
                </a:gridCol>
                <a:gridCol w="1530256">
                  <a:extLst>
                    <a:ext uri="{9D8B030D-6E8A-4147-A177-3AD203B41FA5}">
                      <a16:colId xmlns:a16="http://schemas.microsoft.com/office/drawing/2014/main" val="4219786740"/>
                    </a:ext>
                  </a:extLst>
                </a:gridCol>
                <a:gridCol w="1222393">
                  <a:extLst>
                    <a:ext uri="{9D8B030D-6E8A-4147-A177-3AD203B41FA5}">
                      <a16:colId xmlns:a16="http://schemas.microsoft.com/office/drawing/2014/main" val="1541304665"/>
                    </a:ext>
                  </a:extLst>
                </a:gridCol>
              </a:tblGrid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9591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7325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9165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66367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10041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7586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9932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8086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9997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59685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9473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66185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330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7779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12.27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9576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6930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6582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6423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7634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6700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16.38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7515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6908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17.18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32573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7756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04076"/>
                  </a:ext>
                </a:extLst>
              </a:tr>
            </a:tbl>
          </a:graphicData>
        </a:graphic>
      </p:graphicFrame>
      <p:pic>
        <p:nvPicPr>
          <p:cNvPr id="6" name="Picture 5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E924A85C-DD83-2915-7E61-56251505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9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29395-E682-74CE-A389-1BBFA7B0D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7887BA-667F-F944-96AF-92A4D6851C6A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5A02E-CE2A-C399-9F1E-527435ACF662}"/>
              </a:ext>
            </a:extLst>
          </p:cNvPr>
          <p:cNvSpPr txBox="1"/>
          <p:nvPr/>
        </p:nvSpPr>
        <p:spPr>
          <a:xfrm>
            <a:off x="2331714" y="287482"/>
            <a:ext cx="80165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my sleep schedule influence how long I can train for?”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hours_sleep ==&gt; duration_minutes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A114B5D7-28B4-6A52-5046-EBF824E8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83862-F33A-B737-738F-D70D15DD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52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A4BA1-B9CA-FB1F-35B5-45956D5B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4E983A-3D70-8E6A-4932-10A38335F99C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D162D-3495-BEA8-B1BA-6DDD9896F8D0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(11)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172A8-1B30-0B7C-97FC-C2C984483F8D}"/>
              </a:ext>
            </a:extLst>
          </p:cNvPr>
          <p:cNvSpPr txBox="1"/>
          <p:nvPr/>
        </p:nvSpPr>
        <p:spPr>
          <a:xfrm>
            <a:off x="4591519" y="355625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22.2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69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67/120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58AFD-7010-4EF5-8DFC-AB23DF5B8C90}"/>
              </a:ext>
            </a:extLst>
          </p:cNvPr>
          <p:cNvSpPr txBox="1"/>
          <p:nvPr/>
        </p:nvSpPr>
        <p:spPr>
          <a:xfrm>
            <a:off x="8538260" y="352581"/>
            <a:ext cx="270465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3A00C-BF50-9BA6-FCEF-6A9614B3F320}"/>
              </a:ext>
            </a:extLst>
          </p:cNvPr>
          <p:cNvSpPr txBox="1"/>
          <p:nvPr/>
        </p:nvSpPr>
        <p:spPr>
          <a:xfrm>
            <a:off x="391157" y="5653915"/>
            <a:ext cx="112748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questions: </a:t>
            </a:r>
            <a:r>
              <a:rPr lang="en-GB" i="1" dirty="0"/>
              <a:t>“I’ve been told that I need to walk and train more. What effects will this have on my physique?”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duration_minutes/daily_steps =&gt; calories_burned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D7A2B0-20E4-917E-A783-2740B03E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46497"/>
              </p:ext>
            </p:extLst>
          </p:nvPr>
        </p:nvGraphicFramePr>
        <p:xfrm>
          <a:off x="838200" y="2546466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1646067580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911831687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4208163302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04926201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61159055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6367263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79197753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3971770938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165373851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3926305031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2218600556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37297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2525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9246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9542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0468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10241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5118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847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10047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8869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905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1129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3333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0578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5883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16.86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5248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18.01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26200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7682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95615"/>
                  </a:ext>
                </a:extLst>
              </a:tr>
            </a:tbl>
          </a:graphicData>
        </a:graphic>
      </p:graphicFrame>
      <p:pic>
        <p:nvPicPr>
          <p:cNvPr id="6" name="Picture 5" descr="A person with blonde hair wearing a grey sweater&#10;&#10;AI-generated content may be incorrect.">
            <a:extLst>
              <a:ext uri="{FF2B5EF4-FFF2-40B4-BE49-F238E27FC236}">
                <a16:creationId xmlns:a16="http://schemas.microsoft.com/office/drawing/2014/main" id="{0F8F80D0-AD31-289B-0530-E9FC44B6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3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A869-F925-7FD5-7C97-E8321E20B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E2C4E8-4237-3666-5264-9A933F188C47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D3ECA-B386-88A2-E7D5-345D297A12EB}"/>
              </a:ext>
            </a:extLst>
          </p:cNvPr>
          <p:cNvSpPr txBox="1"/>
          <p:nvPr/>
        </p:nvSpPr>
        <p:spPr>
          <a:xfrm>
            <a:off x="2331714" y="287482"/>
            <a:ext cx="6855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questions: </a:t>
            </a:r>
            <a:r>
              <a:rPr lang="en-GB" i="1" dirty="0"/>
              <a:t>“I’ve been told that I need to walk and train more.</a:t>
            </a:r>
          </a:p>
          <a:p>
            <a:r>
              <a:rPr lang="en-GB" i="1" dirty="0"/>
              <a:t>What effects will this have on my physique?”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duration_minutes/daily_steps =&gt; calories_burned</a:t>
            </a:r>
          </a:p>
        </p:txBody>
      </p:sp>
      <p:pic>
        <p:nvPicPr>
          <p:cNvPr id="6" name="Picture 5" descr="A person with blonde hair wearing a grey sweater&#10;&#10;AI-generated content may be incorrect.">
            <a:extLst>
              <a:ext uri="{FF2B5EF4-FFF2-40B4-BE49-F238E27FC236}">
                <a16:creationId xmlns:a16="http://schemas.microsoft.com/office/drawing/2014/main" id="{C39882B8-FF12-E2DE-D305-00DEE515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6A2589-59AC-041D-08FD-E9E868AA33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3888" y="1373777"/>
            <a:ext cx="5484223" cy="54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9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82CF-D0E4-6526-AAD0-011772FE8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B74B58-F95D-D21B-6ADB-69C9C6B48D03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DD4BF-BB00-E2F3-8482-7C9480316144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(172)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B6417-C2CB-C08D-0E7C-09E27C1F1D4C}"/>
              </a:ext>
            </a:extLst>
          </p:cNvPr>
          <p:cNvSpPr txBox="1"/>
          <p:nvPr/>
        </p:nvSpPr>
        <p:spPr>
          <a:xfrm>
            <a:off x="4653234" y="321114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25.2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69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76/129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5EA85-ACF8-7950-165B-A2DC6B698C02}"/>
              </a:ext>
            </a:extLst>
          </p:cNvPr>
          <p:cNvSpPr txBox="1"/>
          <p:nvPr/>
        </p:nvSpPr>
        <p:spPr>
          <a:xfrm>
            <a:off x="8538260" y="352581"/>
            <a:ext cx="28602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Asthma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F2776-A351-E1D2-7B45-49013295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6713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619258711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504274520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820744058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20348655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46356190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5410351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576646963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2843298178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779893829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1437227560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1997052680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7850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6438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8604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2986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767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10037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33007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10265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5474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825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5584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8455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7705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13.07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0182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8942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7305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5786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7482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47641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929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DD7F27-26C3-67B4-20FB-64FBC2236A01}"/>
              </a:ext>
            </a:extLst>
          </p:cNvPr>
          <p:cNvSpPr txBox="1"/>
          <p:nvPr/>
        </p:nvSpPr>
        <p:spPr>
          <a:xfrm>
            <a:off x="391157" y="5653915"/>
            <a:ext cx="86539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training for longer have a good effect on my resting heart rate?”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resting_heart_rate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A person in a white shirt&#10;&#10;AI-generated content may be incorrect.">
            <a:extLst>
              <a:ext uri="{FF2B5EF4-FFF2-40B4-BE49-F238E27FC236}">
                <a16:creationId xmlns:a16="http://schemas.microsoft.com/office/drawing/2014/main" id="{C449F499-F724-8A81-A3B0-865B7F82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8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E63CD-3B3C-CCF9-0CF5-6579FD735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9C158-144C-551B-2838-7C4525E36F8F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1B646-C0D1-45DF-55DE-929F9A4074D5}"/>
              </a:ext>
            </a:extLst>
          </p:cNvPr>
          <p:cNvSpPr txBox="1"/>
          <p:nvPr/>
        </p:nvSpPr>
        <p:spPr>
          <a:xfrm>
            <a:off x="2331714" y="287482"/>
            <a:ext cx="86539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training for longer have a good effect on my resting heart rate?”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resting_heart_rate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A person in a white shirt&#10;&#10;AI-generated content may be incorrect.">
            <a:extLst>
              <a:ext uri="{FF2B5EF4-FFF2-40B4-BE49-F238E27FC236}">
                <a16:creationId xmlns:a16="http://schemas.microsoft.com/office/drawing/2014/main" id="{B2D430A1-5280-6C4F-662A-2988EA8D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5976920-F288-0B56-3C8D-BB43CE00A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4A3A6-EB48-12DB-0731-4A4896E0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FAF706-6DBD-517F-C0B8-CF9D7C1CE50E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78E9E-0999-54BE-1B26-91847579F549}"/>
              </a:ext>
            </a:extLst>
          </p:cNvPr>
          <p:cNvSpPr txBox="1"/>
          <p:nvPr/>
        </p:nvSpPr>
        <p:spPr>
          <a:xfrm>
            <a:off x="2351088" y="287482"/>
            <a:ext cx="87783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the type of activity I do have an impact on the calories I burn?” </a:t>
            </a:r>
          </a:p>
          <a:p>
            <a:endParaRPr lang="en-GB" i="1" dirty="0"/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==&gt; calories_burned</a:t>
            </a:r>
          </a:p>
        </p:txBody>
      </p:sp>
      <p:pic>
        <p:nvPicPr>
          <p:cNvPr id="8" name="Picture 7" descr="A close-up of a person&#10;&#10;AI-generated content may be incorrect.">
            <a:extLst>
              <a:ext uri="{FF2B5EF4-FFF2-40B4-BE49-F238E27FC236}">
                <a16:creationId xmlns:a16="http://schemas.microsoft.com/office/drawing/2014/main" id="{07CB2BC6-5866-2C29-6DA0-0DF406BF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6484D-A232-1E15-DC97-DBB41720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4CDB-2429-97FD-6B32-C114BF56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739FBCB-144F-1C4F-6EB8-12C03F1C080E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121BC-782F-A497-65EC-4980062CDE30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(8)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68D61-3890-E1F9-1057-47978B936B86}"/>
              </a:ext>
            </a:extLst>
          </p:cNvPr>
          <p:cNvSpPr txBox="1"/>
          <p:nvPr/>
        </p:nvSpPr>
        <p:spPr>
          <a:xfrm>
            <a:off x="4529803" y="3525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28.7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72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89/129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14BBCB-4CE2-4421-1DD2-51696C0A022E}"/>
              </a:ext>
            </a:extLst>
          </p:cNvPr>
          <p:cNvSpPr txBox="1"/>
          <p:nvPr/>
        </p:nvSpPr>
        <p:spPr>
          <a:xfrm>
            <a:off x="8538259" y="352581"/>
            <a:ext cx="342638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Hypertension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01B929-AE77-95BD-BBEF-19A1098088DD}"/>
              </a:ext>
            </a:extLst>
          </p:cNvPr>
          <p:cNvSpPr txBox="1"/>
          <p:nvPr/>
        </p:nvSpPr>
        <p:spPr>
          <a:xfrm>
            <a:off x="391157" y="5653915"/>
            <a:ext cx="70692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am going to train more! What effects will I notice?”</a:t>
            </a:r>
          </a:p>
          <a:p>
            <a:endParaRPr lang="en-GB" i="1" dirty="0"/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increase duration_minutes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32EDA0-8D26-BDB1-5D32-40173BD2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72095"/>
              </p:ext>
            </p:extLst>
          </p:nvPr>
        </p:nvGraphicFramePr>
        <p:xfrm>
          <a:off x="838200" y="2546467"/>
          <a:ext cx="10515600" cy="2664270"/>
        </p:xfrm>
        <a:graphic>
          <a:graphicData uri="http://schemas.openxmlformats.org/drawingml/2006/table">
            <a:tbl>
              <a:tblPr/>
              <a:tblGrid>
                <a:gridCol w="767927">
                  <a:extLst>
                    <a:ext uri="{9D8B030D-6E8A-4147-A177-3AD203B41FA5}">
                      <a16:colId xmlns:a16="http://schemas.microsoft.com/office/drawing/2014/main" val="2778117627"/>
                    </a:ext>
                  </a:extLst>
                </a:gridCol>
                <a:gridCol w="953289">
                  <a:extLst>
                    <a:ext uri="{9D8B030D-6E8A-4147-A177-3AD203B41FA5}">
                      <a16:colId xmlns:a16="http://schemas.microsoft.com/office/drawing/2014/main" val="3162989658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516604812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740025207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2564628540"/>
                    </a:ext>
                  </a:extLst>
                </a:gridCol>
                <a:gridCol w="847368">
                  <a:extLst>
                    <a:ext uri="{9D8B030D-6E8A-4147-A177-3AD203B41FA5}">
                      <a16:colId xmlns:a16="http://schemas.microsoft.com/office/drawing/2014/main" val="186569226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2828565781"/>
                    </a:ext>
                  </a:extLst>
                </a:gridCol>
                <a:gridCol w="979769">
                  <a:extLst>
                    <a:ext uri="{9D8B030D-6E8A-4147-A177-3AD203B41FA5}">
                      <a16:colId xmlns:a16="http://schemas.microsoft.com/office/drawing/2014/main" val="2840235506"/>
                    </a:ext>
                  </a:extLst>
                </a:gridCol>
                <a:gridCol w="1212207">
                  <a:extLst>
                    <a:ext uri="{9D8B030D-6E8A-4147-A177-3AD203B41FA5}">
                      <a16:colId xmlns:a16="http://schemas.microsoft.com/office/drawing/2014/main" val="2220424571"/>
                    </a:ext>
                  </a:extLst>
                </a:gridCol>
                <a:gridCol w="1491721">
                  <a:extLst>
                    <a:ext uri="{9D8B030D-6E8A-4147-A177-3AD203B41FA5}">
                      <a16:colId xmlns:a16="http://schemas.microsoft.com/office/drawing/2014/main" val="3481146430"/>
                    </a:ext>
                  </a:extLst>
                </a:gridCol>
                <a:gridCol w="1191611">
                  <a:extLst>
                    <a:ext uri="{9D8B030D-6E8A-4147-A177-3AD203B41FA5}">
                      <a16:colId xmlns:a16="http://schemas.microsoft.com/office/drawing/2014/main" val="103684818"/>
                    </a:ext>
                  </a:extLst>
                </a:gridCol>
              </a:tblGrid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5276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2279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8093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9462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78082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10396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6658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10478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80810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9784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7.58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48772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9484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2933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0503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7741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9705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12.88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1112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6568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14.11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3362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7433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350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7967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16.43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24299"/>
                  </a:ext>
                </a:extLst>
              </a:tr>
            </a:tbl>
          </a:graphicData>
        </a:graphic>
      </p:graphicFrame>
      <p:pic>
        <p:nvPicPr>
          <p:cNvPr id="8" name="Picture 7" descr="A person in a grey sweater&#10;&#10;AI-generated content may be incorrect.">
            <a:extLst>
              <a:ext uri="{FF2B5EF4-FFF2-40B4-BE49-F238E27FC236}">
                <a16:creationId xmlns:a16="http://schemas.microsoft.com/office/drawing/2014/main" id="{8423BAA4-64A8-3569-4301-8D26B9BB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4B156-39A0-6D34-DC0B-5A839836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3EE05E-16DB-43B3-9953-01B0AE29FC9C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1D831-3412-3790-99EC-EBE8229EE7C9}"/>
              </a:ext>
            </a:extLst>
          </p:cNvPr>
          <p:cNvSpPr txBox="1"/>
          <p:nvPr/>
        </p:nvSpPr>
        <p:spPr>
          <a:xfrm>
            <a:off x="2351088" y="288188"/>
            <a:ext cx="70692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am going to train more! What effects will I notice?”</a:t>
            </a:r>
          </a:p>
          <a:p>
            <a:endParaRPr lang="en-GB" i="1" dirty="0"/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increase duration_minutes</a:t>
            </a:r>
          </a:p>
        </p:txBody>
      </p:sp>
      <p:pic>
        <p:nvPicPr>
          <p:cNvPr id="8" name="Picture 7" descr="A person in a grey sweater&#10;&#10;AI-generated content may be incorrect.">
            <a:extLst>
              <a:ext uri="{FF2B5EF4-FFF2-40B4-BE49-F238E27FC236}">
                <a16:creationId xmlns:a16="http://schemas.microsoft.com/office/drawing/2014/main" id="{F3EB915B-E149-D21C-AB1D-FA8CCFCE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77B4ED-82E9-7FCA-743F-1CCF1C52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7155" y="1380310"/>
            <a:ext cx="5477690" cy="54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0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BCE38-0A78-855E-DA22-42FA67D7A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9B16CF-E9A0-1371-7388-EF9901370EAE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45B0A-1A9C-5997-6F02-7B875258277E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(165)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11D2B-22BD-457E-8EA8-92933882D9B7}"/>
              </a:ext>
            </a:extLst>
          </p:cNvPr>
          <p:cNvSpPr txBox="1"/>
          <p:nvPr/>
        </p:nvSpPr>
        <p:spPr>
          <a:xfrm>
            <a:off x="4653234" y="357690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18.7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74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81/105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9DA99-ACAF-81D8-C936-691CC4AB80C0}"/>
              </a:ext>
            </a:extLst>
          </p:cNvPr>
          <p:cNvSpPr txBox="1"/>
          <p:nvPr/>
        </p:nvSpPr>
        <p:spPr>
          <a:xfrm>
            <a:off x="8538260" y="352581"/>
            <a:ext cx="298395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Diabetes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B04B30-A391-95B5-D5A4-134EF54809F6}"/>
              </a:ext>
            </a:extLst>
          </p:cNvPr>
          <p:cNvSpPr txBox="1"/>
          <p:nvPr/>
        </p:nvSpPr>
        <p:spPr>
          <a:xfrm>
            <a:off x="391157" y="5653915"/>
            <a:ext cx="9199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“Had I increased the amount of exercise I did, would I be in better shape?”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fitness_level + duration_minutes ==&gt; bmi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5A87EB4-0B59-66C8-EEF4-E1353D0AB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7055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2480050685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347733003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1797337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611587401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9836873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86743973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412539882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3780026678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1143452186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3760290286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585763712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48685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35292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8351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7518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6294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9885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5709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9167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687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10069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9925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8584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392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7986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1607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7191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71407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6970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7114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6406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2572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17.07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07830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8402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00480"/>
                  </a:ext>
                </a:extLst>
              </a:tr>
            </a:tbl>
          </a:graphicData>
        </a:graphic>
      </p:graphicFrame>
      <p:pic>
        <p:nvPicPr>
          <p:cNvPr id="24" name="Picture 23" descr="A person smiling with a pink scarf&#10;&#10;AI-generated content may be incorrect.">
            <a:extLst>
              <a:ext uri="{FF2B5EF4-FFF2-40B4-BE49-F238E27FC236}">
                <a16:creationId xmlns:a16="http://schemas.microsoft.com/office/drawing/2014/main" id="{750741D3-B75F-2862-A7C7-7E034CF6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8FB2-5C3A-2FF8-090A-D8A6E82E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CE6E3B-5BBA-9E9A-43A6-EC063A141B5A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5A63-C01E-4FB9-E40E-3F26698A2C0D}"/>
              </a:ext>
            </a:extLst>
          </p:cNvPr>
          <p:cNvSpPr txBox="1"/>
          <p:nvPr/>
        </p:nvSpPr>
        <p:spPr>
          <a:xfrm>
            <a:off x="2351088" y="287482"/>
            <a:ext cx="88423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“If I increased the amount of exercise I do, would I be in better shape?”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fitness_level + duration_minutes ==&gt; bmi</a:t>
            </a:r>
          </a:p>
        </p:txBody>
      </p:sp>
      <p:pic>
        <p:nvPicPr>
          <p:cNvPr id="24" name="Picture 23" descr="A person smiling with a pink scarf&#10;&#10;AI-generated content may be incorrect.">
            <a:extLst>
              <a:ext uri="{FF2B5EF4-FFF2-40B4-BE49-F238E27FC236}">
                <a16:creationId xmlns:a16="http://schemas.microsoft.com/office/drawing/2014/main" id="{209E266B-ABF5-4C87-D93E-85398EF4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EEB1D28-1EC1-AD40-E1D5-6CD689B4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54" y="1380309"/>
            <a:ext cx="5477691" cy="54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5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FC4DDD-EB71-71E7-11EA-1525C4786340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60C8A-17CD-8550-512E-76DF79EE46E1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(262)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78497-CF3D-0FC2-B110-5D3253F5A195}"/>
              </a:ext>
            </a:extLst>
          </p:cNvPr>
          <p:cNvSpPr txBox="1"/>
          <p:nvPr/>
        </p:nvSpPr>
        <p:spPr>
          <a:xfrm>
            <a:off x="4653234" y="287482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21.2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76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81/144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9C015-2C44-85B0-D9F8-BF4B44CD4A4A}"/>
              </a:ext>
            </a:extLst>
          </p:cNvPr>
          <p:cNvSpPr txBox="1"/>
          <p:nvPr/>
        </p:nvSpPr>
        <p:spPr>
          <a:xfrm>
            <a:off x="8538260" y="352581"/>
            <a:ext cx="298395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Diabetes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FB74EE-62A7-78B6-120A-ED963050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2526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118625508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13551572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223531608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797939138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75738995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204735090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782641308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1946813686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851882997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4254294954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2351588071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47565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53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8656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1531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9742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4303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9656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9320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9759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5036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9844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4987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8824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4422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8091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4957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737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6758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037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6476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8689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7165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8363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668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022B7D4-894A-E403-F94C-8029C1D6DFCC}"/>
              </a:ext>
            </a:extLst>
          </p:cNvPr>
          <p:cNvSpPr txBox="1"/>
          <p:nvPr/>
        </p:nvSpPr>
        <p:spPr>
          <a:xfrm>
            <a:off x="391157" y="5653915"/>
            <a:ext cx="83739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“Is it better to walk more or to train harder to get in better shape?”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daily_steps ==&gt; fitness_level + duration_minutes ==&gt; fitness_level</a:t>
            </a:r>
          </a:p>
        </p:txBody>
      </p:sp>
      <p:pic>
        <p:nvPicPr>
          <p:cNvPr id="20" name="Picture 19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8CB90935-2879-5F3E-05BF-BD30E5EE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CF398-6D47-B5A2-57B9-88EB26AD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A27C1D-02FE-9332-66E2-DE1E4D031343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3DBDB-4941-CE57-61D8-546E865A92C0}"/>
              </a:ext>
            </a:extLst>
          </p:cNvPr>
          <p:cNvSpPr txBox="1"/>
          <p:nvPr/>
        </p:nvSpPr>
        <p:spPr>
          <a:xfrm>
            <a:off x="2331714" y="287581"/>
            <a:ext cx="91354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“How beneficial is it to walk more and train harder to get in better shape?”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daily_steps ==&gt; fitness_level + duration_minutes ==&gt; fitness_level</a:t>
            </a:r>
          </a:p>
        </p:txBody>
      </p:sp>
      <p:pic>
        <p:nvPicPr>
          <p:cNvPr id="20" name="Picture 19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F529DF00-72F9-687F-7222-03C99376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A3903-184F-7DE7-A7B9-A9CDF4ADFF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3102</Words>
  <Application>Microsoft Macintosh PowerPoint</Application>
  <PresentationFormat>Widescreen</PresentationFormat>
  <Paragraphs>1969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Aptos Narrow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Anonymous Author</dc:creator>
  <cp:lastModifiedBy>Anonymous Author</cp:lastModifiedBy>
  <cp:revision>187</cp:revision>
  <dcterms:created xsi:type="dcterms:W3CDTF">2025-08-18T11:06:54Z</dcterms:created>
  <dcterms:modified xsi:type="dcterms:W3CDTF">2025-09-01T12:39:47Z</dcterms:modified>
</cp:coreProperties>
</file>