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81" r:id="rId2"/>
    <p:sldId id="265" r:id="rId3"/>
    <p:sldId id="282" r:id="rId4"/>
    <p:sldId id="280" r:id="rId5"/>
    <p:sldId id="283" r:id="rId6"/>
    <p:sldId id="284" r:id="rId7"/>
    <p:sldId id="285"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FA5"/>
    <a:srgbClr val="FEFFC0"/>
    <a:srgbClr val="FFC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5"/>
    <p:restoredTop sz="94658"/>
  </p:normalViewPr>
  <p:slideViewPr>
    <p:cSldViewPr snapToGrid="0">
      <p:cViewPr varScale="1">
        <p:scale>
          <a:sx n="120" d="100"/>
          <a:sy n="120" d="100"/>
        </p:scale>
        <p:origin x="10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7836D-F074-F845-A3BE-15D1060292DE}" type="datetimeFigureOut">
              <a:rPr lang="en-GB" smtClean="0"/>
              <a:t>28/09/2025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B6076-F58C-7040-AD28-1DC03F1E9F5D}" type="slidenum">
              <a:rPr lang="en-GB" smtClean="0"/>
              <a:t>‹#›</a:t>
            </a:fld>
            <a:endParaRPr lang="en-GB"/>
          </a:p>
        </p:txBody>
      </p:sp>
    </p:spTree>
    <p:extLst>
      <p:ext uri="{BB962C8B-B14F-4D97-AF65-F5344CB8AC3E}">
        <p14:creationId xmlns:p14="http://schemas.microsoft.com/office/powerpoint/2010/main" val="2261864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E1AE0-64C4-0B8F-F5C5-2203DC69D0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31F07B-9D7A-E366-6DA5-2FD583338F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9CB236-B404-203A-878D-E740C811EC5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7E95240-5F44-FEC7-A24A-C45F5579D6F6}"/>
              </a:ext>
            </a:extLst>
          </p:cNvPr>
          <p:cNvSpPr>
            <a:spLocks noGrp="1"/>
          </p:cNvSpPr>
          <p:nvPr>
            <p:ph type="sldNum" sz="quarter" idx="5"/>
          </p:nvPr>
        </p:nvSpPr>
        <p:spPr/>
        <p:txBody>
          <a:bodyPr/>
          <a:lstStyle/>
          <a:p>
            <a:fld id="{14EB6076-F58C-7040-AD28-1DC03F1E9F5D}" type="slidenum">
              <a:rPr lang="en-GB" smtClean="0"/>
              <a:t>2</a:t>
            </a:fld>
            <a:endParaRPr lang="en-GB"/>
          </a:p>
        </p:txBody>
      </p:sp>
    </p:spTree>
    <p:extLst>
      <p:ext uri="{BB962C8B-B14F-4D97-AF65-F5344CB8AC3E}">
        <p14:creationId xmlns:p14="http://schemas.microsoft.com/office/powerpoint/2010/main" val="2544745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140C6-8E3B-FCC9-9C36-036825523E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A4C5E-2461-2FCF-B86F-282AF59CB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DFB0ED-A0DE-010E-CDCA-D1437B9CFDB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834A39C-640D-894A-C176-DF2EF0E1D655}"/>
              </a:ext>
            </a:extLst>
          </p:cNvPr>
          <p:cNvSpPr>
            <a:spLocks noGrp="1"/>
          </p:cNvSpPr>
          <p:nvPr>
            <p:ph type="sldNum" sz="quarter" idx="5"/>
          </p:nvPr>
        </p:nvSpPr>
        <p:spPr/>
        <p:txBody>
          <a:bodyPr/>
          <a:lstStyle/>
          <a:p>
            <a:fld id="{14EB6076-F58C-7040-AD28-1DC03F1E9F5D}" type="slidenum">
              <a:rPr lang="en-GB" smtClean="0"/>
              <a:t>3</a:t>
            </a:fld>
            <a:endParaRPr lang="en-GB"/>
          </a:p>
        </p:txBody>
      </p:sp>
    </p:spTree>
    <p:extLst>
      <p:ext uri="{BB962C8B-B14F-4D97-AF65-F5344CB8AC3E}">
        <p14:creationId xmlns:p14="http://schemas.microsoft.com/office/powerpoint/2010/main" val="313990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5EA67-D1F3-61F0-081C-F188492E4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F7975B-86E2-485D-49BF-D07A0A2FF2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965915-ADF6-AB91-D10E-8BDF57CA457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FEB5022-AE77-AF9E-0C1A-B183E2B7F971}"/>
              </a:ext>
            </a:extLst>
          </p:cNvPr>
          <p:cNvSpPr>
            <a:spLocks noGrp="1"/>
          </p:cNvSpPr>
          <p:nvPr>
            <p:ph type="sldNum" sz="quarter" idx="5"/>
          </p:nvPr>
        </p:nvSpPr>
        <p:spPr/>
        <p:txBody>
          <a:bodyPr/>
          <a:lstStyle/>
          <a:p>
            <a:fld id="{14EB6076-F58C-7040-AD28-1DC03F1E9F5D}" type="slidenum">
              <a:rPr lang="en-GB" smtClean="0"/>
              <a:t>5</a:t>
            </a:fld>
            <a:endParaRPr lang="en-GB"/>
          </a:p>
        </p:txBody>
      </p:sp>
    </p:spTree>
    <p:extLst>
      <p:ext uri="{BB962C8B-B14F-4D97-AF65-F5344CB8AC3E}">
        <p14:creationId xmlns:p14="http://schemas.microsoft.com/office/powerpoint/2010/main" val="139809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4560A-9915-56E1-9B75-DE3D8A6461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ECECEF-4981-AC5B-2D94-527C82B9BE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66928C-AC72-CC18-C6F2-C4738216CB3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731AAE8-0084-9CEA-E1A1-23CAF6BBEC43}"/>
              </a:ext>
            </a:extLst>
          </p:cNvPr>
          <p:cNvSpPr>
            <a:spLocks noGrp="1"/>
          </p:cNvSpPr>
          <p:nvPr>
            <p:ph type="sldNum" sz="quarter" idx="5"/>
          </p:nvPr>
        </p:nvSpPr>
        <p:spPr/>
        <p:txBody>
          <a:bodyPr/>
          <a:lstStyle/>
          <a:p>
            <a:fld id="{14EB6076-F58C-7040-AD28-1DC03F1E9F5D}" type="slidenum">
              <a:rPr lang="en-GB" smtClean="0"/>
              <a:t>6</a:t>
            </a:fld>
            <a:endParaRPr lang="en-GB"/>
          </a:p>
        </p:txBody>
      </p:sp>
    </p:spTree>
    <p:extLst>
      <p:ext uri="{BB962C8B-B14F-4D97-AF65-F5344CB8AC3E}">
        <p14:creationId xmlns:p14="http://schemas.microsoft.com/office/powerpoint/2010/main" val="1398171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9E184-0807-98C4-AFF9-2086CC4DD2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D475B7-5241-128E-7347-2CF2F77AE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566D00-751C-A5A6-502B-F86BFC8487E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99925B9-6FEB-0987-ADED-4F5245942F6E}"/>
              </a:ext>
            </a:extLst>
          </p:cNvPr>
          <p:cNvSpPr>
            <a:spLocks noGrp="1"/>
          </p:cNvSpPr>
          <p:nvPr>
            <p:ph type="sldNum" sz="quarter" idx="5"/>
          </p:nvPr>
        </p:nvSpPr>
        <p:spPr/>
        <p:txBody>
          <a:bodyPr/>
          <a:lstStyle/>
          <a:p>
            <a:fld id="{14EB6076-F58C-7040-AD28-1DC03F1E9F5D}" type="slidenum">
              <a:rPr lang="en-GB" smtClean="0"/>
              <a:t>7</a:t>
            </a:fld>
            <a:endParaRPr lang="en-GB"/>
          </a:p>
        </p:txBody>
      </p:sp>
    </p:spTree>
    <p:extLst>
      <p:ext uri="{BB962C8B-B14F-4D97-AF65-F5344CB8AC3E}">
        <p14:creationId xmlns:p14="http://schemas.microsoft.com/office/powerpoint/2010/main" val="3055890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F929E-C6BE-A95B-7D72-24EE88E46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A69829-3F74-D18E-4D52-B5F0778E61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ECC8AA-6E26-E76B-22F0-CEAE38E476D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6C9299E-D229-84AE-1857-A0F83339196A}"/>
              </a:ext>
            </a:extLst>
          </p:cNvPr>
          <p:cNvSpPr>
            <a:spLocks noGrp="1"/>
          </p:cNvSpPr>
          <p:nvPr>
            <p:ph type="sldNum" sz="quarter" idx="5"/>
          </p:nvPr>
        </p:nvSpPr>
        <p:spPr/>
        <p:txBody>
          <a:bodyPr/>
          <a:lstStyle/>
          <a:p>
            <a:fld id="{14EB6076-F58C-7040-AD28-1DC03F1E9F5D}" type="slidenum">
              <a:rPr lang="en-GB" smtClean="0"/>
              <a:t>8</a:t>
            </a:fld>
            <a:endParaRPr lang="en-GB"/>
          </a:p>
        </p:txBody>
      </p:sp>
    </p:spTree>
    <p:extLst>
      <p:ext uri="{BB962C8B-B14F-4D97-AF65-F5344CB8AC3E}">
        <p14:creationId xmlns:p14="http://schemas.microsoft.com/office/powerpoint/2010/main" val="385586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269F3-1538-3CC5-25BF-AF609C1DA6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5DA4A0A-3D30-0D7C-5DA1-A86F753D30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378A6F6-FE9B-74F0-6B69-C43DFB1FCF9C}"/>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5" name="Footer Placeholder 4">
            <a:extLst>
              <a:ext uri="{FF2B5EF4-FFF2-40B4-BE49-F238E27FC236}">
                <a16:creationId xmlns:a16="http://schemas.microsoft.com/office/drawing/2014/main" id="{ED1D396B-3C19-E6FE-782F-8456D4AFFA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204E05-0C45-5115-D5B0-9C00F3B8740E}"/>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416920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B2CB-2DD2-5B11-B55B-43D488633B0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8F1897-60A9-7DB3-D50F-5AD828407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6E816F-28B3-86B9-97CA-D58768F2A594}"/>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5" name="Footer Placeholder 4">
            <a:extLst>
              <a:ext uri="{FF2B5EF4-FFF2-40B4-BE49-F238E27FC236}">
                <a16:creationId xmlns:a16="http://schemas.microsoft.com/office/drawing/2014/main" id="{91F64970-888D-9A7D-C594-A40D75EDBD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188C9E-5792-C681-85C4-80CFD6F93539}"/>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3353132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EE82F2-373C-C907-0415-AD20654337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E128C9-4019-1EEB-C2D4-8595587E4C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CDA3B1-C9AF-3FB9-DF01-BE132BDE069A}"/>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5" name="Footer Placeholder 4">
            <a:extLst>
              <a:ext uri="{FF2B5EF4-FFF2-40B4-BE49-F238E27FC236}">
                <a16:creationId xmlns:a16="http://schemas.microsoft.com/office/drawing/2014/main" id="{6D414299-AE0D-B276-19D6-95B4E45C3A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8DFFCC-B811-1120-8B41-540A46252037}"/>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3551106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FE397-C605-E391-BBA7-426733A716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DDEC65B-3FE9-6BF8-C89B-3F890DC105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E4B1D7-46DE-63C9-EF9E-E4F51E31BD58}"/>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5" name="Footer Placeholder 4">
            <a:extLst>
              <a:ext uri="{FF2B5EF4-FFF2-40B4-BE49-F238E27FC236}">
                <a16:creationId xmlns:a16="http://schemas.microsoft.com/office/drawing/2014/main" id="{F158F839-B60E-ED46-0E13-B3D5CF362D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2D9CB95-583F-E083-1ED4-7AA8ADF9B529}"/>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58202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653C-4B0A-F846-4DDF-3957505C39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5F91EF-B528-1277-48FD-C4F7DD0341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3F56D-29D7-8979-FC2A-E85784A26C10}"/>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5" name="Footer Placeholder 4">
            <a:extLst>
              <a:ext uri="{FF2B5EF4-FFF2-40B4-BE49-F238E27FC236}">
                <a16:creationId xmlns:a16="http://schemas.microsoft.com/office/drawing/2014/main" id="{DB8BD76F-27AF-E9A9-1F33-178C9DB6AB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8D9F31-B30E-14AE-ECFF-DD8A15C87F7A}"/>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1920408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A59EC-1E61-5027-6DD6-40C4E936595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00C20F-0F7D-FFBF-DB58-166300F6AE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DA745EA-C5A1-935D-1EC5-5075D108AC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9FE2865-F371-91A6-8663-D9D0769D22E4}"/>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6" name="Footer Placeholder 5">
            <a:extLst>
              <a:ext uri="{FF2B5EF4-FFF2-40B4-BE49-F238E27FC236}">
                <a16:creationId xmlns:a16="http://schemas.microsoft.com/office/drawing/2014/main" id="{261251E4-5F24-E3D4-E9A6-B6B997CD12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CAE7E0-2354-C486-B75C-9721367DA95C}"/>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369738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939F-69C0-15D7-990F-D8B346F0EA1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A62DEE-94A7-F3E5-60C1-905DAC76E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D2AC70-57C4-0DBF-B285-8361B7211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37B353-9FFF-02E6-D426-E420F455B4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9404C8-1476-9AC3-E956-AB54E3E8C5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428C23-4211-4CC8-EEC4-DCA895724E72}"/>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8" name="Footer Placeholder 7">
            <a:extLst>
              <a:ext uri="{FF2B5EF4-FFF2-40B4-BE49-F238E27FC236}">
                <a16:creationId xmlns:a16="http://schemas.microsoft.com/office/drawing/2014/main" id="{46949E86-7E5A-DB25-021C-298F0EC312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BA3D576-B1FF-4C5D-B7A2-C0FC054FD8BA}"/>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1349473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038E-E8C4-3293-D571-D7C1204984D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4CA3694-8E4A-1899-67DA-7A80C23B5E19}"/>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4" name="Footer Placeholder 3">
            <a:extLst>
              <a:ext uri="{FF2B5EF4-FFF2-40B4-BE49-F238E27FC236}">
                <a16:creationId xmlns:a16="http://schemas.microsoft.com/office/drawing/2014/main" id="{AE7726DB-C04F-61E7-FBC4-6CE39CB50D1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908C3DE-B84E-38A4-254D-82108F645194}"/>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4147163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5336F-87E1-920D-2D28-A605078F9CA1}"/>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3" name="Footer Placeholder 2">
            <a:extLst>
              <a:ext uri="{FF2B5EF4-FFF2-40B4-BE49-F238E27FC236}">
                <a16:creationId xmlns:a16="http://schemas.microsoft.com/office/drawing/2014/main" id="{06BE8A6D-13AE-2455-6838-B58432AADA6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FB15F6D-9EB0-0E6A-9CC4-775FF8C25798}"/>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387346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9B54-F0B7-3C66-56B0-B42A3B11B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331A1A9-02EA-4088-B871-619DFB99A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561F0B-5AB7-50A7-48FF-F14D9E4B3A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D616EE-31A8-7565-E749-4D000FDA32DC}"/>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6" name="Footer Placeholder 5">
            <a:extLst>
              <a:ext uri="{FF2B5EF4-FFF2-40B4-BE49-F238E27FC236}">
                <a16:creationId xmlns:a16="http://schemas.microsoft.com/office/drawing/2014/main" id="{D628CBCD-A4BC-A8CE-A5BE-FD083EBF4C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CAFDAC-4B77-987F-C7D1-3B92B3393B9C}"/>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2663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3F1F-3FBE-BE69-FC3E-78CB4B455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580C85-EF51-7E6B-4DCA-FD854C37F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B17CFA-2C95-F14E-2579-2CF96ADE7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66ED0-C0FB-B42F-18AB-CFB66EB8E267}"/>
              </a:ext>
            </a:extLst>
          </p:cNvPr>
          <p:cNvSpPr>
            <a:spLocks noGrp="1"/>
          </p:cNvSpPr>
          <p:nvPr>
            <p:ph type="dt" sz="half" idx="10"/>
          </p:nvPr>
        </p:nvSpPr>
        <p:spPr/>
        <p:txBody>
          <a:bodyPr/>
          <a:lstStyle/>
          <a:p>
            <a:fld id="{92CEF234-FA5E-F74A-AF61-81C74A5AFCF5}" type="datetimeFigureOut">
              <a:rPr lang="en-GB" smtClean="0"/>
              <a:t>28/09/2025</a:t>
            </a:fld>
            <a:endParaRPr lang="en-GB"/>
          </a:p>
        </p:txBody>
      </p:sp>
      <p:sp>
        <p:nvSpPr>
          <p:cNvPr id="6" name="Footer Placeholder 5">
            <a:extLst>
              <a:ext uri="{FF2B5EF4-FFF2-40B4-BE49-F238E27FC236}">
                <a16:creationId xmlns:a16="http://schemas.microsoft.com/office/drawing/2014/main" id="{18991D1B-DF99-8432-429F-B9D584A9B0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BB8026-675B-D03E-37AE-B561FF24B3F3}"/>
              </a:ext>
            </a:extLst>
          </p:cNvPr>
          <p:cNvSpPr>
            <a:spLocks noGrp="1"/>
          </p:cNvSpPr>
          <p:nvPr>
            <p:ph type="sldNum" sz="quarter" idx="12"/>
          </p:nvPr>
        </p:nvSpPr>
        <p:spPr/>
        <p:txBody>
          <a:bodyPr/>
          <a:lstStyle/>
          <a:p>
            <a:fld id="{B8DD1ACC-260B-D347-8D93-506B88133D96}" type="slidenum">
              <a:rPr lang="en-GB" smtClean="0"/>
              <a:t>‹#›</a:t>
            </a:fld>
            <a:endParaRPr lang="en-GB"/>
          </a:p>
        </p:txBody>
      </p:sp>
    </p:spTree>
    <p:extLst>
      <p:ext uri="{BB962C8B-B14F-4D97-AF65-F5344CB8AC3E}">
        <p14:creationId xmlns:p14="http://schemas.microsoft.com/office/powerpoint/2010/main" val="421598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3C783-8A8B-0518-DABE-7A57FB237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2553DA-2F67-3759-3AF1-0A7918BF3E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7D5304-85A9-FBA1-1467-40B20DB218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CEF234-FA5E-F74A-AF61-81C74A5AFCF5}" type="datetimeFigureOut">
              <a:rPr lang="en-GB" smtClean="0"/>
              <a:t>28/09/2025</a:t>
            </a:fld>
            <a:endParaRPr lang="en-GB"/>
          </a:p>
        </p:txBody>
      </p:sp>
      <p:sp>
        <p:nvSpPr>
          <p:cNvPr id="5" name="Footer Placeholder 4">
            <a:extLst>
              <a:ext uri="{FF2B5EF4-FFF2-40B4-BE49-F238E27FC236}">
                <a16:creationId xmlns:a16="http://schemas.microsoft.com/office/drawing/2014/main" id="{8F79FB58-4E59-CCBD-06E7-C12671F52C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F4E83C0-58CB-56D4-6C2C-CC899437B4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DD1ACC-260B-D347-8D93-506B88133D96}" type="slidenum">
              <a:rPr lang="en-GB" smtClean="0"/>
              <a:t>‹#›</a:t>
            </a:fld>
            <a:endParaRPr lang="en-GB"/>
          </a:p>
        </p:txBody>
      </p:sp>
    </p:spTree>
    <p:extLst>
      <p:ext uri="{BB962C8B-B14F-4D97-AF65-F5344CB8AC3E}">
        <p14:creationId xmlns:p14="http://schemas.microsoft.com/office/powerpoint/2010/main" val="32234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6.emf"/><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7.emf"/><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8.emf"/><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9.em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8F01B-3328-CD7E-0C0E-9DDEAFF38D0A}"/>
              </a:ext>
            </a:extLst>
          </p:cNvPr>
          <p:cNvSpPr txBox="1"/>
          <p:nvPr/>
        </p:nvSpPr>
        <p:spPr>
          <a:xfrm>
            <a:off x="0" y="2090172"/>
            <a:ext cx="12192000" cy="2677656"/>
          </a:xfrm>
          <a:prstGeom prst="rect">
            <a:avLst/>
          </a:prstGeom>
          <a:noFill/>
        </p:spPr>
        <p:txBody>
          <a:bodyPr wrap="square">
            <a:spAutoFit/>
          </a:bodyPr>
          <a:lstStyle/>
          <a:p>
            <a:pPr algn="ctr"/>
            <a:r>
              <a:rPr lang="en-US" sz="2800" dirty="0"/>
              <a:t>We want to perform an advanced causal questioning of the type:</a:t>
            </a:r>
          </a:p>
          <a:p>
            <a:pPr algn="ctr"/>
            <a:endParaRPr lang="en-US" sz="2800" dirty="0"/>
          </a:p>
          <a:p>
            <a:pPr algn="ctr"/>
            <a:br>
              <a:rPr lang="en-US" sz="2800" dirty="0"/>
            </a:br>
            <a:r>
              <a:rPr lang="en-US" sz="2800" i="1" dirty="0">
                <a:latin typeface="Courier New" panose="02070309020205020404" pitchFamily="49" charset="0"/>
                <a:cs typeface="Courier New" panose="02070309020205020404" pitchFamily="49" charset="0"/>
              </a:rPr>
              <a:t>“I want to achieve this objective, while doing/not doing this and that. How?”</a:t>
            </a:r>
          </a:p>
          <a:p>
            <a:pPr algn="ctr"/>
            <a:endParaRPr lang="en-US" sz="2800" dirty="0">
              <a:latin typeface="Courier New" panose="02070309020205020404" pitchFamily="49" charset="0"/>
              <a:cs typeface="Courier New" panose="02070309020205020404" pitchFamily="49" charset="0"/>
            </a:endParaRPr>
          </a:p>
        </p:txBody>
      </p:sp>
      <p:pic>
        <p:nvPicPr>
          <p:cNvPr id="4" name="Picture 3" descr="A logo of a university&#10;&#10;AI-generated content may be incorrect.">
            <a:extLst>
              <a:ext uri="{FF2B5EF4-FFF2-40B4-BE49-F238E27FC236}">
                <a16:creationId xmlns:a16="http://schemas.microsoft.com/office/drawing/2014/main" id="{B12560C8-9902-D090-3953-EB6C86D1959F}"/>
              </a:ext>
            </a:extLst>
          </p:cNvPr>
          <p:cNvPicPr>
            <a:picLocks noChangeAspect="1"/>
          </p:cNvPicPr>
          <p:nvPr/>
        </p:nvPicPr>
        <p:blipFill>
          <a:blip r:embed="rId2"/>
          <a:stretch>
            <a:fillRect/>
          </a:stretch>
        </p:blipFill>
        <p:spPr>
          <a:xfrm>
            <a:off x="10732718" y="6305575"/>
            <a:ext cx="1459282" cy="552425"/>
          </a:xfrm>
          <a:prstGeom prst="rect">
            <a:avLst/>
          </a:prstGeom>
        </p:spPr>
      </p:pic>
    </p:spTree>
    <p:extLst>
      <p:ext uri="{BB962C8B-B14F-4D97-AF65-F5344CB8AC3E}">
        <p14:creationId xmlns:p14="http://schemas.microsoft.com/office/powerpoint/2010/main" val="29608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95EF4-7A88-AC61-9C13-83C74DCF4CE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DC3D055-4CE3-BD36-0D93-6FFB31EAE899}"/>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Scenario</a:t>
            </a:r>
          </a:p>
        </p:txBody>
      </p:sp>
      <p:pic>
        <p:nvPicPr>
          <p:cNvPr id="8" name="Picture 7" descr="A person with his arms crossed&#10;&#10;AI-generated content may be incorrect.">
            <a:extLst>
              <a:ext uri="{FF2B5EF4-FFF2-40B4-BE49-F238E27FC236}">
                <a16:creationId xmlns:a16="http://schemas.microsoft.com/office/drawing/2014/main" id="{9D4D2ACA-58E3-663D-A881-C014CDF7CAA9}"/>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E908081F-3B7C-8394-F0D1-B2D9107DA539}"/>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8DB61C60-7ADD-EB0C-2452-311065B1C371}"/>
              </a:ext>
            </a:extLst>
          </p:cNvPr>
          <p:cNvSpPr txBox="1"/>
          <p:nvPr/>
        </p:nvSpPr>
        <p:spPr>
          <a:xfrm>
            <a:off x="391157" y="2289345"/>
            <a:ext cx="11389717" cy="3293209"/>
          </a:xfrm>
          <a:prstGeom prst="rect">
            <a:avLst/>
          </a:prstGeom>
          <a:noFill/>
        </p:spPr>
        <p:txBody>
          <a:bodyPr wrap="square">
            <a:spAutoFit/>
          </a:bodyPr>
          <a:lstStyle/>
          <a:p>
            <a:r>
              <a:rPr lang="en-US" dirty="0"/>
              <a:t>Mr. Bolas wants to burn more calories because he knows that, with age, weight tends to increase.</a:t>
            </a:r>
          </a:p>
          <a:p>
            <a:endParaRPr lang="en-US" dirty="0"/>
          </a:p>
          <a:p>
            <a:r>
              <a:rPr lang="en-US" dirty="0"/>
              <a:t>He knows that taking walks can be beneficial for his health; however, he also does not feel comfortable walking for too long due to his age, and wants to set a regular plan. He then resolves to walk to and from his workplace every day, as well as take similar walks on weekends.</a:t>
            </a:r>
          </a:p>
          <a:p>
            <a:endParaRPr lang="en-US" dirty="0"/>
          </a:p>
          <a:p>
            <a:r>
              <a:rPr lang="en-US" dirty="0"/>
              <a:t>Additionally, he has a particular knack for tennis, already has all the necessary equipment to practice it, and is tired of constantly trying new sports with his indecisive wife. Thus, he decides to play tennis exclusively, scheduling matches with his colleagues and friends during the week, believing it will help him stay in good shape.</a:t>
            </a:r>
          </a:p>
          <a:p>
            <a:endParaRPr lang="en-US" dirty="0"/>
          </a:p>
          <a:p>
            <a:r>
              <a:rPr lang="en-US" dirty="0"/>
              <a:t>He sets a goal for himself, but will this plan work?  He asks </a:t>
            </a:r>
            <a:r>
              <a:rPr lang="en-US" i="1" dirty="0"/>
              <a:t>Fitness Buddy</a:t>
            </a:r>
            <a:r>
              <a:rPr lang="en-US" dirty="0"/>
              <a:t> for help.</a:t>
            </a:r>
          </a:p>
          <a:p>
            <a:endParaRPr lang="en-US" sz="1000" dirty="0">
              <a:latin typeface="Courier New" panose="02070309020205020404" pitchFamily="49" charset="0"/>
              <a:cs typeface="Courier New" panose="02070309020205020404" pitchFamily="49" charset="0"/>
            </a:endParaRPr>
          </a:p>
        </p:txBody>
      </p:sp>
      <p:pic>
        <p:nvPicPr>
          <p:cNvPr id="6" name="Graphic 5" descr="Robot with solid fill">
            <a:extLst>
              <a:ext uri="{FF2B5EF4-FFF2-40B4-BE49-F238E27FC236}">
                <a16:creationId xmlns:a16="http://schemas.microsoft.com/office/drawing/2014/main" id="{E74496EE-3EDE-15E9-2CFB-670F2A9DB4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83357" y="5896376"/>
            <a:ext cx="914400" cy="914400"/>
          </a:xfrm>
          <a:prstGeom prst="rect">
            <a:avLst/>
          </a:prstGeom>
        </p:spPr>
      </p:pic>
      <p:sp>
        <p:nvSpPr>
          <p:cNvPr id="7" name="Rounded Rectangular Callout 6">
            <a:extLst>
              <a:ext uri="{FF2B5EF4-FFF2-40B4-BE49-F238E27FC236}">
                <a16:creationId xmlns:a16="http://schemas.microsoft.com/office/drawing/2014/main" id="{5B298FC7-E812-815B-5644-1BB745535207}"/>
              </a:ext>
            </a:extLst>
          </p:cNvPr>
          <p:cNvSpPr/>
          <p:nvPr/>
        </p:nvSpPr>
        <p:spPr>
          <a:xfrm>
            <a:off x="2981878" y="5784838"/>
            <a:ext cx="7551084" cy="703428"/>
          </a:xfrm>
          <a:prstGeom prst="wedgeRoundRectCallout">
            <a:avLst>
              <a:gd name="adj1" fmla="val -60821"/>
              <a:gd name="adj2" fmla="val -4964"/>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i="1" dirty="0"/>
              <a:t>Hi, Nicol! I understand that you want to lose weight, while only playing tennis and walking to and from work. Let’s see how it would go!</a:t>
            </a:r>
          </a:p>
        </p:txBody>
      </p:sp>
    </p:spTree>
    <p:extLst>
      <p:ext uri="{BB962C8B-B14F-4D97-AF65-F5344CB8AC3E}">
        <p14:creationId xmlns:p14="http://schemas.microsoft.com/office/powerpoint/2010/main" val="350471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F9946-74CC-A82D-C777-4FD5E210C1C2}"/>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F1C7109E-6259-D238-6A96-3EF9206FD617}"/>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6EEA2E42-84AA-B7E5-7FC9-804D91433FCC}"/>
              </a:ext>
            </a:extLst>
          </p:cNvPr>
          <p:cNvSpPr txBox="1"/>
          <p:nvPr/>
        </p:nvSpPr>
        <p:spPr>
          <a:xfrm>
            <a:off x="1940557" y="122502"/>
            <a:ext cx="2121093" cy="1714380"/>
          </a:xfrm>
          <a:prstGeom prst="rect">
            <a:avLst/>
          </a:prstGeom>
          <a:noFill/>
        </p:spPr>
        <p:txBody>
          <a:bodyPr wrap="none" rtlCol="0">
            <a:spAutoFit/>
          </a:bodyPr>
          <a:lstStyle/>
          <a:p>
            <a:pPr>
              <a:lnSpc>
                <a:spcPct val="150000"/>
              </a:lnSpc>
            </a:pPr>
            <a:r>
              <a:rPr lang="en-GB" b="1" dirty="0"/>
              <a:t>Name: </a:t>
            </a:r>
            <a:r>
              <a:rPr lang="en-GB" dirty="0"/>
              <a:t>Nicol Bolas</a:t>
            </a:r>
          </a:p>
          <a:p>
            <a:pPr>
              <a:lnSpc>
                <a:spcPct val="150000"/>
              </a:lnSpc>
            </a:pPr>
            <a:r>
              <a:rPr lang="en-GB" b="1" dirty="0" err="1"/>
              <a:t>pid</a:t>
            </a:r>
            <a:r>
              <a:rPr lang="en-GB" b="1" dirty="0"/>
              <a:t>: </a:t>
            </a:r>
            <a:r>
              <a:rPr lang="en-GB" dirty="0"/>
              <a:t>6</a:t>
            </a:r>
          </a:p>
          <a:p>
            <a:pPr>
              <a:lnSpc>
                <a:spcPct val="150000"/>
              </a:lnSpc>
            </a:pPr>
            <a:r>
              <a:rPr lang="en-GB" b="1" dirty="0"/>
              <a:t>Sex</a:t>
            </a:r>
            <a:r>
              <a:rPr lang="en-GB" dirty="0"/>
              <a:t>: Male</a:t>
            </a:r>
          </a:p>
          <a:p>
            <a:pPr>
              <a:lnSpc>
                <a:spcPct val="150000"/>
              </a:lnSpc>
            </a:pPr>
            <a:r>
              <a:rPr lang="en-GB" b="1" dirty="0"/>
              <a:t>Age</a:t>
            </a:r>
            <a:r>
              <a:rPr lang="en-GB" dirty="0"/>
              <a:t>: 61</a:t>
            </a:r>
          </a:p>
        </p:txBody>
      </p:sp>
      <p:sp>
        <p:nvSpPr>
          <p:cNvPr id="18" name="TextBox 17">
            <a:extLst>
              <a:ext uri="{FF2B5EF4-FFF2-40B4-BE49-F238E27FC236}">
                <a16:creationId xmlns:a16="http://schemas.microsoft.com/office/drawing/2014/main" id="{57F3F2C7-545F-B05B-BF89-0C06471EB401}"/>
              </a:ext>
            </a:extLst>
          </p:cNvPr>
          <p:cNvSpPr txBox="1"/>
          <p:nvPr/>
        </p:nvSpPr>
        <p:spPr>
          <a:xfrm>
            <a:off x="4566583" y="122502"/>
            <a:ext cx="3344826" cy="1298882"/>
          </a:xfrm>
          <a:prstGeom prst="rect">
            <a:avLst/>
          </a:prstGeom>
          <a:noFill/>
        </p:spPr>
        <p:txBody>
          <a:bodyPr wrap="none" rtlCol="0">
            <a:spAutoFit/>
          </a:bodyPr>
          <a:lstStyle/>
          <a:p>
            <a:pPr>
              <a:lnSpc>
                <a:spcPct val="150000"/>
              </a:lnSpc>
            </a:pPr>
            <a:r>
              <a:rPr lang="en-GB" b="1" dirty="0"/>
              <a:t>BMI: </a:t>
            </a:r>
            <a:r>
              <a:rPr lang="en-GB" dirty="0"/>
              <a:t>15.7</a:t>
            </a:r>
          </a:p>
          <a:p>
            <a:pPr>
              <a:lnSpc>
                <a:spcPct val="150000"/>
              </a:lnSpc>
            </a:pPr>
            <a:r>
              <a:rPr lang="en-GB" b="1" dirty="0"/>
              <a:t>Resting Heart Rate</a:t>
            </a:r>
            <a:r>
              <a:rPr lang="en-GB" dirty="0"/>
              <a:t>: 68 bpm</a:t>
            </a:r>
          </a:p>
          <a:p>
            <a:pPr>
              <a:lnSpc>
                <a:spcPct val="150000"/>
              </a:lnSpc>
            </a:pPr>
            <a:r>
              <a:rPr lang="en-GB" b="1" dirty="0"/>
              <a:t>Blood Pressure</a:t>
            </a:r>
            <a:r>
              <a:rPr lang="en-GB" dirty="0"/>
              <a:t>: 78/123 </a:t>
            </a:r>
            <a:r>
              <a:rPr lang="en-US" dirty="0"/>
              <a:t>mm Hg</a:t>
            </a:r>
            <a:endParaRPr lang="en-GB" dirty="0"/>
          </a:p>
        </p:txBody>
      </p:sp>
      <p:sp>
        <p:nvSpPr>
          <p:cNvPr id="19" name="TextBox 18">
            <a:extLst>
              <a:ext uri="{FF2B5EF4-FFF2-40B4-BE49-F238E27FC236}">
                <a16:creationId xmlns:a16="http://schemas.microsoft.com/office/drawing/2014/main" id="{14B4F4A8-730F-A38F-D5A8-BD64B814F0DA}"/>
              </a:ext>
            </a:extLst>
          </p:cNvPr>
          <p:cNvSpPr txBox="1"/>
          <p:nvPr/>
        </p:nvSpPr>
        <p:spPr>
          <a:xfrm>
            <a:off x="8416343" y="122502"/>
            <a:ext cx="2983958" cy="883383"/>
          </a:xfrm>
          <a:prstGeom prst="rect">
            <a:avLst/>
          </a:prstGeom>
          <a:noFill/>
        </p:spPr>
        <p:txBody>
          <a:bodyPr wrap="none" rtlCol="0">
            <a:spAutoFit/>
          </a:bodyPr>
          <a:lstStyle/>
          <a:p>
            <a:pPr>
              <a:lnSpc>
                <a:spcPct val="150000"/>
              </a:lnSpc>
            </a:pPr>
            <a:r>
              <a:rPr lang="en-GB" b="1" dirty="0"/>
              <a:t>Smoking Status : </a:t>
            </a:r>
            <a:r>
              <a:rPr lang="en-GB" dirty="0"/>
              <a:t>Never</a:t>
            </a:r>
          </a:p>
          <a:p>
            <a:pPr>
              <a:lnSpc>
                <a:spcPct val="150000"/>
              </a:lnSpc>
            </a:pPr>
            <a:r>
              <a:rPr lang="en-GB" b="1" dirty="0"/>
              <a:t>Health Condition</a:t>
            </a:r>
            <a:r>
              <a:rPr lang="en-GB" dirty="0"/>
              <a:t>: Diabetes</a:t>
            </a:r>
          </a:p>
        </p:txBody>
      </p:sp>
      <p:graphicFrame>
        <p:nvGraphicFramePr>
          <p:cNvPr id="3" name="Table 2">
            <a:extLst>
              <a:ext uri="{FF2B5EF4-FFF2-40B4-BE49-F238E27FC236}">
                <a16:creationId xmlns:a16="http://schemas.microsoft.com/office/drawing/2014/main" id="{6D0FA132-835D-F2E1-5D76-12D60C9BB560}"/>
              </a:ext>
            </a:extLst>
          </p:cNvPr>
          <p:cNvGraphicFramePr>
            <a:graphicFrameLocks noGrp="1"/>
          </p:cNvGraphicFramePr>
          <p:nvPr>
            <p:extLst>
              <p:ext uri="{D42A27DB-BD31-4B8C-83A1-F6EECF244321}">
                <p14:modId xmlns:p14="http://schemas.microsoft.com/office/powerpoint/2010/main" val="3165362810"/>
              </p:ext>
            </p:extLst>
          </p:nvPr>
        </p:nvGraphicFramePr>
        <p:xfrm>
          <a:off x="1079423" y="3455581"/>
          <a:ext cx="10033154" cy="2726014"/>
        </p:xfrm>
        <a:graphic>
          <a:graphicData uri="http://schemas.openxmlformats.org/drawingml/2006/table">
            <a:tbl>
              <a:tblPr/>
              <a:tblGrid>
                <a:gridCol w="738273">
                  <a:extLst>
                    <a:ext uri="{9D8B030D-6E8A-4147-A177-3AD203B41FA5}">
                      <a16:colId xmlns:a16="http://schemas.microsoft.com/office/drawing/2014/main" val="1932034169"/>
                    </a:ext>
                  </a:extLst>
                </a:gridCol>
                <a:gridCol w="916477">
                  <a:extLst>
                    <a:ext uri="{9D8B030D-6E8A-4147-A177-3AD203B41FA5}">
                      <a16:colId xmlns:a16="http://schemas.microsoft.com/office/drawing/2014/main" val="3838097729"/>
                    </a:ext>
                  </a:extLst>
                </a:gridCol>
                <a:gridCol w="738273">
                  <a:extLst>
                    <a:ext uri="{9D8B030D-6E8A-4147-A177-3AD203B41FA5}">
                      <a16:colId xmlns:a16="http://schemas.microsoft.com/office/drawing/2014/main" val="1331736274"/>
                    </a:ext>
                  </a:extLst>
                </a:gridCol>
                <a:gridCol w="738273">
                  <a:extLst>
                    <a:ext uri="{9D8B030D-6E8A-4147-A177-3AD203B41FA5}">
                      <a16:colId xmlns:a16="http://schemas.microsoft.com/office/drawing/2014/main" val="659103334"/>
                    </a:ext>
                  </a:extLst>
                </a:gridCol>
                <a:gridCol w="738273">
                  <a:extLst>
                    <a:ext uri="{9D8B030D-6E8A-4147-A177-3AD203B41FA5}">
                      <a16:colId xmlns:a16="http://schemas.microsoft.com/office/drawing/2014/main" val="2548149671"/>
                    </a:ext>
                  </a:extLst>
                </a:gridCol>
                <a:gridCol w="738273">
                  <a:extLst>
                    <a:ext uri="{9D8B030D-6E8A-4147-A177-3AD203B41FA5}">
                      <a16:colId xmlns:a16="http://schemas.microsoft.com/office/drawing/2014/main" val="4116582789"/>
                    </a:ext>
                  </a:extLst>
                </a:gridCol>
                <a:gridCol w="738273">
                  <a:extLst>
                    <a:ext uri="{9D8B030D-6E8A-4147-A177-3AD203B41FA5}">
                      <a16:colId xmlns:a16="http://schemas.microsoft.com/office/drawing/2014/main" val="2537844522"/>
                    </a:ext>
                  </a:extLst>
                </a:gridCol>
                <a:gridCol w="941933">
                  <a:extLst>
                    <a:ext uri="{9D8B030D-6E8A-4147-A177-3AD203B41FA5}">
                      <a16:colId xmlns:a16="http://schemas.microsoft.com/office/drawing/2014/main" val="3670080744"/>
                    </a:ext>
                  </a:extLst>
                </a:gridCol>
                <a:gridCol w="1165396">
                  <a:extLst>
                    <a:ext uri="{9D8B030D-6E8A-4147-A177-3AD203B41FA5}">
                      <a16:colId xmlns:a16="http://schemas.microsoft.com/office/drawing/2014/main" val="3588697829"/>
                    </a:ext>
                  </a:extLst>
                </a:gridCol>
                <a:gridCol w="1434115">
                  <a:extLst>
                    <a:ext uri="{9D8B030D-6E8A-4147-A177-3AD203B41FA5}">
                      <a16:colId xmlns:a16="http://schemas.microsoft.com/office/drawing/2014/main" val="123617249"/>
                    </a:ext>
                  </a:extLst>
                </a:gridCol>
                <a:gridCol w="1145595">
                  <a:extLst>
                    <a:ext uri="{9D8B030D-6E8A-4147-A177-3AD203B41FA5}">
                      <a16:colId xmlns:a16="http://schemas.microsoft.com/office/drawing/2014/main" val="4077750612"/>
                    </a:ext>
                  </a:extLst>
                </a:gridCol>
              </a:tblGrid>
              <a:tr h="192992">
                <a:tc>
                  <a:txBody>
                    <a:bodyPr/>
                    <a:lstStyle/>
                    <a:p>
                      <a:pPr algn="l" fontAlgn="b">
                        <a:buNone/>
                      </a:pPr>
                      <a:r>
                        <a:rPr lang="en-US" sz="1100" b="1" i="0" u="none" strike="noStrike" dirty="0">
                          <a:solidFill>
                            <a:srgbClr val="000000"/>
                          </a:solidFill>
                          <a:effectLst/>
                          <a:latin typeface="Aptos Narrow" panose="020B0004020202020204" pitchFamily="34" charset="0"/>
                        </a:rPr>
                        <a:t> </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FFFFF"/>
                    </a:solidFill>
                  </a:tcPr>
                </a:tc>
                <a:tc gridSpan="3">
                  <a:txBody>
                    <a:bodyPr/>
                    <a:lstStyle/>
                    <a:p>
                      <a:pPr algn="ctr" fontAlgn="b">
                        <a:buNone/>
                      </a:pPr>
                      <a:r>
                        <a:rPr lang="en-US" sz="1100" b="1" i="0" u="none" strike="noStrike">
                          <a:solidFill>
                            <a:srgbClr val="000000"/>
                          </a:solidFill>
                          <a:effectLst/>
                          <a:latin typeface="Aptos Narrow" panose="020B0004020202020204" pitchFamily="34" charset="0"/>
                        </a:rPr>
                        <a:t>FITNESS</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BE2D5"/>
                    </a:solidFill>
                  </a:tcPr>
                </a:tc>
                <a:tc hMerge="1">
                  <a:txBody>
                    <a:bodyPr/>
                    <a:lstStyle/>
                    <a:p>
                      <a:endParaRPr lang="en-GB"/>
                    </a:p>
                  </a:txBody>
                  <a:tcPr/>
                </a:tc>
                <a:tc hMerge="1">
                  <a:txBody>
                    <a:bodyPr/>
                    <a:lstStyle/>
                    <a:p>
                      <a:endParaRPr lang="en-GB"/>
                    </a:p>
                  </a:txBody>
                  <a:tcPr/>
                </a:tc>
                <a:tc gridSpan="4">
                  <a:txBody>
                    <a:bodyPr/>
                    <a:lstStyle/>
                    <a:p>
                      <a:pPr algn="ctr" fontAlgn="b">
                        <a:buNone/>
                      </a:pPr>
                      <a:r>
                        <a:rPr lang="en-US" sz="1100" b="1" i="0" u="none" strike="noStrike" dirty="0">
                          <a:solidFill>
                            <a:srgbClr val="000000"/>
                          </a:solidFill>
                          <a:effectLst/>
                          <a:latin typeface="Aptos Narrow" panose="020B0004020202020204" pitchFamily="34" charset="0"/>
                        </a:rPr>
                        <a:t>LIFESTYLE</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AEDFB"/>
                    </a:solidFill>
                  </a:tcPr>
                </a:tc>
                <a:tc hMerge="1">
                  <a:txBody>
                    <a:bodyPr/>
                    <a:lstStyle/>
                    <a:p>
                      <a:endParaRPr lang="en-GB"/>
                    </a:p>
                  </a:txBody>
                  <a:tcPr/>
                </a:tc>
                <a:tc hMerge="1">
                  <a:txBody>
                    <a:bodyPr/>
                    <a:lstStyle/>
                    <a:p>
                      <a:endParaRPr lang="en-GB"/>
                    </a:p>
                  </a:txBody>
                  <a:tcPr/>
                </a:tc>
                <a:tc hMerge="1">
                  <a:txBody>
                    <a:bodyPr/>
                    <a:lstStyle/>
                    <a:p>
                      <a:endParaRPr lang="en-GB"/>
                    </a:p>
                  </a:txBody>
                  <a:tcPr/>
                </a:tc>
                <a:tc>
                  <a:txBody>
                    <a:bodyPr/>
                    <a:lstStyle/>
                    <a:p>
                      <a:pPr algn="ctr" fontAlgn="b">
                        <a:buNone/>
                      </a:pPr>
                      <a:r>
                        <a:rPr lang="en-US" sz="1100" b="1" i="0" u="none" strike="noStrike">
                          <a:solidFill>
                            <a:srgbClr val="000000"/>
                          </a:solidFill>
                          <a:effectLst/>
                          <a:latin typeface="Aptos Narrow" panose="020B0004020202020204" pitchFamily="34" charset="0"/>
                        </a:rPr>
                        <a:t>HEALTH</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AF2D0"/>
                    </a:solidFill>
                  </a:tcPr>
                </a:tc>
                <a:tc gridSpan="2">
                  <a:txBody>
                    <a:bodyPr/>
                    <a:lstStyle/>
                    <a:p>
                      <a:pPr algn="ctr" fontAlgn="b">
                        <a:buNone/>
                      </a:pPr>
                      <a:r>
                        <a:rPr lang="en-US" sz="1100" b="1" i="0" u="none" strike="noStrike">
                          <a:solidFill>
                            <a:srgbClr val="000000"/>
                          </a:solidFill>
                          <a:effectLst/>
                          <a:latin typeface="Aptos Narrow" panose="020B0004020202020204" pitchFamily="34" charset="0"/>
                        </a:rPr>
                        <a:t>RESULTS</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CEEF"/>
                    </a:solidFill>
                  </a:tcPr>
                </a:tc>
                <a:tc hMerge="1">
                  <a:txBody>
                    <a:bodyPr/>
                    <a:lstStyle/>
                    <a:p>
                      <a:endParaRPr lang="en-GB"/>
                    </a:p>
                  </a:txBody>
                  <a:tcPr/>
                </a:tc>
                <a:extLst>
                  <a:ext uri="{0D108BD9-81ED-4DB2-BD59-A6C34878D82A}">
                    <a16:rowId xmlns:a16="http://schemas.microsoft.com/office/drawing/2014/main" val="1051055551"/>
                  </a:ext>
                </a:extLst>
              </a:tr>
              <a:tr h="205055">
                <a:tc>
                  <a:txBody>
                    <a:bodyPr/>
                    <a:lstStyle/>
                    <a:p>
                      <a:pPr algn="l" fontAlgn="b">
                        <a:buNone/>
                      </a:pPr>
                      <a:r>
                        <a:rPr lang="en-US" sz="1100" b="0" i="0" u="none" strike="noStrike">
                          <a:solidFill>
                            <a:srgbClr val="000000"/>
                          </a:solidFill>
                          <a:effectLst/>
                          <a:latin typeface="Aptos Narrow" panose="020B0004020202020204" pitchFamily="34" charset="0"/>
                        </a:rPr>
                        <a:t> </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Activity</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Duration</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Intensity</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Daily Steps</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Sleep Hours</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Stress Level</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Hydration Level</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Average Heart Rate</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Calories Burned (*1000)</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1" i="0" u="none" strike="noStrike">
                          <a:solidFill>
                            <a:srgbClr val="000000"/>
                          </a:solidFill>
                          <a:effectLst/>
                          <a:latin typeface="Aptos Narrow" panose="020B0004020202020204" pitchFamily="34" charset="0"/>
                        </a:rPr>
                        <a:t>Fitness Level</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66373739"/>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January</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Swimming</a:t>
                      </a:r>
                    </a:p>
                  </a:txBody>
                  <a:tcPr marL="8912" marR="8912" marT="891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63</a:t>
                      </a:r>
                    </a:p>
                  </a:txBody>
                  <a:tcPr marL="8912" marR="8912" marT="8912" marB="0" anchor="b">
                    <a:lnL>
                      <a:noFill/>
                    </a:lnL>
                    <a:lnR>
                      <a:noFill/>
                    </a:lnR>
                    <a:lnT w="12700" cap="flat" cmpd="sng" algn="ctr">
                      <a:solidFill>
                        <a:srgbClr val="000000"/>
                      </a:solidFill>
                      <a:prstDash val="solid"/>
                      <a:round/>
                      <a:headEnd type="none" w="med" len="med"/>
                      <a:tailEnd type="none" w="med" len="med"/>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Medium</a:t>
                      </a:r>
                    </a:p>
                  </a:txBody>
                  <a:tcPr marL="8912" marR="8912" marT="891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8949</a:t>
                      </a:r>
                    </a:p>
                  </a:txBody>
                  <a:tcPr marL="8912" marR="8912" marT="891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7.16</a:t>
                      </a:r>
                    </a:p>
                  </a:txBody>
                  <a:tcPr marL="8912" marR="8912" marT="8912" marB="0" anchor="b">
                    <a:lnL>
                      <a:noFill/>
                    </a:lnL>
                    <a:lnR>
                      <a:noFill/>
                    </a:lnR>
                    <a:lnT w="12700" cap="flat" cmpd="sng" algn="ctr">
                      <a:solidFill>
                        <a:srgbClr val="000000"/>
                      </a:solidFill>
                      <a:prstDash val="solid"/>
                      <a:round/>
                      <a:headEnd type="none" w="med" len="med"/>
                      <a:tailEnd type="none" w="med" len="med"/>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6.67</a:t>
                      </a:r>
                    </a:p>
                  </a:txBody>
                  <a:tcPr marL="8912" marR="8912" marT="8912" marB="0" anchor="b">
                    <a:lnL>
                      <a:noFill/>
                    </a:lnL>
                    <a:lnR>
                      <a:noFill/>
                    </a:lnR>
                    <a:lnT w="12700" cap="flat" cmpd="sng" algn="ctr">
                      <a:solidFill>
                        <a:srgbClr val="000000"/>
                      </a:solidFill>
                      <a:prstDash val="solid"/>
                      <a:round/>
                      <a:headEnd type="none" w="med" len="med"/>
                      <a:tailEnd type="none" w="med" len="med"/>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2.41</a:t>
                      </a:r>
                    </a:p>
                  </a:txBody>
                  <a:tcPr marL="8912" marR="8912" marT="891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114</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8</a:t>
                      </a:r>
                    </a:p>
                  </a:txBody>
                  <a:tcPr marL="8912" marR="8912" marT="8912"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0.88</a:t>
                      </a:r>
                    </a:p>
                  </a:txBody>
                  <a:tcPr marL="8912" marR="8912" marT="8912"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2CEEF"/>
                    </a:solidFill>
                  </a:tcPr>
                </a:tc>
                <a:extLst>
                  <a:ext uri="{0D108BD9-81ED-4DB2-BD59-A6C34878D82A}">
                    <a16:rowId xmlns:a16="http://schemas.microsoft.com/office/drawing/2014/main" val="1430735889"/>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February</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Cycling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56</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9585</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7.22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5.52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2.51</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115</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2.34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3338843150"/>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March</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HIIT</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75</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10386</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7.17</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5.25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2.47</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115</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10</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3245068428"/>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April</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dirty="0">
                          <a:solidFill>
                            <a:srgbClr val="000000"/>
                          </a:solidFill>
                          <a:effectLst/>
                          <a:latin typeface="Aptos Narrow" panose="020B0004020202020204" pitchFamily="34" charset="0"/>
                        </a:rPr>
                        <a:t>Weight Training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73</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High</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9534</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6.97</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4.71</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121</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17</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6.08</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1551247149"/>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May</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Walking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73</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Medium</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9244</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5.8</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114</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7.91</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3385068323"/>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June</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Swimming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67</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9002</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6.7</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6.39</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2.6</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115</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12</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9.67</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1127131688"/>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July</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dirty="0">
                          <a:solidFill>
                            <a:srgbClr val="000000"/>
                          </a:solidFill>
                          <a:effectLst/>
                          <a:latin typeface="Aptos Narrow" panose="020B0004020202020204" pitchFamily="34" charset="0"/>
                        </a:rPr>
                        <a:t>Weight Training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74</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7949</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4.82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2.51</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112</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15</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11.28</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2841628738"/>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August</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Cycling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79</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High</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7786</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2.64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113</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17</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12.68</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2910840401"/>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September</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Cycling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58</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High</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7067</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7.34</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5.19</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2.64</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114</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13.87</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3996539420"/>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October</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Dancing</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66</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Medium</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6655</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6.97</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4.5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2.51</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117</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16</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14.99</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1527372360"/>
                  </a:ext>
                </a:extLst>
              </a:tr>
              <a:tr h="192992">
                <a:tc>
                  <a:txBody>
                    <a:bodyPr/>
                    <a:lstStyle/>
                    <a:p>
                      <a:pPr algn="l" fontAlgn="b">
                        <a:buNone/>
                      </a:pPr>
                      <a:r>
                        <a:rPr lang="en-US" sz="1100" b="1" i="0" u="none" strike="noStrike">
                          <a:solidFill>
                            <a:srgbClr val="000000"/>
                          </a:solidFill>
                          <a:effectLst/>
                          <a:latin typeface="Aptos Narrow" panose="020B0004020202020204" pitchFamily="34" charset="0"/>
                        </a:rPr>
                        <a:t>November</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Tennis</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59</a:t>
                      </a:r>
                    </a:p>
                  </a:txBody>
                  <a:tcPr marL="8912" marR="8912" marT="8912" marB="0" anchor="b">
                    <a:lnL>
                      <a:noFill/>
                    </a:lnL>
                    <a:lnR>
                      <a:noFill/>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Medium</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7652</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7.12</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5.25</a:t>
                      </a:r>
                    </a:p>
                  </a:txBody>
                  <a:tcPr marL="8912" marR="8912" marT="8912" marB="0" anchor="b">
                    <a:lnL>
                      <a:noFill/>
                    </a:lnL>
                    <a:lnR>
                      <a:noFill/>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2.13</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109</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13</a:t>
                      </a:r>
                    </a:p>
                  </a:txBody>
                  <a:tcPr marL="8912" marR="8912" marT="8912" marB="0" anchor="b">
                    <a:lnL w="12700" cap="flat" cmpd="sng" algn="ctr">
                      <a:solidFill>
                        <a:srgbClr val="000000"/>
                      </a:solidFill>
                      <a:prstDash val="solid"/>
                      <a:round/>
                      <a:headEnd type="none" w="med" len="med"/>
                      <a:tailEnd type="none" w="med" len="med"/>
                    </a:lnL>
                    <a:lnR>
                      <a:noFill/>
                    </a:lnR>
                    <a:lnT>
                      <a:noFill/>
                    </a:lnT>
                    <a:lnB>
                      <a:noFill/>
                    </a:lnB>
                    <a:solidFill>
                      <a:srgbClr val="F2CEE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15.93</a:t>
                      </a:r>
                    </a:p>
                  </a:txBody>
                  <a:tcPr marL="8912" marR="8912" marT="8912" marB="0" anchor="b">
                    <a:lnL>
                      <a:noFill/>
                    </a:lnL>
                    <a:lnR w="12700" cap="flat" cmpd="sng" algn="ctr">
                      <a:solidFill>
                        <a:srgbClr val="000000"/>
                      </a:solidFill>
                      <a:prstDash val="solid"/>
                      <a:round/>
                      <a:headEnd type="none" w="med" len="med"/>
                      <a:tailEnd type="none" w="med" len="med"/>
                    </a:lnR>
                    <a:lnT>
                      <a:noFill/>
                    </a:lnT>
                    <a:lnB>
                      <a:noFill/>
                    </a:lnB>
                    <a:solidFill>
                      <a:srgbClr val="F2CEEF"/>
                    </a:solidFill>
                  </a:tcPr>
                </a:tc>
                <a:extLst>
                  <a:ext uri="{0D108BD9-81ED-4DB2-BD59-A6C34878D82A}">
                    <a16:rowId xmlns:a16="http://schemas.microsoft.com/office/drawing/2014/main" val="1702928993"/>
                  </a:ext>
                </a:extLst>
              </a:tr>
              <a:tr h="205055">
                <a:tc>
                  <a:txBody>
                    <a:bodyPr/>
                    <a:lstStyle/>
                    <a:p>
                      <a:pPr algn="l" fontAlgn="b">
                        <a:buNone/>
                      </a:pPr>
                      <a:r>
                        <a:rPr lang="en-US" sz="1100" b="1" i="0" u="none" strike="noStrike">
                          <a:solidFill>
                            <a:srgbClr val="000000"/>
                          </a:solidFill>
                          <a:effectLst/>
                          <a:latin typeface="Aptos Narrow" panose="020B0004020202020204" pitchFamily="34" charset="0"/>
                        </a:rPr>
                        <a:t>December</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b">
                        <a:buNone/>
                      </a:pPr>
                      <a:r>
                        <a:rPr lang="en-US" sz="1100" b="0" i="0" u="none" strike="noStrike">
                          <a:solidFill>
                            <a:srgbClr val="000000"/>
                          </a:solidFill>
                          <a:effectLst/>
                          <a:latin typeface="Aptos Narrow" panose="020B0004020202020204" pitchFamily="34" charset="0"/>
                        </a:rPr>
                        <a:t>Dancing</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67</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Low</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BE2D5"/>
                    </a:solidFill>
                  </a:tcPr>
                </a:tc>
                <a:tc>
                  <a:txBody>
                    <a:bodyPr/>
                    <a:lstStyle/>
                    <a:p>
                      <a:pPr algn="ctr" fontAlgn="b">
                        <a:buNone/>
                      </a:pPr>
                      <a:r>
                        <a:rPr lang="en-US" sz="1100" b="0" i="0" u="none" strike="noStrike">
                          <a:solidFill>
                            <a:srgbClr val="000000"/>
                          </a:solidFill>
                          <a:effectLst/>
                          <a:latin typeface="Aptos Narrow" panose="020B0004020202020204" pitchFamily="34" charset="0"/>
                        </a:rPr>
                        <a:t>7609</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6.94</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6.19</a:t>
                      </a:r>
                    </a:p>
                  </a:txBody>
                  <a:tcPr marL="8912" marR="8912" marT="8912" marB="0" anchor="b">
                    <a:lnL>
                      <a:noFill/>
                    </a:lnL>
                    <a:lnR>
                      <a:noFill/>
                    </a:lnR>
                    <a:lnT>
                      <a:noFill/>
                    </a:lnT>
                    <a:lnB w="12700" cap="flat" cmpd="sng" algn="ctr">
                      <a:solidFill>
                        <a:srgbClr val="000000"/>
                      </a:solidFill>
                      <a:prstDash val="solid"/>
                      <a:round/>
                      <a:headEnd type="none" w="med" len="med"/>
                      <a:tailEnd type="none" w="med" len="med"/>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2.51</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AEDFB"/>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113</a:t>
                      </a:r>
                    </a:p>
                  </a:txBody>
                  <a:tcPr marL="8912" marR="8912" marT="8912"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AF2D0"/>
                    </a:solidFill>
                  </a:tcPr>
                </a:tc>
                <a:tc>
                  <a:txBody>
                    <a:bodyPr/>
                    <a:lstStyle/>
                    <a:p>
                      <a:pPr algn="ctr" fontAlgn="b">
                        <a:buNone/>
                      </a:pPr>
                      <a:r>
                        <a:rPr lang="en-US" sz="1100" b="0" i="0" u="none" strike="noStrike">
                          <a:solidFill>
                            <a:srgbClr val="000000"/>
                          </a:solidFill>
                          <a:effectLst/>
                          <a:latin typeface="Aptos Narrow" panose="020B0004020202020204" pitchFamily="34" charset="0"/>
                        </a:rPr>
                        <a:t>15</a:t>
                      </a:r>
                    </a:p>
                  </a:txBody>
                  <a:tcPr marL="8912" marR="8912" marT="8912"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2CEEF"/>
                    </a:solidFill>
                  </a:tcPr>
                </a:tc>
                <a:tc>
                  <a:txBody>
                    <a:bodyPr/>
                    <a:lstStyle/>
                    <a:p>
                      <a:pPr algn="ctr" fontAlgn="b">
                        <a:buNone/>
                      </a:pPr>
                      <a:r>
                        <a:rPr lang="en-US" sz="1100" b="0" i="0" u="none" strike="noStrike" dirty="0">
                          <a:solidFill>
                            <a:srgbClr val="000000"/>
                          </a:solidFill>
                          <a:effectLst/>
                          <a:latin typeface="Aptos Narrow" panose="020B0004020202020204" pitchFamily="34" charset="0"/>
                        </a:rPr>
                        <a:t>16.98</a:t>
                      </a:r>
                    </a:p>
                  </a:txBody>
                  <a:tcPr marL="8912" marR="8912" marT="8912"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2CEEF"/>
                    </a:solidFill>
                  </a:tcPr>
                </a:tc>
                <a:extLst>
                  <a:ext uri="{0D108BD9-81ED-4DB2-BD59-A6C34878D82A}">
                    <a16:rowId xmlns:a16="http://schemas.microsoft.com/office/drawing/2014/main" val="2771301035"/>
                  </a:ext>
                </a:extLst>
              </a:tr>
            </a:tbl>
          </a:graphicData>
        </a:graphic>
      </p:graphicFrame>
      <p:pic>
        <p:nvPicPr>
          <p:cNvPr id="8" name="Picture 7" descr="A person with his arms crossed&#10;&#10;AI-generated content may be incorrect.">
            <a:extLst>
              <a:ext uri="{FF2B5EF4-FFF2-40B4-BE49-F238E27FC236}">
                <a16:creationId xmlns:a16="http://schemas.microsoft.com/office/drawing/2014/main" id="{48F27F93-7487-394B-15DB-F31ED662FA79}"/>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3B0089AF-8C08-FB9C-0B3F-2DA7EF33DE07}"/>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4" name="TextBox 3">
            <a:extLst>
              <a:ext uri="{FF2B5EF4-FFF2-40B4-BE49-F238E27FC236}">
                <a16:creationId xmlns:a16="http://schemas.microsoft.com/office/drawing/2014/main" id="{DC4F57FC-5606-0D2F-8385-4C5A5E492EC4}"/>
              </a:ext>
            </a:extLst>
          </p:cNvPr>
          <p:cNvSpPr txBox="1"/>
          <p:nvPr/>
        </p:nvSpPr>
        <p:spPr>
          <a:xfrm>
            <a:off x="0" y="2255252"/>
            <a:ext cx="12192000" cy="877163"/>
          </a:xfrm>
          <a:prstGeom prst="rect">
            <a:avLst/>
          </a:prstGeom>
          <a:noFill/>
        </p:spPr>
        <p:txBody>
          <a:bodyPr wrap="square" rtlCol="0">
            <a:spAutoFit/>
          </a:bodyPr>
          <a:lstStyle/>
          <a:p>
            <a:pPr algn="ctr"/>
            <a:r>
              <a:rPr lang="en-GB" sz="1700" dirty="0"/>
              <a:t>As a starting point, let’s assume the above data and the following table as the baseline for Mr. Bolas’ health and fitness status.</a:t>
            </a:r>
          </a:p>
          <a:p>
            <a:pPr algn="ctr"/>
            <a:endParaRPr lang="en-GB" sz="1700" dirty="0"/>
          </a:p>
          <a:p>
            <a:pPr algn="ctr"/>
            <a:r>
              <a:rPr lang="en-GB" sz="1700" dirty="0"/>
              <a:t>Also, let’s assume the causal graph in the following slide as the true causal relationships between the variables.</a:t>
            </a:r>
          </a:p>
        </p:txBody>
      </p:sp>
    </p:spTree>
    <p:extLst>
      <p:ext uri="{BB962C8B-B14F-4D97-AF65-F5344CB8AC3E}">
        <p14:creationId xmlns:p14="http://schemas.microsoft.com/office/powerpoint/2010/main" val="216874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health condition&#10;&#10;AI-generated content may be incorrect.">
            <a:extLst>
              <a:ext uri="{FF2B5EF4-FFF2-40B4-BE49-F238E27FC236}">
                <a16:creationId xmlns:a16="http://schemas.microsoft.com/office/drawing/2014/main" id="{52567E4C-71E1-EC53-8D1F-476939F2460C}"/>
              </a:ext>
            </a:extLst>
          </p:cNvPr>
          <p:cNvPicPr>
            <a:picLocks noChangeAspect="1"/>
          </p:cNvPicPr>
          <p:nvPr/>
        </p:nvPicPr>
        <p:blipFill>
          <a:blip r:embed="rId2"/>
          <a:stretch>
            <a:fillRect/>
          </a:stretch>
        </p:blipFill>
        <p:spPr>
          <a:xfrm>
            <a:off x="1110721" y="0"/>
            <a:ext cx="9970558" cy="6858000"/>
          </a:xfrm>
          <a:prstGeom prst="rect">
            <a:avLst/>
          </a:prstGeom>
        </p:spPr>
      </p:pic>
      <p:pic>
        <p:nvPicPr>
          <p:cNvPr id="6" name="Picture 5" descr="A logo of a university&#10;&#10;AI-generated content may be incorrect.">
            <a:extLst>
              <a:ext uri="{FF2B5EF4-FFF2-40B4-BE49-F238E27FC236}">
                <a16:creationId xmlns:a16="http://schemas.microsoft.com/office/drawing/2014/main" id="{FA0A87A0-5F83-4EEB-FC25-99020520A19B}"/>
              </a:ext>
            </a:extLst>
          </p:cNvPr>
          <p:cNvPicPr>
            <a:picLocks noChangeAspect="1"/>
          </p:cNvPicPr>
          <p:nvPr/>
        </p:nvPicPr>
        <p:blipFill>
          <a:blip r:embed="rId3"/>
          <a:stretch>
            <a:fillRect/>
          </a:stretch>
        </p:blipFill>
        <p:spPr>
          <a:xfrm>
            <a:off x="10732718" y="6305575"/>
            <a:ext cx="1459282" cy="552425"/>
          </a:xfrm>
          <a:prstGeom prst="rect">
            <a:avLst/>
          </a:prstGeom>
        </p:spPr>
      </p:pic>
    </p:spTree>
    <p:extLst>
      <p:ext uri="{BB962C8B-B14F-4D97-AF65-F5344CB8AC3E}">
        <p14:creationId xmlns:p14="http://schemas.microsoft.com/office/powerpoint/2010/main" val="291556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86239-2373-E5AA-F396-0B7D2B82B1F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44ABEAF6-46B2-2976-AA6A-E0B25D29B145}"/>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erson with his arms crossed&#10;&#10;AI-generated content may be incorrect.">
            <a:extLst>
              <a:ext uri="{FF2B5EF4-FFF2-40B4-BE49-F238E27FC236}">
                <a16:creationId xmlns:a16="http://schemas.microsoft.com/office/drawing/2014/main" id="{D3CC433C-ECF6-B1DA-76D9-AA30E7C3270D}"/>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3383A4C1-5072-B09D-9033-B05AB9B72411}"/>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8ADE6B9F-859D-EF20-22C0-42CE67F1807A}"/>
              </a:ext>
            </a:extLst>
          </p:cNvPr>
          <p:cNvSpPr txBox="1"/>
          <p:nvPr/>
        </p:nvSpPr>
        <p:spPr>
          <a:xfrm>
            <a:off x="2744053" y="877516"/>
            <a:ext cx="8644450" cy="369332"/>
          </a:xfrm>
          <a:prstGeom prst="rect">
            <a:avLst/>
          </a:prstGeom>
          <a:noFill/>
        </p:spPr>
        <p:txBody>
          <a:bodyPr wrap="square">
            <a:spAutoFit/>
          </a:bodyPr>
          <a:lstStyle/>
          <a:p>
            <a:r>
              <a:rPr lang="en-US" dirty="0"/>
              <a:t>First, we set the desired constraints: playing tennis only, and walking to and from work.</a:t>
            </a:r>
          </a:p>
        </p:txBody>
      </p:sp>
      <p:pic>
        <p:nvPicPr>
          <p:cNvPr id="12" name="Picture 11">
            <a:extLst>
              <a:ext uri="{FF2B5EF4-FFF2-40B4-BE49-F238E27FC236}">
                <a16:creationId xmlns:a16="http://schemas.microsoft.com/office/drawing/2014/main" id="{6AD9B2DE-0481-7499-2EEE-0EEF3ACF1FAF}"/>
              </a:ext>
            </a:extLst>
          </p:cNvPr>
          <p:cNvPicPr>
            <a:picLocks noChangeAspect="1"/>
          </p:cNvPicPr>
          <p:nvPr/>
        </p:nvPicPr>
        <p:blipFill>
          <a:blip r:embed="rId5"/>
          <a:srcRect l="8368" t="9283" r="8087"/>
          <a:stretch>
            <a:fillRect/>
          </a:stretch>
        </p:blipFill>
        <p:spPr>
          <a:xfrm>
            <a:off x="391157" y="2207668"/>
            <a:ext cx="4282633" cy="4650332"/>
          </a:xfrm>
          <a:prstGeom prst="rect">
            <a:avLst/>
          </a:prstGeom>
        </p:spPr>
      </p:pic>
      <p:sp>
        <p:nvSpPr>
          <p:cNvPr id="13" name="TextBox 12">
            <a:extLst>
              <a:ext uri="{FF2B5EF4-FFF2-40B4-BE49-F238E27FC236}">
                <a16:creationId xmlns:a16="http://schemas.microsoft.com/office/drawing/2014/main" id="{B54F0AD8-39F9-A792-3A11-C1C0B92EA3BC}"/>
              </a:ext>
            </a:extLst>
          </p:cNvPr>
          <p:cNvSpPr txBox="1"/>
          <p:nvPr/>
        </p:nvSpPr>
        <p:spPr>
          <a:xfrm>
            <a:off x="4673790" y="2288691"/>
            <a:ext cx="7518210" cy="2585323"/>
          </a:xfrm>
          <a:prstGeom prst="rect">
            <a:avLst/>
          </a:prstGeom>
          <a:noFill/>
        </p:spPr>
        <p:txBody>
          <a:bodyPr wrap="square" rtlCol="0">
            <a:spAutoFit/>
          </a:bodyPr>
          <a:lstStyle/>
          <a:p>
            <a:pPr marL="285750" indent="-285750">
              <a:buFont typeface="Arial" panose="020B0604020202020204" pitchFamily="34" charset="0"/>
              <a:buChar char="•"/>
            </a:pPr>
            <a:r>
              <a:rPr lang="en-GB" dirty="0"/>
              <a:t>Observing the graph, we can see some changes in the prospective amount of calories burned during the year;</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These changes are minor and do not already prove a steady increase in the amount of calories burned;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In fact, if we compute the yearly average, we can observe that the average calorie consumption  very slightly decreases from -0.53 to -0.51 (regularized values).</a:t>
            </a:r>
          </a:p>
        </p:txBody>
      </p:sp>
      <p:pic>
        <p:nvPicPr>
          <p:cNvPr id="15" name="Graphic 14" descr="Robot with solid fill">
            <a:extLst>
              <a:ext uri="{FF2B5EF4-FFF2-40B4-BE49-F238E27FC236}">
                <a16:creationId xmlns:a16="http://schemas.microsoft.com/office/drawing/2014/main" id="{4C7FE162-61BA-CB51-2318-15D2B1C3E73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73790" y="5848375"/>
            <a:ext cx="914400" cy="914400"/>
          </a:xfrm>
          <a:prstGeom prst="rect">
            <a:avLst/>
          </a:prstGeom>
        </p:spPr>
      </p:pic>
      <p:sp>
        <p:nvSpPr>
          <p:cNvPr id="20" name="Rounded Rectangular Callout 19">
            <a:extLst>
              <a:ext uri="{FF2B5EF4-FFF2-40B4-BE49-F238E27FC236}">
                <a16:creationId xmlns:a16="http://schemas.microsoft.com/office/drawing/2014/main" id="{67890C32-2A41-2DE4-3F91-0CFF4ECA6E84}"/>
              </a:ext>
            </a:extLst>
          </p:cNvPr>
          <p:cNvSpPr/>
          <p:nvPr/>
        </p:nvSpPr>
        <p:spPr>
          <a:xfrm>
            <a:off x="5926540" y="4874014"/>
            <a:ext cx="5874303" cy="1035329"/>
          </a:xfrm>
          <a:prstGeom prst="wedgeRoundRectCallout">
            <a:avLst>
              <a:gd name="adj1" fmla="val -59879"/>
              <a:gd name="adj2" fmla="val 54273"/>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i="1" dirty="0"/>
              <a:t>Great job, Nicol! However, I calculate that you would actually burn fewer calories with this behaviour.</a:t>
            </a:r>
          </a:p>
          <a:p>
            <a:pPr algn="ctr"/>
            <a:r>
              <a:rPr lang="en-GB" i="1" dirty="0"/>
              <a:t>Shall we find a solution together?</a:t>
            </a:r>
          </a:p>
        </p:txBody>
      </p:sp>
    </p:spTree>
    <p:extLst>
      <p:ext uri="{BB962C8B-B14F-4D97-AF65-F5344CB8AC3E}">
        <p14:creationId xmlns:p14="http://schemas.microsoft.com/office/powerpoint/2010/main" val="2122061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7226A-2088-85B8-3DE5-BAF70344486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9EA477D-2DB3-7B10-7241-7B1DC8ED224D}"/>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erson with his arms crossed&#10;&#10;AI-generated content may be incorrect.">
            <a:extLst>
              <a:ext uri="{FF2B5EF4-FFF2-40B4-BE49-F238E27FC236}">
                <a16:creationId xmlns:a16="http://schemas.microsoft.com/office/drawing/2014/main" id="{E9BB16F0-F19C-F6F9-C0C2-FE0354774BEE}"/>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6AD03E55-91B6-5F52-A35C-0617F52BA145}"/>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209366C4-144E-436A-3D32-6122EB56F366}"/>
              </a:ext>
            </a:extLst>
          </p:cNvPr>
          <p:cNvSpPr txBox="1"/>
          <p:nvPr/>
        </p:nvSpPr>
        <p:spPr>
          <a:xfrm>
            <a:off x="2404460" y="739016"/>
            <a:ext cx="9323637" cy="646331"/>
          </a:xfrm>
          <a:prstGeom prst="rect">
            <a:avLst/>
          </a:prstGeom>
          <a:noFill/>
        </p:spPr>
        <p:txBody>
          <a:bodyPr wrap="square">
            <a:spAutoFit/>
          </a:bodyPr>
          <a:lstStyle/>
          <a:p>
            <a:r>
              <a:rPr lang="en-US" i="1" dirty="0"/>
              <a:t>Fitness Buddy </a:t>
            </a:r>
            <a:r>
              <a:rPr lang="en-US" dirty="0"/>
              <a:t>could then compute the causal influence on the variable </a:t>
            </a:r>
            <a:r>
              <a:rPr lang="en-US" dirty="0">
                <a:latin typeface="Courier New" panose="02070309020205020404" pitchFamily="49" charset="0"/>
                <a:cs typeface="Courier New" panose="02070309020205020404" pitchFamily="49" charset="0"/>
              </a:rPr>
              <a:t>calories_burned</a:t>
            </a:r>
            <a:r>
              <a:rPr lang="en-US" dirty="0"/>
              <a:t>, as shown in the graph below.</a:t>
            </a:r>
          </a:p>
        </p:txBody>
      </p:sp>
      <p:pic>
        <p:nvPicPr>
          <p:cNvPr id="12" name="Picture 11">
            <a:extLst>
              <a:ext uri="{FF2B5EF4-FFF2-40B4-BE49-F238E27FC236}">
                <a16:creationId xmlns:a16="http://schemas.microsoft.com/office/drawing/2014/main" id="{37A6E661-45F9-5B32-DE4B-C2662610DB4A}"/>
              </a:ext>
            </a:extLst>
          </p:cNvPr>
          <p:cNvPicPr>
            <a:picLocks noChangeAspect="1"/>
          </p:cNvPicPr>
          <p:nvPr/>
        </p:nvPicPr>
        <p:blipFill>
          <a:blip r:embed="rId5"/>
          <a:srcRect l="9480" t="9033" r="7885" b="7060"/>
          <a:stretch>
            <a:fillRect/>
          </a:stretch>
        </p:blipFill>
        <p:spPr>
          <a:xfrm>
            <a:off x="340270" y="2327785"/>
            <a:ext cx="4273872" cy="3977790"/>
          </a:xfrm>
          <a:prstGeom prst="rect">
            <a:avLst/>
          </a:prstGeom>
        </p:spPr>
      </p:pic>
      <p:sp>
        <p:nvSpPr>
          <p:cNvPr id="13" name="TextBox 12">
            <a:extLst>
              <a:ext uri="{FF2B5EF4-FFF2-40B4-BE49-F238E27FC236}">
                <a16:creationId xmlns:a16="http://schemas.microsoft.com/office/drawing/2014/main" id="{10418AEB-F86E-7AA6-4643-7708510F148F}"/>
              </a:ext>
            </a:extLst>
          </p:cNvPr>
          <p:cNvSpPr txBox="1"/>
          <p:nvPr/>
        </p:nvSpPr>
        <p:spPr>
          <a:xfrm>
            <a:off x="4673790" y="2288691"/>
            <a:ext cx="751821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Since we cannot manipulate the date, fitness level, or calories themselves, and since the hours of sleep have a negligible effect on the calories burned, what remains is to manipulate the duration in minutes of the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i="1" dirty="0"/>
              <a:t>Fitness Buddy</a:t>
            </a:r>
            <a:r>
              <a:rPr lang="en-US" dirty="0"/>
              <a:t> could either suggest an optimal amount of training, or tell if the desired amount would be enough to reach the set goal</a:t>
            </a:r>
          </a:p>
        </p:txBody>
      </p:sp>
      <p:pic>
        <p:nvPicPr>
          <p:cNvPr id="15" name="Graphic 14" descr="Robot with solid fill">
            <a:extLst>
              <a:ext uri="{FF2B5EF4-FFF2-40B4-BE49-F238E27FC236}">
                <a16:creationId xmlns:a16="http://schemas.microsoft.com/office/drawing/2014/main" id="{676CC1D3-7775-61B0-575E-F67F0E2CE5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73790" y="5848375"/>
            <a:ext cx="914400" cy="914400"/>
          </a:xfrm>
          <a:prstGeom prst="rect">
            <a:avLst/>
          </a:prstGeom>
        </p:spPr>
      </p:pic>
      <p:sp>
        <p:nvSpPr>
          <p:cNvPr id="20" name="Rounded Rectangular Callout 19">
            <a:extLst>
              <a:ext uri="{FF2B5EF4-FFF2-40B4-BE49-F238E27FC236}">
                <a16:creationId xmlns:a16="http://schemas.microsoft.com/office/drawing/2014/main" id="{20B47B66-0250-9890-2790-7B311242833E}"/>
              </a:ext>
            </a:extLst>
          </p:cNvPr>
          <p:cNvSpPr/>
          <p:nvPr/>
        </p:nvSpPr>
        <p:spPr>
          <a:xfrm>
            <a:off x="5926540" y="4401878"/>
            <a:ext cx="5874303" cy="1767427"/>
          </a:xfrm>
          <a:prstGeom prst="wedgeRoundRectCallout">
            <a:avLst>
              <a:gd name="adj1" fmla="val -59879"/>
              <a:gd name="adj2" fmla="val 41631"/>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i="1" dirty="0"/>
              <a:t>Nicol, would you like to </a:t>
            </a:r>
            <a:r>
              <a:rPr lang="en-US" i="1" dirty="0"/>
              <a:t>set a level of training you are comfortable with and find out how close we can get to your objective?</a:t>
            </a:r>
          </a:p>
          <a:p>
            <a:pPr algn="ctr"/>
            <a:r>
              <a:rPr lang="en-US" i="1" dirty="0"/>
              <a:t>Or would you prefer me to suggest the optimal amount of training to achieve your desired goal?</a:t>
            </a:r>
          </a:p>
        </p:txBody>
      </p:sp>
    </p:spTree>
    <p:extLst>
      <p:ext uri="{BB962C8B-B14F-4D97-AF65-F5344CB8AC3E}">
        <p14:creationId xmlns:p14="http://schemas.microsoft.com/office/powerpoint/2010/main" val="1726569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15CCF-055D-8E56-E77F-CE514F35D275}"/>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F64FC3C0-00D3-F8CF-B2CA-C1A125E49532}"/>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erson with his arms crossed&#10;&#10;AI-generated content may be incorrect.">
            <a:extLst>
              <a:ext uri="{FF2B5EF4-FFF2-40B4-BE49-F238E27FC236}">
                <a16:creationId xmlns:a16="http://schemas.microsoft.com/office/drawing/2014/main" id="{73B51900-C5F1-3871-95FE-7A4AABBD7C83}"/>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621839D2-8A2D-06C1-4E04-62D0F252769A}"/>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5C3681A4-1504-B823-64A4-15895695EC65}"/>
              </a:ext>
            </a:extLst>
          </p:cNvPr>
          <p:cNvSpPr txBox="1"/>
          <p:nvPr/>
        </p:nvSpPr>
        <p:spPr>
          <a:xfrm>
            <a:off x="2477206" y="739016"/>
            <a:ext cx="9178144" cy="646331"/>
          </a:xfrm>
          <a:prstGeom prst="rect">
            <a:avLst/>
          </a:prstGeom>
          <a:noFill/>
        </p:spPr>
        <p:txBody>
          <a:bodyPr wrap="square">
            <a:spAutoFit/>
          </a:bodyPr>
          <a:lstStyle/>
          <a:p>
            <a:r>
              <a:rPr lang="en-US" b="1" dirty="0"/>
              <a:t>Case 1</a:t>
            </a:r>
            <a:r>
              <a:rPr lang="en-US" dirty="0"/>
              <a:t>: The user sets a desired amount of training, and </a:t>
            </a:r>
            <a:r>
              <a:rPr lang="en-US" i="1" dirty="0"/>
              <a:t>Fitness Buddy </a:t>
            </a:r>
            <a:r>
              <a:rPr lang="en-US" dirty="0"/>
              <a:t>responds to determine if it would be sufficient and how close.</a:t>
            </a:r>
          </a:p>
        </p:txBody>
      </p:sp>
      <p:pic>
        <p:nvPicPr>
          <p:cNvPr id="12" name="Picture 11">
            <a:extLst>
              <a:ext uri="{FF2B5EF4-FFF2-40B4-BE49-F238E27FC236}">
                <a16:creationId xmlns:a16="http://schemas.microsoft.com/office/drawing/2014/main" id="{0D21ABA5-6753-575D-B8A1-438914A7614B}"/>
              </a:ext>
            </a:extLst>
          </p:cNvPr>
          <p:cNvPicPr>
            <a:picLocks noChangeAspect="1"/>
          </p:cNvPicPr>
          <p:nvPr/>
        </p:nvPicPr>
        <p:blipFill>
          <a:blip r:embed="rId5"/>
          <a:srcRect l="9642" t="9269" r="6521" b="3464"/>
          <a:stretch>
            <a:fillRect/>
          </a:stretch>
        </p:blipFill>
        <p:spPr>
          <a:xfrm>
            <a:off x="391157" y="2411847"/>
            <a:ext cx="3944283" cy="4105651"/>
          </a:xfrm>
          <a:prstGeom prst="rect">
            <a:avLst/>
          </a:prstGeom>
        </p:spPr>
      </p:pic>
      <p:sp>
        <p:nvSpPr>
          <p:cNvPr id="13" name="TextBox 12">
            <a:extLst>
              <a:ext uri="{FF2B5EF4-FFF2-40B4-BE49-F238E27FC236}">
                <a16:creationId xmlns:a16="http://schemas.microsoft.com/office/drawing/2014/main" id="{B8858DE8-C95D-204A-B986-B7DAE6E6310A}"/>
              </a:ext>
            </a:extLst>
          </p:cNvPr>
          <p:cNvSpPr txBox="1"/>
          <p:nvPr/>
        </p:nvSpPr>
        <p:spPr>
          <a:xfrm>
            <a:off x="4673790" y="2288691"/>
            <a:ext cx="751821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Increasing the training time by a comfortable amount, we can observe  a good increase in calories burned from the graph;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fact, the prospective average calories consumption increased from -0.53 to -0.24 (regularized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Hypothesizing an objective of -0.2, the user could decide to push a bit further or be satisfied with the results. </a:t>
            </a:r>
          </a:p>
        </p:txBody>
      </p:sp>
      <p:pic>
        <p:nvPicPr>
          <p:cNvPr id="15" name="Graphic 14" descr="Robot with solid fill">
            <a:extLst>
              <a:ext uri="{FF2B5EF4-FFF2-40B4-BE49-F238E27FC236}">
                <a16:creationId xmlns:a16="http://schemas.microsoft.com/office/drawing/2014/main" id="{B56B4CEA-7E60-4326-51BB-D2DFB60390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73790" y="5848375"/>
            <a:ext cx="914400" cy="914400"/>
          </a:xfrm>
          <a:prstGeom prst="rect">
            <a:avLst/>
          </a:prstGeom>
        </p:spPr>
      </p:pic>
      <p:sp>
        <p:nvSpPr>
          <p:cNvPr id="20" name="Rounded Rectangular Callout 19">
            <a:extLst>
              <a:ext uri="{FF2B5EF4-FFF2-40B4-BE49-F238E27FC236}">
                <a16:creationId xmlns:a16="http://schemas.microsoft.com/office/drawing/2014/main" id="{AB859FBA-D285-EEF5-2D8D-69E253D0B6A0}"/>
              </a:ext>
            </a:extLst>
          </p:cNvPr>
          <p:cNvSpPr/>
          <p:nvPr/>
        </p:nvSpPr>
        <p:spPr>
          <a:xfrm>
            <a:off x="5926540" y="4761340"/>
            <a:ext cx="5874303" cy="1407965"/>
          </a:xfrm>
          <a:prstGeom prst="wedgeRoundRectCallout">
            <a:avLst>
              <a:gd name="adj1" fmla="val -59879"/>
              <a:gd name="adj2" fmla="val 41631"/>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You are doing great, Nicol!</a:t>
            </a:r>
          </a:p>
          <a:p>
            <a:pPr algn="ctr"/>
            <a:r>
              <a:rPr lang="en-US" i="1" dirty="0"/>
              <a:t>With this effort, you are close to your objective!</a:t>
            </a:r>
          </a:p>
          <a:p>
            <a:pPr algn="ctr"/>
            <a:r>
              <a:rPr lang="en-US" i="1" dirty="0"/>
              <a:t>Would you like to pursue this plan, or should I suggest the optimal strategy?</a:t>
            </a:r>
            <a:endParaRPr lang="en-GB" i="1" dirty="0"/>
          </a:p>
        </p:txBody>
      </p:sp>
    </p:spTree>
    <p:extLst>
      <p:ext uri="{BB962C8B-B14F-4D97-AF65-F5344CB8AC3E}">
        <p14:creationId xmlns:p14="http://schemas.microsoft.com/office/powerpoint/2010/main" val="2644152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4228D-6270-0A0F-FA52-61B75D3709B3}"/>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756256F-8271-3694-1F03-830AFE131C70}"/>
              </a:ext>
            </a:extLst>
          </p:cNvPr>
          <p:cNvSpPr/>
          <p:nvPr/>
        </p:nvSpPr>
        <p:spPr>
          <a:xfrm>
            <a:off x="0" y="0"/>
            <a:ext cx="12192000" cy="2124365"/>
          </a:xfrm>
          <a:prstGeom prst="rect">
            <a:avLst/>
          </a:prstGeom>
          <a:gradFill>
            <a:gsLst>
              <a:gs pos="0">
                <a:srgbClr val="FEFFC0"/>
              </a:gs>
              <a:gs pos="100000">
                <a:schemeClr val="tx2">
                  <a:lumMod val="10000"/>
                  <a:lumOff val="90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person with his arms crossed&#10;&#10;AI-generated content may be incorrect.">
            <a:extLst>
              <a:ext uri="{FF2B5EF4-FFF2-40B4-BE49-F238E27FC236}">
                <a16:creationId xmlns:a16="http://schemas.microsoft.com/office/drawing/2014/main" id="{E4A5924F-A577-D7F7-06FF-B8604BCEE1D9}"/>
              </a:ext>
            </a:extLst>
          </p:cNvPr>
          <p:cNvPicPr>
            <a:picLocks noChangeAspect="1"/>
          </p:cNvPicPr>
          <p:nvPr/>
        </p:nvPicPr>
        <p:blipFill>
          <a:blip r:embed="rId3"/>
          <a:stretch>
            <a:fillRect/>
          </a:stretch>
        </p:blipFill>
        <p:spPr>
          <a:xfrm>
            <a:off x="391157" y="287482"/>
            <a:ext cx="1549400" cy="1549400"/>
          </a:xfrm>
          <a:prstGeom prst="rect">
            <a:avLst/>
          </a:prstGeom>
        </p:spPr>
      </p:pic>
      <p:pic>
        <p:nvPicPr>
          <p:cNvPr id="2" name="Picture 1" descr="A logo of a university&#10;&#10;AI-generated content may be incorrect.">
            <a:extLst>
              <a:ext uri="{FF2B5EF4-FFF2-40B4-BE49-F238E27FC236}">
                <a16:creationId xmlns:a16="http://schemas.microsoft.com/office/drawing/2014/main" id="{B9819854-65D1-5574-114C-45ECFF05A421}"/>
              </a:ext>
            </a:extLst>
          </p:cNvPr>
          <p:cNvPicPr>
            <a:picLocks noChangeAspect="1"/>
          </p:cNvPicPr>
          <p:nvPr/>
        </p:nvPicPr>
        <p:blipFill>
          <a:blip r:embed="rId4"/>
          <a:stretch>
            <a:fillRect/>
          </a:stretch>
        </p:blipFill>
        <p:spPr>
          <a:xfrm>
            <a:off x="10732718" y="6305575"/>
            <a:ext cx="1459282" cy="552425"/>
          </a:xfrm>
          <a:prstGeom prst="rect">
            <a:avLst/>
          </a:prstGeom>
        </p:spPr>
      </p:pic>
      <p:sp>
        <p:nvSpPr>
          <p:cNvPr id="5" name="TextBox 4">
            <a:extLst>
              <a:ext uri="{FF2B5EF4-FFF2-40B4-BE49-F238E27FC236}">
                <a16:creationId xmlns:a16="http://schemas.microsoft.com/office/drawing/2014/main" id="{3DD83A19-A380-3DED-BAFC-C016327C5925}"/>
              </a:ext>
            </a:extLst>
          </p:cNvPr>
          <p:cNvSpPr txBox="1"/>
          <p:nvPr/>
        </p:nvSpPr>
        <p:spPr>
          <a:xfrm>
            <a:off x="2477206" y="880413"/>
            <a:ext cx="9178144" cy="369332"/>
          </a:xfrm>
          <a:prstGeom prst="rect">
            <a:avLst/>
          </a:prstGeom>
          <a:noFill/>
        </p:spPr>
        <p:txBody>
          <a:bodyPr wrap="square">
            <a:spAutoFit/>
          </a:bodyPr>
          <a:lstStyle/>
          <a:p>
            <a:r>
              <a:rPr lang="en-US" b="1" dirty="0"/>
              <a:t>Case 2</a:t>
            </a:r>
            <a:r>
              <a:rPr lang="en-US" dirty="0"/>
              <a:t>: </a:t>
            </a:r>
            <a:r>
              <a:rPr lang="en-US" i="1" dirty="0"/>
              <a:t>Fitness Buddy </a:t>
            </a:r>
            <a:r>
              <a:rPr lang="en-US" dirty="0"/>
              <a:t>suggests the optimal amount of training to reach the set goal.</a:t>
            </a:r>
            <a:endParaRPr lang="en-US" i="1" dirty="0"/>
          </a:p>
        </p:txBody>
      </p:sp>
      <p:pic>
        <p:nvPicPr>
          <p:cNvPr id="12" name="Picture 11">
            <a:extLst>
              <a:ext uri="{FF2B5EF4-FFF2-40B4-BE49-F238E27FC236}">
                <a16:creationId xmlns:a16="http://schemas.microsoft.com/office/drawing/2014/main" id="{5CBB488D-64A0-623A-E8B1-BDE572D325C8}"/>
              </a:ext>
            </a:extLst>
          </p:cNvPr>
          <p:cNvPicPr>
            <a:picLocks noChangeAspect="1"/>
          </p:cNvPicPr>
          <p:nvPr/>
        </p:nvPicPr>
        <p:blipFill>
          <a:blip r:embed="rId5"/>
          <a:srcRect l="8494" t="7440" r="8634"/>
          <a:stretch>
            <a:fillRect/>
          </a:stretch>
        </p:blipFill>
        <p:spPr>
          <a:xfrm>
            <a:off x="391157" y="2288691"/>
            <a:ext cx="3786158" cy="4228807"/>
          </a:xfrm>
          <a:prstGeom prst="rect">
            <a:avLst/>
          </a:prstGeom>
        </p:spPr>
      </p:pic>
      <p:sp>
        <p:nvSpPr>
          <p:cNvPr id="13" name="TextBox 12">
            <a:extLst>
              <a:ext uri="{FF2B5EF4-FFF2-40B4-BE49-F238E27FC236}">
                <a16:creationId xmlns:a16="http://schemas.microsoft.com/office/drawing/2014/main" id="{15DA1CCC-C001-84EB-81C8-65EAB4284A9C}"/>
              </a:ext>
            </a:extLst>
          </p:cNvPr>
          <p:cNvSpPr txBox="1"/>
          <p:nvPr/>
        </p:nvSpPr>
        <p:spPr>
          <a:xfrm>
            <a:off x="4673790" y="2288691"/>
            <a:ext cx="751821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can compute the optimal amount of training to at least satisfy the objective, or we can compute it to get as close as possible to such a value.</a:t>
            </a:r>
          </a:p>
          <a:p>
            <a:pPr marL="742950" lvl="1" indent="-285750">
              <a:buFont typeface="Arial" panose="020B0604020202020204" pitchFamily="34" charset="0"/>
              <a:buChar char="•"/>
            </a:pPr>
            <a:r>
              <a:rPr lang="en-US" dirty="0"/>
              <a:t>Here we present the first option.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iteratively increase the value of </a:t>
            </a:r>
            <a:r>
              <a:rPr lang="en-US" dirty="0">
                <a:latin typeface="Courier New" panose="02070309020205020404" pitchFamily="49" charset="0"/>
                <a:cs typeface="Courier New" panose="02070309020205020404" pitchFamily="49" charset="0"/>
              </a:rPr>
              <a:t>duration_minutes </a:t>
            </a:r>
            <a:r>
              <a:rPr lang="en-US" dirty="0"/>
              <a:t>by small amounts until we find the first value of </a:t>
            </a:r>
            <a:r>
              <a:rPr lang="en-US" dirty="0">
                <a:latin typeface="Courier New" panose="02070309020205020404" pitchFamily="49" charset="0"/>
                <a:cs typeface="Courier New" panose="02070309020205020404" pitchFamily="49" charset="0"/>
              </a:rPr>
              <a:t>calories_burned </a:t>
            </a:r>
            <a:r>
              <a:rPr lang="en-US" dirty="0"/>
              <a:t>greater than or equal to the set goal and provide the answer.</a:t>
            </a:r>
          </a:p>
        </p:txBody>
      </p:sp>
      <p:pic>
        <p:nvPicPr>
          <p:cNvPr id="15" name="Graphic 14" descr="Robot with solid fill">
            <a:extLst>
              <a:ext uri="{FF2B5EF4-FFF2-40B4-BE49-F238E27FC236}">
                <a16:creationId xmlns:a16="http://schemas.microsoft.com/office/drawing/2014/main" id="{F27B15BF-BB50-8E26-A42E-A7A5B92312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73790" y="5848375"/>
            <a:ext cx="914400" cy="914400"/>
          </a:xfrm>
          <a:prstGeom prst="rect">
            <a:avLst/>
          </a:prstGeom>
        </p:spPr>
      </p:pic>
      <p:sp>
        <p:nvSpPr>
          <p:cNvPr id="20" name="Rounded Rectangular Callout 19">
            <a:extLst>
              <a:ext uri="{FF2B5EF4-FFF2-40B4-BE49-F238E27FC236}">
                <a16:creationId xmlns:a16="http://schemas.microsoft.com/office/drawing/2014/main" id="{777FEDFC-B13D-0870-012B-4DF4916210B1}"/>
              </a:ext>
            </a:extLst>
          </p:cNvPr>
          <p:cNvSpPr/>
          <p:nvPr/>
        </p:nvSpPr>
        <p:spPr>
          <a:xfrm>
            <a:off x="5926540" y="4761340"/>
            <a:ext cx="5874303" cy="1407965"/>
          </a:xfrm>
          <a:prstGeom prst="wedgeRoundRectCallout">
            <a:avLst>
              <a:gd name="adj1" fmla="val -59879"/>
              <a:gd name="adj2" fmla="val 41631"/>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This is how much you should be training to reach your goal, Nicol!</a:t>
            </a:r>
          </a:p>
          <a:p>
            <a:pPr algn="ctr"/>
            <a:r>
              <a:rPr lang="en-US" i="1" dirty="0"/>
              <a:t>Do you feel comfortable doing that? Or should we stick to doing your best?</a:t>
            </a:r>
            <a:endParaRPr lang="en-GB" i="1" dirty="0"/>
          </a:p>
        </p:txBody>
      </p:sp>
    </p:spTree>
    <p:extLst>
      <p:ext uri="{BB962C8B-B14F-4D97-AF65-F5344CB8AC3E}">
        <p14:creationId xmlns:p14="http://schemas.microsoft.com/office/powerpoint/2010/main" val="172587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15AF-A894-027F-5DEA-F17A5D78322C}"/>
              </a:ext>
            </a:extLst>
          </p:cNvPr>
          <p:cNvSpPr>
            <a:spLocks noGrp="1"/>
          </p:cNvSpPr>
          <p:nvPr>
            <p:ph type="title"/>
          </p:nvPr>
        </p:nvSpPr>
        <p:spPr/>
        <p:txBody>
          <a:bodyPr/>
          <a:lstStyle/>
          <a:p>
            <a:r>
              <a:rPr lang="en-GB" dirty="0"/>
              <a:t>This is a Proof of Concept</a:t>
            </a:r>
          </a:p>
        </p:txBody>
      </p:sp>
      <p:sp>
        <p:nvSpPr>
          <p:cNvPr id="3" name="Content Placeholder 2">
            <a:extLst>
              <a:ext uri="{FF2B5EF4-FFF2-40B4-BE49-F238E27FC236}">
                <a16:creationId xmlns:a16="http://schemas.microsoft.com/office/drawing/2014/main" id="{4CF386A2-D775-0C86-A63F-32C79D79B1D1}"/>
              </a:ext>
            </a:extLst>
          </p:cNvPr>
          <p:cNvSpPr>
            <a:spLocks noGrp="1"/>
          </p:cNvSpPr>
          <p:nvPr>
            <p:ph idx="1"/>
          </p:nvPr>
        </p:nvSpPr>
        <p:spPr/>
        <p:txBody>
          <a:bodyPr>
            <a:normAutofit lnSpcReduction="10000"/>
          </a:bodyPr>
          <a:lstStyle/>
          <a:p>
            <a:r>
              <a:rPr lang="en-GB" dirty="0"/>
              <a:t>This approach aims to show that the causal analysis approach could work for providing personalised health and fitness suggestions to users via interaction with an AI agent;</a:t>
            </a:r>
          </a:p>
          <a:p>
            <a:r>
              <a:rPr lang="en-GB" dirty="0"/>
              <a:t>At this state, it intentionally ignores some constraints, such as precautionary and realistic human limits;</a:t>
            </a:r>
          </a:p>
          <a:p>
            <a:r>
              <a:rPr lang="en-GB" dirty="0"/>
              <a:t>Given the synthetic and relatively limited nature of the data available, the suggestions need to be simple and straightforward;</a:t>
            </a:r>
          </a:p>
          <a:p>
            <a:r>
              <a:rPr lang="en-GB" dirty="0"/>
              <a:t>With larger and more realistic datasets, along with increased domain knowledge and development time, the previous limitations could be realistically overcome, leading to an efficient and functional device.</a:t>
            </a:r>
          </a:p>
        </p:txBody>
      </p:sp>
      <p:pic>
        <p:nvPicPr>
          <p:cNvPr id="5" name="Graphic 4" descr="Robot with solid fill">
            <a:extLst>
              <a:ext uri="{FF2B5EF4-FFF2-40B4-BE49-F238E27FC236}">
                <a16:creationId xmlns:a16="http://schemas.microsoft.com/office/drawing/2014/main" id="{E7482048-1BF9-4B4B-4B40-8D1BD92CA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3296" y="476663"/>
            <a:ext cx="914400" cy="914400"/>
          </a:xfrm>
          <a:prstGeom prst="rect">
            <a:avLst/>
          </a:prstGeom>
        </p:spPr>
      </p:pic>
      <p:sp>
        <p:nvSpPr>
          <p:cNvPr id="6" name="Rounded Rectangular Callout 5">
            <a:extLst>
              <a:ext uri="{FF2B5EF4-FFF2-40B4-BE49-F238E27FC236}">
                <a16:creationId xmlns:a16="http://schemas.microsoft.com/office/drawing/2014/main" id="{B8D1A8EA-F2B2-1B4D-20C1-03C0C09E1A1E}"/>
              </a:ext>
            </a:extLst>
          </p:cNvPr>
          <p:cNvSpPr/>
          <p:nvPr/>
        </p:nvSpPr>
        <p:spPr>
          <a:xfrm>
            <a:off x="8780794" y="365125"/>
            <a:ext cx="3280026" cy="1025938"/>
          </a:xfrm>
          <a:prstGeom prst="wedgeRoundRectCallout">
            <a:avLst>
              <a:gd name="adj1" fmla="val -71055"/>
              <a:gd name="adj2" fmla="val -10605"/>
              <a:gd name="adj3" fmla="val 16667"/>
            </a:avLst>
          </a:prstGeom>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i="1" dirty="0"/>
              <a:t>Please, don’t train 20 hours a day, if I now suggest so!</a:t>
            </a:r>
          </a:p>
        </p:txBody>
      </p:sp>
      <p:pic>
        <p:nvPicPr>
          <p:cNvPr id="7" name="Picture 6" descr="A logo of a university&#10;&#10;AI-generated content may be incorrect.">
            <a:extLst>
              <a:ext uri="{FF2B5EF4-FFF2-40B4-BE49-F238E27FC236}">
                <a16:creationId xmlns:a16="http://schemas.microsoft.com/office/drawing/2014/main" id="{919F9EF9-2CBD-A4F1-113F-6124BD125912}"/>
              </a:ext>
            </a:extLst>
          </p:cNvPr>
          <p:cNvPicPr>
            <a:picLocks noChangeAspect="1"/>
          </p:cNvPicPr>
          <p:nvPr/>
        </p:nvPicPr>
        <p:blipFill>
          <a:blip r:embed="rId4"/>
          <a:stretch>
            <a:fillRect/>
          </a:stretch>
        </p:blipFill>
        <p:spPr>
          <a:xfrm>
            <a:off x="10732718" y="6305575"/>
            <a:ext cx="1459282" cy="552425"/>
          </a:xfrm>
          <a:prstGeom prst="rect">
            <a:avLst/>
          </a:prstGeom>
        </p:spPr>
      </p:pic>
    </p:spTree>
    <p:extLst>
      <p:ext uri="{BB962C8B-B14F-4D97-AF65-F5344CB8AC3E}">
        <p14:creationId xmlns:p14="http://schemas.microsoft.com/office/powerpoint/2010/main" val="1695320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841</TotalTime>
  <Words>1093</Words>
  <Application>Microsoft Macintosh PowerPoint</Application>
  <PresentationFormat>Widescreen</PresentationFormat>
  <Paragraphs>214</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Aptos Narrow</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 Proof of Concept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Anonymous Author</dc:creator>
  <cp:lastModifiedBy>Anonymous Author</cp:lastModifiedBy>
  <cp:revision>227</cp:revision>
  <dcterms:created xsi:type="dcterms:W3CDTF">2025-08-18T11:06:54Z</dcterms:created>
  <dcterms:modified xsi:type="dcterms:W3CDTF">2025-09-28T15:04:56Z</dcterms:modified>
</cp:coreProperties>
</file>