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86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E8D4F-5534-4832-B44D-A2A49984D0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0E3CCE-E78A-46CC-8009-A4B5E4E5E0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Valutazione simulativa delle caratteristiche  della tecnologia CMOS 0.35 µm</a:t>
          </a:r>
          <a:endParaRPr lang="en-US" sz="1600" dirty="0"/>
        </a:p>
      </dgm:t>
    </dgm:pt>
    <dgm:pt modelId="{9B42965F-EAB0-44C2-9306-35C54022A39A}" type="parTrans" cxnId="{1E1215BF-48EE-486C-A2C7-189807459556}">
      <dgm:prSet/>
      <dgm:spPr/>
      <dgm:t>
        <a:bodyPr/>
        <a:lstStyle/>
        <a:p>
          <a:endParaRPr lang="en-US"/>
        </a:p>
      </dgm:t>
    </dgm:pt>
    <dgm:pt modelId="{B3F041E6-3B95-46B7-AF1C-C59566724A64}" type="sibTrans" cxnId="{1E1215BF-48EE-486C-A2C7-189807459556}">
      <dgm:prSet/>
      <dgm:spPr/>
      <dgm:t>
        <a:bodyPr/>
        <a:lstStyle/>
        <a:p>
          <a:endParaRPr lang="en-US"/>
        </a:p>
      </dgm:t>
    </dgm:pt>
    <dgm:pt modelId="{2C1F6A71-5935-4794-B1A7-FC3EDD1C86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Analisi della topologia circuitale e motivazione della scelta</a:t>
          </a:r>
          <a:endParaRPr lang="en-US" sz="1600" dirty="0"/>
        </a:p>
      </dgm:t>
    </dgm:pt>
    <dgm:pt modelId="{C61F538B-9531-4210-9B7C-766D75006B2C}" type="parTrans" cxnId="{F3150C63-CA2D-4646-BDC9-F1659761F4A9}">
      <dgm:prSet/>
      <dgm:spPr/>
      <dgm:t>
        <a:bodyPr/>
        <a:lstStyle/>
        <a:p>
          <a:endParaRPr lang="en-US"/>
        </a:p>
      </dgm:t>
    </dgm:pt>
    <dgm:pt modelId="{EB844F66-2A6E-4133-AE04-53717B389C0B}" type="sibTrans" cxnId="{F3150C63-CA2D-4646-BDC9-F1659761F4A9}">
      <dgm:prSet/>
      <dgm:spPr/>
      <dgm:t>
        <a:bodyPr/>
        <a:lstStyle/>
        <a:p>
          <a:endParaRPr lang="en-US"/>
        </a:p>
      </dgm:t>
    </dgm:pt>
    <dgm:pt modelId="{ADD6FA78-AD05-4CD4-BC0E-602B67CDEB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Definizione delle specifiche di progetto</a:t>
          </a:r>
          <a:endParaRPr lang="en-US" sz="1600" dirty="0"/>
        </a:p>
      </dgm:t>
    </dgm:pt>
    <dgm:pt modelId="{EC5FC07A-EB24-44CC-AB99-AB482A95C3EF}" type="parTrans" cxnId="{2BD5D650-2EAC-416F-88CF-E7DECCDA8BCA}">
      <dgm:prSet/>
      <dgm:spPr/>
      <dgm:t>
        <a:bodyPr/>
        <a:lstStyle/>
        <a:p>
          <a:endParaRPr lang="en-US"/>
        </a:p>
      </dgm:t>
    </dgm:pt>
    <dgm:pt modelId="{906570EE-A848-408F-B9B7-C5AB0C98E093}" type="sibTrans" cxnId="{2BD5D650-2EAC-416F-88CF-E7DECCDA8BCA}">
      <dgm:prSet/>
      <dgm:spPr/>
      <dgm:t>
        <a:bodyPr/>
        <a:lstStyle/>
        <a:p>
          <a:endParaRPr lang="en-US"/>
        </a:p>
      </dgm:t>
    </dgm:pt>
    <dgm:pt modelId="{FF055905-E980-4892-874E-4B72E2C60C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Dimensionamento del circuito: W e L dei transitori, tensioni e correnti di  polarizzazione</a:t>
          </a:r>
          <a:endParaRPr lang="en-US" sz="1600" dirty="0"/>
        </a:p>
      </dgm:t>
    </dgm:pt>
    <dgm:pt modelId="{0DA13042-04E7-40BF-9DF1-435955C6B9A4}" type="parTrans" cxnId="{151BD83A-238A-4D03-8E0C-DFA60C111E6A}">
      <dgm:prSet/>
      <dgm:spPr/>
      <dgm:t>
        <a:bodyPr/>
        <a:lstStyle/>
        <a:p>
          <a:endParaRPr lang="en-US"/>
        </a:p>
      </dgm:t>
    </dgm:pt>
    <dgm:pt modelId="{7BC71A86-7FF4-4C13-8324-6606B483CCF6}" type="sibTrans" cxnId="{151BD83A-238A-4D03-8E0C-DFA60C111E6A}">
      <dgm:prSet/>
      <dgm:spPr/>
      <dgm:t>
        <a:bodyPr/>
        <a:lstStyle/>
        <a:p>
          <a:endParaRPr lang="en-US"/>
        </a:p>
      </dgm:t>
    </dgm:pt>
    <dgm:pt modelId="{89A019BF-5966-4D80-B27B-62006827B0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Verifica delle prestazioni tramite simulazioni su LTSPICE</a:t>
          </a:r>
          <a:endParaRPr lang="en-US" sz="1600" dirty="0"/>
        </a:p>
      </dgm:t>
    </dgm:pt>
    <dgm:pt modelId="{927E1E01-5909-4BC2-B98E-7EDEAC50E479}" type="parTrans" cxnId="{8306B67C-BC1F-4677-9E43-E2ED2A39F3AD}">
      <dgm:prSet/>
      <dgm:spPr/>
      <dgm:t>
        <a:bodyPr/>
        <a:lstStyle/>
        <a:p>
          <a:endParaRPr lang="en-US"/>
        </a:p>
      </dgm:t>
    </dgm:pt>
    <dgm:pt modelId="{AA35DFE1-7DBB-45FC-8CF1-59B45C37691C}" type="sibTrans" cxnId="{8306B67C-BC1F-4677-9E43-E2ED2A39F3AD}">
      <dgm:prSet/>
      <dgm:spPr/>
      <dgm:t>
        <a:bodyPr/>
        <a:lstStyle/>
        <a:p>
          <a:endParaRPr lang="en-US"/>
        </a:p>
      </dgm:t>
    </dgm:pt>
    <dgm:pt modelId="{4740213F-182D-468B-ADFA-4F4F91D5FE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/>
            <a:t>Conclusioni</a:t>
          </a:r>
          <a:endParaRPr lang="en-US" sz="1600" dirty="0"/>
        </a:p>
      </dgm:t>
    </dgm:pt>
    <dgm:pt modelId="{6C71CA0F-938B-4EEC-8BB7-E4271EC7FD61}" type="parTrans" cxnId="{1B9338D6-7FC1-46CF-854E-0EDA8FA8E999}">
      <dgm:prSet/>
      <dgm:spPr/>
      <dgm:t>
        <a:bodyPr/>
        <a:lstStyle/>
        <a:p>
          <a:endParaRPr lang="en-US"/>
        </a:p>
      </dgm:t>
    </dgm:pt>
    <dgm:pt modelId="{123456BF-CA21-41CE-9BFC-25B832EA7FC9}" type="sibTrans" cxnId="{1B9338D6-7FC1-46CF-854E-0EDA8FA8E999}">
      <dgm:prSet/>
      <dgm:spPr/>
      <dgm:t>
        <a:bodyPr/>
        <a:lstStyle/>
        <a:p>
          <a:endParaRPr lang="en-US"/>
        </a:p>
      </dgm:t>
    </dgm:pt>
    <dgm:pt modelId="{1DE0847C-7662-4E60-8C80-C744CC96B2EC}" type="pres">
      <dgm:prSet presAssocID="{B48E8D4F-5534-4832-B44D-A2A49984D070}" presName="root" presStyleCnt="0">
        <dgm:presLayoutVars>
          <dgm:dir/>
          <dgm:resizeHandles val="exact"/>
        </dgm:presLayoutVars>
      </dgm:prSet>
      <dgm:spPr/>
    </dgm:pt>
    <dgm:pt modelId="{1CF0DAF7-EE37-4795-8C3E-862D5EDBE76A}" type="pres">
      <dgm:prSet presAssocID="{4C0E3CCE-E78A-46CC-8009-A4B5E4E5E021}" presName="compNode" presStyleCnt="0"/>
      <dgm:spPr/>
    </dgm:pt>
    <dgm:pt modelId="{C188ECD7-88CF-4F75-9FEC-6F12DDB9FF62}" type="pres">
      <dgm:prSet presAssocID="{4C0E3CCE-E78A-46CC-8009-A4B5E4E5E0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06EBF08-22B3-4E0F-BB58-0704426984DF}" type="pres">
      <dgm:prSet presAssocID="{4C0E3CCE-E78A-46CC-8009-A4B5E4E5E021}" presName="spaceRect" presStyleCnt="0"/>
      <dgm:spPr/>
    </dgm:pt>
    <dgm:pt modelId="{4A247A27-797A-47D2-AF75-23DD79004215}" type="pres">
      <dgm:prSet presAssocID="{4C0E3CCE-E78A-46CC-8009-A4B5E4E5E021}" presName="textRect" presStyleLbl="revTx" presStyleIdx="0" presStyleCnt="6">
        <dgm:presLayoutVars>
          <dgm:chMax val="1"/>
          <dgm:chPref val="1"/>
        </dgm:presLayoutVars>
      </dgm:prSet>
      <dgm:spPr/>
    </dgm:pt>
    <dgm:pt modelId="{E7886C51-2A95-4ECE-8EC5-8CD183B18FD2}" type="pres">
      <dgm:prSet presAssocID="{B3F041E6-3B95-46B7-AF1C-C59566724A64}" presName="sibTrans" presStyleCnt="0"/>
      <dgm:spPr/>
    </dgm:pt>
    <dgm:pt modelId="{8D273AFA-EE97-474D-8571-89D8DB7F4B17}" type="pres">
      <dgm:prSet presAssocID="{2C1F6A71-5935-4794-B1A7-FC3EDD1C86AA}" presName="compNode" presStyleCnt="0"/>
      <dgm:spPr/>
    </dgm:pt>
    <dgm:pt modelId="{A208D176-A28A-4D2F-801D-9B201DDA71F9}" type="pres">
      <dgm:prSet presAssocID="{2C1F6A71-5935-4794-B1A7-FC3EDD1C86A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F3AF30-D274-440E-A9EE-4C56EF14EDCE}" type="pres">
      <dgm:prSet presAssocID="{2C1F6A71-5935-4794-B1A7-FC3EDD1C86AA}" presName="spaceRect" presStyleCnt="0"/>
      <dgm:spPr/>
    </dgm:pt>
    <dgm:pt modelId="{096C26E0-33E5-4792-86CE-D5A4AF884381}" type="pres">
      <dgm:prSet presAssocID="{2C1F6A71-5935-4794-B1A7-FC3EDD1C86AA}" presName="textRect" presStyleLbl="revTx" presStyleIdx="1" presStyleCnt="6">
        <dgm:presLayoutVars>
          <dgm:chMax val="1"/>
          <dgm:chPref val="1"/>
        </dgm:presLayoutVars>
      </dgm:prSet>
      <dgm:spPr/>
    </dgm:pt>
    <dgm:pt modelId="{67896597-5FBA-491A-AD75-F28FE174D8FF}" type="pres">
      <dgm:prSet presAssocID="{EB844F66-2A6E-4133-AE04-53717B389C0B}" presName="sibTrans" presStyleCnt="0"/>
      <dgm:spPr/>
    </dgm:pt>
    <dgm:pt modelId="{B27011E6-6BE2-4C99-80B6-301674A018DC}" type="pres">
      <dgm:prSet presAssocID="{ADD6FA78-AD05-4CD4-BC0E-602B67CDEB37}" presName="compNode" presStyleCnt="0"/>
      <dgm:spPr/>
    </dgm:pt>
    <dgm:pt modelId="{CCB4FDB5-F355-43EB-B33C-7C71AF92910E}" type="pres">
      <dgm:prSet presAssocID="{ADD6FA78-AD05-4CD4-BC0E-602B67CDEB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FC88DE-73EE-4939-9313-B6FF6C4A2F3E}" type="pres">
      <dgm:prSet presAssocID="{ADD6FA78-AD05-4CD4-BC0E-602B67CDEB37}" presName="spaceRect" presStyleCnt="0"/>
      <dgm:spPr/>
    </dgm:pt>
    <dgm:pt modelId="{FA210FD8-F7B2-4812-9EEC-009B63253157}" type="pres">
      <dgm:prSet presAssocID="{ADD6FA78-AD05-4CD4-BC0E-602B67CDEB37}" presName="textRect" presStyleLbl="revTx" presStyleIdx="2" presStyleCnt="6">
        <dgm:presLayoutVars>
          <dgm:chMax val="1"/>
          <dgm:chPref val="1"/>
        </dgm:presLayoutVars>
      </dgm:prSet>
      <dgm:spPr/>
    </dgm:pt>
    <dgm:pt modelId="{1C1F3E45-F794-4618-84B7-C2451E4B2088}" type="pres">
      <dgm:prSet presAssocID="{906570EE-A848-408F-B9B7-C5AB0C98E093}" presName="sibTrans" presStyleCnt="0"/>
      <dgm:spPr/>
    </dgm:pt>
    <dgm:pt modelId="{D703E675-C1DA-40E1-B914-3A4168DEC41F}" type="pres">
      <dgm:prSet presAssocID="{FF055905-E980-4892-874E-4B72E2C60CE4}" presName="compNode" presStyleCnt="0"/>
      <dgm:spPr/>
    </dgm:pt>
    <dgm:pt modelId="{76424F74-4F06-4D58-AB27-9A10E3F77816}" type="pres">
      <dgm:prSet presAssocID="{FF055905-E980-4892-874E-4B72E2C60C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5EEB3A9-81F6-4109-BA62-EE428E7071F6}" type="pres">
      <dgm:prSet presAssocID="{FF055905-E980-4892-874E-4B72E2C60CE4}" presName="spaceRect" presStyleCnt="0"/>
      <dgm:spPr/>
    </dgm:pt>
    <dgm:pt modelId="{F2D7943D-98BC-43AF-8F59-A901BCE0BB14}" type="pres">
      <dgm:prSet presAssocID="{FF055905-E980-4892-874E-4B72E2C60CE4}" presName="textRect" presStyleLbl="revTx" presStyleIdx="3" presStyleCnt="6">
        <dgm:presLayoutVars>
          <dgm:chMax val="1"/>
          <dgm:chPref val="1"/>
        </dgm:presLayoutVars>
      </dgm:prSet>
      <dgm:spPr/>
    </dgm:pt>
    <dgm:pt modelId="{1348F90E-CE97-410C-9D03-A360D2293CFC}" type="pres">
      <dgm:prSet presAssocID="{7BC71A86-7FF4-4C13-8324-6606B483CCF6}" presName="sibTrans" presStyleCnt="0"/>
      <dgm:spPr/>
    </dgm:pt>
    <dgm:pt modelId="{88FDECA5-93EE-4E87-852C-FCCD87E168B9}" type="pres">
      <dgm:prSet presAssocID="{89A019BF-5966-4D80-B27B-62006827B0A2}" presName="compNode" presStyleCnt="0"/>
      <dgm:spPr/>
    </dgm:pt>
    <dgm:pt modelId="{E6EBA0F5-CA5B-4142-915E-87BC491B0672}" type="pres">
      <dgm:prSet presAssocID="{89A019BF-5966-4D80-B27B-62006827B0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DB2E87-C23F-4D7A-8A51-2154D0F40C6D}" type="pres">
      <dgm:prSet presAssocID="{89A019BF-5966-4D80-B27B-62006827B0A2}" presName="spaceRect" presStyleCnt="0"/>
      <dgm:spPr/>
    </dgm:pt>
    <dgm:pt modelId="{77671652-2695-4F3E-A451-03EEDFD74862}" type="pres">
      <dgm:prSet presAssocID="{89A019BF-5966-4D80-B27B-62006827B0A2}" presName="textRect" presStyleLbl="revTx" presStyleIdx="4" presStyleCnt="6">
        <dgm:presLayoutVars>
          <dgm:chMax val="1"/>
          <dgm:chPref val="1"/>
        </dgm:presLayoutVars>
      </dgm:prSet>
      <dgm:spPr/>
    </dgm:pt>
    <dgm:pt modelId="{EBAFCB4A-D709-459A-A652-7737A93D898F}" type="pres">
      <dgm:prSet presAssocID="{AA35DFE1-7DBB-45FC-8CF1-59B45C37691C}" presName="sibTrans" presStyleCnt="0"/>
      <dgm:spPr/>
    </dgm:pt>
    <dgm:pt modelId="{444EF226-DED8-42FC-AB7F-1D241E8A8CF6}" type="pres">
      <dgm:prSet presAssocID="{4740213F-182D-468B-ADFA-4F4F91D5FEAF}" presName="compNode" presStyleCnt="0"/>
      <dgm:spPr/>
    </dgm:pt>
    <dgm:pt modelId="{BD49C5AF-E99A-4FF2-A171-27C18300320B}" type="pres">
      <dgm:prSet presAssocID="{4740213F-182D-468B-ADFA-4F4F91D5FE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1362BEB-94CE-4599-80D4-5F8B79396B45}" type="pres">
      <dgm:prSet presAssocID="{4740213F-182D-468B-ADFA-4F4F91D5FEAF}" presName="spaceRect" presStyleCnt="0"/>
      <dgm:spPr/>
    </dgm:pt>
    <dgm:pt modelId="{CABD0BA2-191A-461A-AFEA-9CA4BAFF62C9}" type="pres">
      <dgm:prSet presAssocID="{4740213F-182D-468B-ADFA-4F4F91D5FEA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83C6111-3767-4340-9AF6-A3B250DA8166}" type="presOf" srcId="{ADD6FA78-AD05-4CD4-BC0E-602B67CDEB37}" destId="{FA210FD8-F7B2-4812-9EEC-009B63253157}" srcOrd="0" destOrd="0" presId="urn:microsoft.com/office/officeart/2018/2/layout/IconLabelList"/>
    <dgm:cxn modelId="{151BD83A-238A-4D03-8E0C-DFA60C111E6A}" srcId="{B48E8D4F-5534-4832-B44D-A2A49984D070}" destId="{FF055905-E980-4892-874E-4B72E2C60CE4}" srcOrd="3" destOrd="0" parTransId="{0DA13042-04E7-40BF-9DF1-435955C6B9A4}" sibTransId="{7BC71A86-7FF4-4C13-8324-6606B483CCF6}"/>
    <dgm:cxn modelId="{F3150C63-CA2D-4646-BDC9-F1659761F4A9}" srcId="{B48E8D4F-5534-4832-B44D-A2A49984D070}" destId="{2C1F6A71-5935-4794-B1A7-FC3EDD1C86AA}" srcOrd="1" destOrd="0" parTransId="{C61F538B-9531-4210-9B7C-766D75006B2C}" sibTransId="{EB844F66-2A6E-4133-AE04-53717B389C0B}"/>
    <dgm:cxn modelId="{B3DCB66F-EEE1-4078-9AB5-C23F5400E29F}" type="presOf" srcId="{89A019BF-5966-4D80-B27B-62006827B0A2}" destId="{77671652-2695-4F3E-A451-03EEDFD74862}" srcOrd="0" destOrd="0" presId="urn:microsoft.com/office/officeart/2018/2/layout/IconLabelList"/>
    <dgm:cxn modelId="{2BD5D650-2EAC-416F-88CF-E7DECCDA8BCA}" srcId="{B48E8D4F-5534-4832-B44D-A2A49984D070}" destId="{ADD6FA78-AD05-4CD4-BC0E-602B67CDEB37}" srcOrd="2" destOrd="0" parTransId="{EC5FC07A-EB24-44CC-AB99-AB482A95C3EF}" sibTransId="{906570EE-A848-408F-B9B7-C5AB0C98E093}"/>
    <dgm:cxn modelId="{8306B67C-BC1F-4677-9E43-E2ED2A39F3AD}" srcId="{B48E8D4F-5534-4832-B44D-A2A49984D070}" destId="{89A019BF-5966-4D80-B27B-62006827B0A2}" srcOrd="4" destOrd="0" parTransId="{927E1E01-5909-4BC2-B98E-7EDEAC50E479}" sibTransId="{AA35DFE1-7DBB-45FC-8CF1-59B45C37691C}"/>
    <dgm:cxn modelId="{1BFF268E-C4AF-4F40-9BE3-BCEC2152A325}" type="presOf" srcId="{B48E8D4F-5534-4832-B44D-A2A49984D070}" destId="{1DE0847C-7662-4E60-8C80-C744CC96B2EC}" srcOrd="0" destOrd="0" presId="urn:microsoft.com/office/officeart/2018/2/layout/IconLabelList"/>
    <dgm:cxn modelId="{C270AA8F-7AB4-4066-BE60-56574FA73820}" type="presOf" srcId="{FF055905-E980-4892-874E-4B72E2C60CE4}" destId="{F2D7943D-98BC-43AF-8F59-A901BCE0BB14}" srcOrd="0" destOrd="0" presId="urn:microsoft.com/office/officeart/2018/2/layout/IconLabelList"/>
    <dgm:cxn modelId="{C313A2B9-E7E3-4ABD-A365-3D57135801FC}" type="presOf" srcId="{2C1F6A71-5935-4794-B1A7-FC3EDD1C86AA}" destId="{096C26E0-33E5-4792-86CE-D5A4AF884381}" srcOrd="0" destOrd="0" presId="urn:microsoft.com/office/officeart/2018/2/layout/IconLabelList"/>
    <dgm:cxn modelId="{1E1215BF-48EE-486C-A2C7-189807459556}" srcId="{B48E8D4F-5534-4832-B44D-A2A49984D070}" destId="{4C0E3CCE-E78A-46CC-8009-A4B5E4E5E021}" srcOrd="0" destOrd="0" parTransId="{9B42965F-EAB0-44C2-9306-35C54022A39A}" sibTransId="{B3F041E6-3B95-46B7-AF1C-C59566724A64}"/>
    <dgm:cxn modelId="{6ECD05C9-2C99-4EF2-845D-D4DF2C86292E}" type="presOf" srcId="{4740213F-182D-468B-ADFA-4F4F91D5FEAF}" destId="{CABD0BA2-191A-461A-AFEA-9CA4BAFF62C9}" srcOrd="0" destOrd="0" presId="urn:microsoft.com/office/officeart/2018/2/layout/IconLabelList"/>
    <dgm:cxn modelId="{1B9338D6-7FC1-46CF-854E-0EDA8FA8E999}" srcId="{B48E8D4F-5534-4832-B44D-A2A49984D070}" destId="{4740213F-182D-468B-ADFA-4F4F91D5FEAF}" srcOrd="5" destOrd="0" parTransId="{6C71CA0F-938B-4EEC-8BB7-E4271EC7FD61}" sibTransId="{123456BF-CA21-41CE-9BFC-25B832EA7FC9}"/>
    <dgm:cxn modelId="{EEA39DE9-84DC-444B-A332-CE161E1F4BD6}" type="presOf" srcId="{4C0E3CCE-E78A-46CC-8009-A4B5E4E5E021}" destId="{4A247A27-797A-47D2-AF75-23DD79004215}" srcOrd="0" destOrd="0" presId="urn:microsoft.com/office/officeart/2018/2/layout/IconLabelList"/>
    <dgm:cxn modelId="{60216915-FA62-4283-8197-AC67E719E030}" type="presParOf" srcId="{1DE0847C-7662-4E60-8C80-C744CC96B2EC}" destId="{1CF0DAF7-EE37-4795-8C3E-862D5EDBE76A}" srcOrd="0" destOrd="0" presId="urn:microsoft.com/office/officeart/2018/2/layout/IconLabelList"/>
    <dgm:cxn modelId="{F6458BAA-BFE8-453E-A296-65CF983BA3A5}" type="presParOf" srcId="{1CF0DAF7-EE37-4795-8C3E-862D5EDBE76A}" destId="{C188ECD7-88CF-4F75-9FEC-6F12DDB9FF62}" srcOrd="0" destOrd="0" presId="urn:microsoft.com/office/officeart/2018/2/layout/IconLabelList"/>
    <dgm:cxn modelId="{9446DD41-7176-4480-9FD0-25BD0593E1E4}" type="presParOf" srcId="{1CF0DAF7-EE37-4795-8C3E-862D5EDBE76A}" destId="{006EBF08-22B3-4E0F-BB58-0704426984DF}" srcOrd="1" destOrd="0" presId="urn:microsoft.com/office/officeart/2018/2/layout/IconLabelList"/>
    <dgm:cxn modelId="{0B94F650-3F0A-4ECF-B0FF-E2F809FE5ABB}" type="presParOf" srcId="{1CF0DAF7-EE37-4795-8C3E-862D5EDBE76A}" destId="{4A247A27-797A-47D2-AF75-23DD79004215}" srcOrd="2" destOrd="0" presId="urn:microsoft.com/office/officeart/2018/2/layout/IconLabelList"/>
    <dgm:cxn modelId="{003AE963-2738-4E3A-9FF4-8DC853DFCAC1}" type="presParOf" srcId="{1DE0847C-7662-4E60-8C80-C744CC96B2EC}" destId="{E7886C51-2A95-4ECE-8EC5-8CD183B18FD2}" srcOrd="1" destOrd="0" presId="urn:microsoft.com/office/officeart/2018/2/layout/IconLabelList"/>
    <dgm:cxn modelId="{0796033A-52A1-411A-9DF1-85ECE0493730}" type="presParOf" srcId="{1DE0847C-7662-4E60-8C80-C744CC96B2EC}" destId="{8D273AFA-EE97-474D-8571-89D8DB7F4B17}" srcOrd="2" destOrd="0" presId="urn:microsoft.com/office/officeart/2018/2/layout/IconLabelList"/>
    <dgm:cxn modelId="{3ED18246-7A1C-46E8-A312-770B0938A55B}" type="presParOf" srcId="{8D273AFA-EE97-474D-8571-89D8DB7F4B17}" destId="{A208D176-A28A-4D2F-801D-9B201DDA71F9}" srcOrd="0" destOrd="0" presId="urn:microsoft.com/office/officeart/2018/2/layout/IconLabelList"/>
    <dgm:cxn modelId="{2AFDD6F2-29C8-4A04-8EE9-4271710E86B8}" type="presParOf" srcId="{8D273AFA-EE97-474D-8571-89D8DB7F4B17}" destId="{39F3AF30-D274-440E-A9EE-4C56EF14EDCE}" srcOrd="1" destOrd="0" presId="urn:microsoft.com/office/officeart/2018/2/layout/IconLabelList"/>
    <dgm:cxn modelId="{8441B015-9DC4-4C77-B6F7-5249883C25CA}" type="presParOf" srcId="{8D273AFA-EE97-474D-8571-89D8DB7F4B17}" destId="{096C26E0-33E5-4792-86CE-D5A4AF884381}" srcOrd="2" destOrd="0" presId="urn:microsoft.com/office/officeart/2018/2/layout/IconLabelList"/>
    <dgm:cxn modelId="{BBA9A3A3-16B4-4D93-908B-DD1EA303FC70}" type="presParOf" srcId="{1DE0847C-7662-4E60-8C80-C744CC96B2EC}" destId="{67896597-5FBA-491A-AD75-F28FE174D8FF}" srcOrd="3" destOrd="0" presId="urn:microsoft.com/office/officeart/2018/2/layout/IconLabelList"/>
    <dgm:cxn modelId="{CA8B30E1-8D63-4EAB-BE3A-5A5059DBBF64}" type="presParOf" srcId="{1DE0847C-7662-4E60-8C80-C744CC96B2EC}" destId="{B27011E6-6BE2-4C99-80B6-301674A018DC}" srcOrd="4" destOrd="0" presId="urn:microsoft.com/office/officeart/2018/2/layout/IconLabelList"/>
    <dgm:cxn modelId="{D97312E3-7809-47A1-825E-08DF07AC489B}" type="presParOf" srcId="{B27011E6-6BE2-4C99-80B6-301674A018DC}" destId="{CCB4FDB5-F355-43EB-B33C-7C71AF92910E}" srcOrd="0" destOrd="0" presId="urn:microsoft.com/office/officeart/2018/2/layout/IconLabelList"/>
    <dgm:cxn modelId="{C9319A9F-3652-410E-A676-D34A0D0C194E}" type="presParOf" srcId="{B27011E6-6BE2-4C99-80B6-301674A018DC}" destId="{4FFC88DE-73EE-4939-9313-B6FF6C4A2F3E}" srcOrd="1" destOrd="0" presId="urn:microsoft.com/office/officeart/2018/2/layout/IconLabelList"/>
    <dgm:cxn modelId="{DB4F6C83-CD74-4265-87B1-AE6BC9A79446}" type="presParOf" srcId="{B27011E6-6BE2-4C99-80B6-301674A018DC}" destId="{FA210FD8-F7B2-4812-9EEC-009B63253157}" srcOrd="2" destOrd="0" presId="urn:microsoft.com/office/officeart/2018/2/layout/IconLabelList"/>
    <dgm:cxn modelId="{45EC0100-76CB-4B21-9F25-E3CCC56DE3FF}" type="presParOf" srcId="{1DE0847C-7662-4E60-8C80-C744CC96B2EC}" destId="{1C1F3E45-F794-4618-84B7-C2451E4B2088}" srcOrd="5" destOrd="0" presId="urn:microsoft.com/office/officeart/2018/2/layout/IconLabelList"/>
    <dgm:cxn modelId="{3428DCAB-A618-4BC2-AB8F-CF95A6EBFCCC}" type="presParOf" srcId="{1DE0847C-7662-4E60-8C80-C744CC96B2EC}" destId="{D703E675-C1DA-40E1-B914-3A4168DEC41F}" srcOrd="6" destOrd="0" presId="urn:microsoft.com/office/officeart/2018/2/layout/IconLabelList"/>
    <dgm:cxn modelId="{F2C20163-3696-4D55-997C-2839A0E50DB2}" type="presParOf" srcId="{D703E675-C1DA-40E1-B914-3A4168DEC41F}" destId="{76424F74-4F06-4D58-AB27-9A10E3F77816}" srcOrd="0" destOrd="0" presId="urn:microsoft.com/office/officeart/2018/2/layout/IconLabelList"/>
    <dgm:cxn modelId="{9915A95C-B264-4185-9B7D-CDB4332F06BF}" type="presParOf" srcId="{D703E675-C1DA-40E1-B914-3A4168DEC41F}" destId="{C5EEB3A9-81F6-4109-BA62-EE428E7071F6}" srcOrd="1" destOrd="0" presId="urn:microsoft.com/office/officeart/2018/2/layout/IconLabelList"/>
    <dgm:cxn modelId="{B93CF4AA-F574-4D04-87D0-A8717E169856}" type="presParOf" srcId="{D703E675-C1DA-40E1-B914-3A4168DEC41F}" destId="{F2D7943D-98BC-43AF-8F59-A901BCE0BB14}" srcOrd="2" destOrd="0" presId="urn:microsoft.com/office/officeart/2018/2/layout/IconLabelList"/>
    <dgm:cxn modelId="{4259F80F-32D9-4E23-ADCF-0D3E8E5541F3}" type="presParOf" srcId="{1DE0847C-7662-4E60-8C80-C744CC96B2EC}" destId="{1348F90E-CE97-410C-9D03-A360D2293CFC}" srcOrd="7" destOrd="0" presId="urn:microsoft.com/office/officeart/2018/2/layout/IconLabelList"/>
    <dgm:cxn modelId="{0093B43A-7B2D-4F4E-8C88-ED5F84C4838B}" type="presParOf" srcId="{1DE0847C-7662-4E60-8C80-C744CC96B2EC}" destId="{88FDECA5-93EE-4E87-852C-FCCD87E168B9}" srcOrd="8" destOrd="0" presId="urn:microsoft.com/office/officeart/2018/2/layout/IconLabelList"/>
    <dgm:cxn modelId="{EC2A7AFE-5FA1-40DE-B984-067F492A3463}" type="presParOf" srcId="{88FDECA5-93EE-4E87-852C-FCCD87E168B9}" destId="{E6EBA0F5-CA5B-4142-915E-87BC491B0672}" srcOrd="0" destOrd="0" presId="urn:microsoft.com/office/officeart/2018/2/layout/IconLabelList"/>
    <dgm:cxn modelId="{9DF5FE82-4C46-4EAF-BA41-5DCFC4427BDC}" type="presParOf" srcId="{88FDECA5-93EE-4E87-852C-FCCD87E168B9}" destId="{ADDB2E87-C23F-4D7A-8A51-2154D0F40C6D}" srcOrd="1" destOrd="0" presId="urn:microsoft.com/office/officeart/2018/2/layout/IconLabelList"/>
    <dgm:cxn modelId="{CF2CD88A-C150-42A9-AF09-7EC0177F63F4}" type="presParOf" srcId="{88FDECA5-93EE-4E87-852C-FCCD87E168B9}" destId="{77671652-2695-4F3E-A451-03EEDFD74862}" srcOrd="2" destOrd="0" presId="urn:microsoft.com/office/officeart/2018/2/layout/IconLabelList"/>
    <dgm:cxn modelId="{A6C9C1D7-EFB0-4B60-9863-DE218168C937}" type="presParOf" srcId="{1DE0847C-7662-4E60-8C80-C744CC96B2EC}" destId="{EBAFCB4A-D709-459A-A652-7737A93D898F}" srcOrd="9" destOrd="0" presId="urn:microsoft.com/office/officeart/2018/2/layout/IconLabelList"/>
    <dgm:cxn modelId="{366B4344-21CA-4AF9-AD5B-F3E04BC19AA7}" type="presParOf" srcId="{1DE0847C-7662-4E60-8C80-C744CC96B2EC}" destId="{444EF226-DED8-42FC-AB7F-1D241E8A8CF6}" srcOrd="10" destOrd="0" presId="urn:microsoft.com/office/officeart/2018/2/layout/IconLabelList"/>
    <dgm:cxn modelId="{7D9B518C-8B42-4817-A957-767D04E73320}" type="presParOf" srcId="{444EF226-DED8-42FC-AB7F-1D241E8A8CF6}" destId="{BD49C5AF-E99A-4FF2-A171-27C18300320B}" srcOrd="0" destOrd="0" presId="urn:microsoft.com/office/officeart/2018/2/layout/IconLabelList"/>
    <dgm:cxn modelId="{A5736C3B-E9D4-4EF5-9EDF-ACEFC07B11AD}" type="presParOf" srcId="{444EF226-DED8-42FC-AB7F-1D241E8A8CF6}" destId="{41362BEB-94CE-4599-80D4-5F8B79396B45}" srcOrd="1" destOrd="0" presId="urn:microsoft.com/office/officeart/2018/2/layout/IconLabelList"/>
    <dgm:cxn modelId="{3A09AF4D-27D5-4B0A-93CA-E636A7325AA1}" type="presParOf" srcId="{444EF226-DED8-42FC-AB7F-1D241E8A8CF6}" destId="{CABD0BA2-191A-461A-AFEA-9CA4BAFF62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ECD7-88CF-4F75-9FEC-6F12DDB9FF62}">
      <dsp:nvSpPr>
        <dsp:cNvPr id="0" name=""/>
        <dsp:cNvSpPr/>
      </dsp:nvSpPr>
      <dsp:spPr>
        <a:xfrm>
          <a:off x="400111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7A27-797A-47D2-AF75-23DD79004215}">
      <dsp:nvSpPr>
        <dsp:cNvPr id="0" name=""/>
        <dsp:cNvSpPr/>
      </dsp:nvSpPr>
      <dsp:spPr>
        <a:xfrm>
          <a:off x="4208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Valutazione simulativa delle caratteristiche  della tecnologia CMOS 0.35 µm</a:t>
          </a:r>
          <a:endParaRPr lang="en-US" sz="1600" kern="1200" dirty="0"/>
        </a:p>
      </dsp:txBody>
      <dsp:txXfrm>
        <a:off x="4208" y="1582025"/>
        <a:ext cx="1439648" cy="899780"/>
      </dsp:txXfrm>
    </dsp:sp>
    <dsp:sp modelId="{A208D176-A28A-4D2F-801D-9B201DDA71F9}">
      <dsp:nvSpPr>
        <dsp:cNvPr id="0" name=""/>
        <dsp:cNvSpPr/>
      </dsp:nvSpPr>
      <dsp:spPr>
        <a:xfrm>
          <a:off x="2091698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C26E0-33E5-4792-86CE-D5A4AF884381}">
      <dsp:nvSpPr>
        <dsp:cNvPr id="0" name=""/>
        <dsp:cNvSpPr/>
      </dsp:nvSpPr>
      <dsp:spPr>
        <a:xfrm>
          <a:off x="1695795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Analisi della topologia circuitale e motivazione della scelta</a:t>
          </a:r>
          <a:endParaRPr lang="en-US" sz="1600" kern="1200" dirty="0"/>
        </a:p>
      </dsp:txBody>
      <dsp:txXfrm>
        <a:off x="1695795" y="1582025"/>
        <a:ext cx="1439648" cy="899780"/>
      </dsp:txXfrm>
    </dsp:sp>
    <dsp:sp modelId="{CCB4FDB5-F355-43EB-B33C-7C71AF92910E}">
      <dsp:nvSpPr>
        <dsp:cNvPr id="0" name=""/>
        <dsp:cNvSpPr/>
      </dsp:nvSpPr>
      <dsp:spPr>
        <a:xfrm>
          <a:off x="3783285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10FD8-F7B2-4812-9EEC-009B63253157}">
      <dsp:nvSpPr>
        <dsp:cNvPr id="0" name=""/>
        <dsp:cNvSpPr/>
      </dsp:nvSpPr>
      <dsp:spPr>
        <a:xfrm>
          <a:off x="3387382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Definizione delle specifiche di progetto</a:t>
          </a:r>
          <a:endParaRPr lang="en-US" sz="1600" kern="1200" dirty="0"/>
        </a:p>
      </dsp:txBody>
      <dsp:txXfrm>
        <a:off x="3387382" y="1582025"/>
        <a:ext cx="1439648" cy="899780"/>
      </dsp:txXfrm>
    </dsp:sp>
    <dsp:sp modelId="{76424F74-4F06-4D58-AB27-9A10E3F77816}">
      <dsp:nvSpPr>
        <dsp:cNvPr id="0" name=""/>
        <dsp:cNvSpPr/>
      </dsp:nvSpPr>
      <dsp:spPr>
        <a:xfrm>
          <a:off x="5474872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7943D-98BC-43AF-8F59-A901BCE0BB14}">
      <dsp:nvSpPr>
        <dsp:cNvPr id="0" name=""/>
        <dsp:cNvSpPr/>
      </dsp:nvSpPr>
      <dsp:spPr>
        <a:xfrm>
          <a:off x="5078969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Dimensionamento del circuito: W e L dei transitori, tensioni e correnti di  polarizzazione</a:t>
          </a:r>
          <a:endParaRPr lang="en-US" sz="1600" kern="1200" dirty="0"/>
        </a:p>
      </dsp:txBody>
      <dsp:txXfrm>
        <a:off x="5078969" y="1582025"/>
        <a:ext cx="1439648" cy="899780"/>
      </dsp:txXfrm>
    </dsp:sp>
    <dsp:sp modelId="{E6EBA0F5-CA5B-4142-915E-87BC491B0672}">
      <dsp:nvSpPr>
        <dsp:cNvPr id="0" name=""/>
        <dsp:cNvSpPr/>
      </dsp:nvSpPr>
      <dsp:spPr>
        <a:xfrm>
          <a:off x="7166459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1652-2695-4F3E-A451-03EEDFD74862}">
      <dsp:nvSpPr>
        <dsp:cNvPr id="0" name=""/>
        <dsp:cNvSpPr/>
      </dsp:nvSpPr>
      <dsp:spPr>
        <a:xfrm>
          <a:off x="6770556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Verifica delle prestazioni tramite simulazioni su LTSPICE</a:t>
          </a:r>
          <a:endParaRPr lang="en-US" sz="1600" kern="1200" dirty="0"/>
        </a:p>
      </dsp:txBody>
      <dsp:txXfrm>
        <a:off x="6770556" y="1582025"/>
        <a:ext cx="1439648" cy="899780"/>
      </dsp:txXfrm>
    </dsp:sp>
    <dsp:sp modelId="{BD49C5AF-E99A-4FF2-A171-27C18300320B}">
      <dsp:nvSpPr>
        <dsp:cNvPr id="0" name=""/>
        <dsp:cNvSpPr/>
      </dsp:nvSpPr>
      <dsp:spPr>
        <a:xfrm>
          <a:off x="8858046" y="660914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0BA2-191A-461A-AFEA-9CA4BAFF62C9}">
      <dsp:nvSpPr>
        <dsp:cNvPr id="0" name=""/>
        <dsp:cNvSpPr/>
      </dsp:nvSpPr>
      <dsp:spPr>
        <a:xfrm>
          <a:off x="8462143" y="1582025"/>
          <a:ext cx="1439648" cy="89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Conclusioni</a:t>
          </a:r>
          <a:endParaRPr lang="en-US" sz="1600" kern="1200" dirty="0"/>
        </a:p>
      </dsp:txBody>
      <dsp:txXfrm>
        <a:off x="8462143" y="1582025"/>
        <a:ext cx="1439648" cy="89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4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48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8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0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2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18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6" name="Rectangle 18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Cmos</a:t>
            </a:r>
            <a:r>
              <a:rPr lang="en-US" sz="4400" dirty="0">
                <a:solidFill>
                  <a:srgbClr val="FFFFFF"/>
                </a:solidFill>
              </a:rPr>
              <a:t> miller-</a:t>
            </a:r>
            <a:r>
              <a:rPr lang="en-US" sz="4400" dirty="0" err="1">
                <a:solidFill>
                  <a:srgbClr val="FFFFFF"/>
                </a:solidFill>
              </a:rPr>
              <a:t>ota</a:t>
            </a:r>
            <a:r>
              <a:rPr lang="en-US" sz="4400" dirty="0">
                <a:solidFill>
                  <a:srgbClr val="FFFFFF"/>
                </a:solidFill>
              </a:rPr>
              <a:t> amplifier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t-IT" sz="1400" dirty="0">
                <a:solidFill>
                  <a:schemeClr val="bg2"/>
                </a:solidFill>
              </a:rPr>
              <a:t>Luca lazzaroni</a:t>
            </a:r>
          </a:p>
          <a:p>
            <a:pPr algn="ctr">
              <a:lnSpc>
                <a:spcPct val="110000"/>
              </a:lnSpc>
            </a:pPr>
            <a:r>
              <a:rPr lang="it-IT" sz="1400" dirty="0">
                <a:solidFill>
                  <a:schemeClr val="bg2"/>
                </a:solidFill>
              </a:rPr>
              <a:t>Francesco </a:t>
            </a:r>
            <a:r>
              <a:rPr lang="it-IT" sz="1400" dirty="0" err="1">
                <a:solidFill>
                  <a:schemeClr val="bg2"/>
                </a:solidFill>
              </a:rPr>
              <a:t>tornatore</a:t>
            </a:r>
            <a:endParaRPr lang="it-IT" sz="1400" dirty="0">
              <a:solidFill>
                <a:schemeClr val="bg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it-IT" sz="1400" dirty="0">
                <a:solidFill>
                  <a:schemeClr val="bg2"/>
                </a:solidFill>
              </a:rPr>
              <a:t>Anno accademico 2017/2018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AA462-CA7A-46FE-844C-7BB8D9D2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80" dirty="0"/>
              <a:t>Transconduttanza </a:t>
            </a:r>
            <a:r>
              <a:rPr lang="it-IT" cap="none" dirty="0" err="1">
                <a:solidFill>
                  <a:prstClr val="white"/>
                </a:solidFill>
                <a:ea typeface="+mn-ea"/>
                <a:cs typeface="+mn-cs"/>
              </a:rPr>
              <a:t>g</a:t>
            </a:r>
            <a:r>
              <a:rPr lang="it-IT" baseline="-20833" dirty="0" err="1">
                <a:latin typeface="+mn-lt"/>
              </a:rPr>
              <a:t>m</a:t>
            </a:r>
            <a:r>
              <a:rPr lang="it-IT" spc="862" baseline="-20833" dirty="0"/>
              <a:t> </a:t>
            </a:r>
            <a:r>
              <a:rPr lang="it-IT" spc="-35" dirty="0"/>
              <a:t>PMOS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DBDA43-13AC-4D82-A33D-93BB89B0D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𝑔</m:t>
                          </m:r>
                        </m:e>
                        <m:sub>
                          <m:r>
                            <a:rPr lang="it-IT" i="1"/>
                            <m:t>𝑚</m:t>
                          </m:r>
                        </m:sub>
                      </m:sSub>
                      <m:r>
                        <a:rPr lang="it-IT" i="1">
                          <a:cs typeface="Wingdings 3"/>
                        </a:rPr>
                        <m:t>=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r>
                            <a:rPr lang="it-IT" i="1"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DBDA43-13AC-4D82-A33D-93BB89B0D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isultati immagini per mos transistor small signal model">
            <a:extLst>
              <a:ext uri="{FF2B5EF4-FFF2-40B4-BE49-F238E27FC236}">
                <a16:creationId xmlns:a16="http://schemas.microsoft.com/office/drawing/2014/main" id="{612D7DE5-23EB-49D0-BA66-A1F74B0DD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18742"/>
          <a:stretch/>
        </p:blipFill>
        <p:spPr bwMode="auto">
          <a:xfrm>
            <a:off x="8178800" y="618518"/>
            <a:ext cx="3007360" cy="1769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lumMod val="95000"/>
                </a:schemeClr>
              </a:gs>
              <a:gs pos="83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effectLst>
            <a:softEdge rad="25400"/>
          </a:effec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A829836-D497-4A80-8A41-55867C313C6A}"/>
              </a:ext>
            </a:extLst>
          </p:cNvPr>
          <p:cNvSpPr/>
          <p:nvPr/>
        </p:nvSpPr>
        <p:spPr>
          <a:xfrm>
            <a:off x="2981412" y="2800862"/>
            <a:ext cx="8580473" cy="3438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53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6B055-819D-4BAB-A9F0-0B678F18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OTA DOPPIO STADIO (MILLER OTA)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2E34AD-A395-4D64-89E0-A1E1F95DF29E}"/>
              </a:ext>
            </a:extLst>
          </p:cNvPr>
          <p:cNvSpPr txBox="1"/>
          <p:nvPr/>
        </p:nvSpPr>
        <p:spPr>
          <a:xfrm>
            <a:off x="1141413" y="1784839"/>
            <a:ext cx="8112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/>
              <a:t>Alimentazione singola 0 - 3.3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/>
              <a:t>Generatori di corrente realizzati con specchi di corrente MOS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/>
              <a:t>Bulk degli NMOS collegati a massa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/>
              <a:t>Bulk dei PMOS collegati a V</a:t>
            </a:r>
            <a:r>
              <a:rPr lang="it-IT" dirty="0"/>
              <a:t>DD</a:t>
            </a:r>
            <a:endParaRPr lang="it-IT" sz="2400" dirty="0"/>
          </a:p>
        </p:txBody>
      </p:sp>
      <p:pic>
        <p:nvPicPr>
          <p:cNvPr id="7" name="Immagine 6" descr="Immagine che contiene cielo, interni&#10;&#10;Descrizione generata automaticamente">
            <a:extLst>
              <a:ext uri="{FF2B5EF4-FFF2-40B4-BE49-F238E27FC236}">
                <a16:creationId xmlns:a16="http://schemas.microsoft.com/office/drawing/2014/main" id="{49957D39-9CA8-4EDA-A6C3-77485704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23" y="3429000"/>
            <a:ext cx="6479177" cy="30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C565-1834-4B89-999B-78C6BDD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Grandezze caratteristiche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4F3A5-8B43-4518-A400-3F8321B4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Guadagno di modo differenziale in bassa frequenza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Risposta in frequenza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err="1"/>
              <a:t>Slew</a:t>
            </a:r>
            <a:r>
              <a:rPr lang="it-IT" dirty="0"/>
              <a:t>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Dinamica di ingresso e uscita</a:t>
            </a:r>
          </a:p>
        </p:txBody>
      </p:sp>
    </p:spTree>
    <p:extLst>
      <p:ext uri="{BB962C8B-B14F-4D97-AF65-F5344CB8AC3E}">
        <p14:creationId xmlns:p14="http://schemas.microsoft.com/office/powerpoint/2010/main" val="365884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E0CB6-7D2F-4DF3-AC42-74A1ADA5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2984"/>
            <a:ext cx="9905998" cy="1478570"/>
          </a:xfrm>
        </p:spPr>
        <p:txBody>
          <a:bodyPr/>
          <a:lstStyle/>
          <a:p>
            <a:r>
              <a:rPr lang="it-IT" dirty="0"/>
              <a:t>Guadagno di modo differenziale in bassa frequenza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8BC055-C6E4-47B3-96DA-3EB28ACC8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28039"/>
                <a:ext cx="9905999" cy="5027738"/>
              </a:xfrm>
            </p:spPr>
            <p:txBody>
              <a:bodyPr>
                <a:normAutofit fontScale="25000" lnSpcReduction="20000"/>
              </a:bodyPr>
              <a:lstStyle/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 smtClean="0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d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0</m:t>
                        </m:r>
                      </m:e>
                    </m:d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𝑟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𝐷𝑠</m:t>
                            </m:r>
                          </m:sub>
                        </m:sSub>
                      </m:num>
                      <m:den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𝐺𝑉𝑂</m:t>
                        </m:r>
                      </m:den>
                    </m:f>
                  </m:oMath>
                </a14:m>
                <a:endParaRPr lang="it-IT" sz="6000" spc="75" dirty="0">
                  <a:solidFill>
                    <a:schemeClr val="tx1"/>
                  </a:solidFill>
                  <a:cs typeface="Arial"/>
                </a:endParaRPr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1° stadio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−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𝑑𝑖𝑓𝑓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sz="6000" spc="75" dirty="0">
                  <a:solidFill>
                    <a:schemeClr val="tx1"/>
                  </a:solidFill>
                  <a:cs typeface="Arial"/>
                </a:endParaRPr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2 ° stadio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−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𝐺𝑠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𝑜𝑢𝑡</m:t>
                            </m:r>
                          </m:sub>
                        </m:s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       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sz="6000" spc="75" dirty="0">
                  <a:solidFill>
                    <a:schemeClr val="tx1"/>
                  </a:solidFill>
                  <a:cs typeface="Arial"/>
                </a:endParaRPr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sz="7200" spc="75" dirty="0">
                    <a:solidFill>
                      <a:schemeClr val="tx1"/>
                    </a:solidFill>
                    <a:cs typeface="Arial"/>
                  </a:rPr>
                  <a:t>Guadagno Complessivo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𝑑𝑑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(</m:t>
                    </m:r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0</m:t>
                    </m:r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)=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≅</m:t>
                    </m:r>
                    <m:sSup>
                      <m:sSup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6000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6000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6000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6000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6000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6000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sz="7200" spc="75" dirty="0">
                    <a:cs typeface="Arial"/>
                  </a:rPr>
                  <a:t>Dopo averlo calcolato assumiamo</a:t>
                </a:r>
                <a:r>
                  <a:rPr lang="it-IT" sz="7200" spc="75" dirty="0">
                    <a:solidFill>
                      <a:schemeClr val="tx1"/>
                    </a:solidFill>
                    <a:cs typeface="Arial"/>
                  </a:rPr>
                  <a:t> VA uguale per tutti i MOS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o1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= 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o2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=r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o3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=r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o4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=2r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 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o6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= 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o7</a:t>
                </a:r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=r</a:t>
                </a:r>
                <a:r>
                  <a:rPr lang="it-IT" sz="6000" spc="75" baseline="-25000" dirty="0">
                    <a:solidFill>
                      <a:schemeClr val="tx1"/>
                    </a:solidFill>
                    <a:cs typeface="Arial"/>
                  </a:rPr>
                  <a:t>o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4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 =</m:t>
                    </m:r>
                    <m:r>
                      <m:rPr>
                        <m:sty m:val="p"/>
                      </m:rP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r</m:t>
                    </m:r>
                    <m:r>
                      <m:rPr>
                        <m:sty m:val="p"/>
                      </m:rP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o</m:t>
                    </m:r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7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endParaRPr lang="it-IT" sz="6000" spc="75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𝐷𝑆</m:t>
                            </m:r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G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𝑉</m:t>
                            </m:r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     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2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𝐷𝑆</m:t>
                            </m:r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G</m:t>
                            </m:r>
                          </m:e>
                          <m:sub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𝑉</m:t>
                            </m:r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𝐷𝑆</m:t>
                        </m:r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sz="6000" spc="75" dirty="0">
                    <a:solidFill>
                      <a:schemeClr val="tx1"/>
                    </a:solidFill>
                    <a:cs typeface="Arial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𝐷𝑆</m:t>
                        </m:r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endParaRPr lang="it-IT" sz="6000" spc="75" dirty="0">
                  <a:solidFill>
                    <a:schemeClr val="tx1"/>
                  </a:solidFill>
                  <a:cs typeface="Arial"/>
                </a:endParaRPr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𝑨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𝒅𝒅</m:t>
                        </m:r>
                      </m:sub>
                    </m:sSub>
                    <m:d>
                      <m:d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d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𝟎</m:t>
                        </m:r>
                      </m:e>
                    </m:d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𝑚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𝑜𝑢𝑡</m:t>
                        </m:r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4</m:t>
                            </m:r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𝐷𝑆</m:t>
                            </m:r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𝐺𝑉𝑂</m:t>
                        </m:r>
                      </m:den>
                    </m:f>
                    <m:f>
                      <m:f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𝐷𝑆</m:t>
                            </m:r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G</m:t>
                            </m:r>
                          </m:e>
                          <m:sub>
                            <m: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𝑉𝑂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o</m:t>
                            </m:r>
                          </m:num>
                          <m:den>
                            <m:r>
                              <a:rPr lang="it-IT" sz="60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it-IT" sz="60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60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6000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2</m:t>
                                    </m:r>
                                    <m: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𝐷𝑆</m:t>
                                    </m:r>
                                    <m: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𝑉𝑂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it-IT" sz="6000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6000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6000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𝐷𝑆</m:t>
                                    </m:r>
                                    <m:r>
                                      <a:rPr lang="it-IT" sz="6000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it-IT" sz="6000" spc="75">
                            <a:solidFill>
                              <a:schemeClr val="tx1"/>
                            </a:solidFill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60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it-IT" sz="6000" b="1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6000" b="1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6000" b="1" i="1" spc="75">
                                    <a:solidFill>
                                      <a:schemeClr val="tx1"/>
                                    </a:solidFill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𝐕</m:t>
                                    </m:r>
                                    <m:r>
                                      <a:rPr lang="it-IT" sz="6000" b="1" i="1" spc="75">
                                        <a:solidFill>
                                          <a:schemeClr val="tx1"/>
                                        </a:solidFill>
                                        <a:cs typeface="Arial"/>
                                      </a:rPr>
                                      <m:t>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it-IT" sz="6000" b="1" i="1" spc="75">
                            <a:solidFill>
                              <a:schemeClr val="tx1"/>
                            </a:solidFill>
                            <a:cs typeface="Aria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6000" b="1" spc="75" dirty="0">
                    <a:solidFill>
                      <a:schemeClr val="tx1"/>
                    </a:solidFill>
                    <a:cs typeface="Arial"/>
                  </a:rPr>
                  <a:t>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8BC055-C6E4-47B3-96DA-3EB28ACC8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28039"/>
                <a:ext cx="9905999" cy="5027738"/>
              </a:xfrm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93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4B6D7-6148-48D4-9944-2070F987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Risposta in frequenza</a:t>
            </a:r>
          </a:p>
        </p:txBody>
      </p:sp>
      <p:pic>
        <p:nvPicPr>
          <p:cNvPr id="5" name="Segnaposto contenuto 4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2CC2AF4-3617-4111-840C-CD3DD56D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6" r="5437"/>
          <a:stretch/>
        </p:blipFill>
        <p:spPr>
          <a:xfrm>
            <a:off x="1141413" y="2248536"/>
            <a:ext cx="6094274" cy="1851820"/>
          </a:xfrm>
          <a:effectLst>
            <a:softEdge rad="254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023FD5-AC05-44B4-B750-03A32817912F}"/>
              </a:ext>
            </a:extLst>
          </p:cNvPr>
          <p:cNvSpPr txBox="1"/>
          <p:nvPr/>
        </p:nvSpPr>
        <p:spPr>
          <a:xfrm>
            <a:off x="1141413" y="1711147"/>
            <a:ext cx="486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Il circuito presenta due poli e uno 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1F1551D-E340-43FF-9B04-9F6623F73D39}"/>
                  </a:ext>
                </a:extLst>
              </p:cNvPr>
              <p:cNvSpPr txBox="1"/>
              <p:nvPr/>
            </p:nvSpPr>
            <p:spPr>
              <a:xfrm>
                <a:off x="1141413" y="4251804"/>
                <a:ext cx="4798621" cy="2463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spc="75" dirty="0">
                    <a:cs typeface="Arial"/>
                  </a:rPr>
                  <a:t>Con C</a:t>
                </a:r>
                <a:r>
                  <a:rPr lang="it-IT" sz="2400" spc="75" baseline="-25000" dirty="0">
                    <a:cs typeface="Arial"/>
                  </a:rPr>
                  <a:t>c</a:t>
                </a:r>
                <a:r>
                  <a:rPr lang="it-IT" sz="2400" spc="75" dirty="0">
                    <a:cs typeface="Arial"/>
                  </a:rPr>
                  <a:t>&gt; C</a:t>
                </a:r>
                <a:r>
                  <a:rPr lang="it-IT" sz="2400" spc="75" baseline="-25000" dirty="0">
                    <a:cs typeface="Arial"/>
                  </a:rPr>
                  <a:t>1</a:t>
                </a:r>
                <a:r>
                  <a:rPr lang="it-IT" sz="2400" spc="75" dirty="0">
                    <a:cs typeface="Arial"/>
                  </a:rPr>
                  <a:t> e C</a:t>
                </a:r>
                <a:r>
                  <a:rPr lang="it-IT" sz="2400" spc="75" baseline="-25000" dirty="0">
                    <a:cs typeface="Arial"/>
                  </a:rPr>
                  <a:t>L </a:t>
                </a:r>
                <a:r>
                  <a:rPr lang="it-IT" sz="2400" spc="75" dirty="0">
                    <a:cs typeface="Arial"/>
                  </a:rPr>
                  <a:t>si trova (f=</a:t>
                </a:r>
                <a:r>
                  <a:rPr lang="el-GR" sz="2400" spc="75" dirty="0">
                    <a:cs typeface="Arial"/>
                  </a:rPr>
                  <a:t>ω</a:t>
                </a:r>
                <a:r>
                  <a:rPr lang="it-IT" sz="2400" spc="75" dirty="0">
                    <a:cs typeface="Arial"/>
                  </a:rPr>
                  <a:t>/2</a:t>
                </a:r>
                <a:r>
                  <a:rPr lang="el-GR" sz="2400" spc="75" dirty="0">
                    <a:cs typeface="Arial"/>
                  </a:rPr>
                  <a:t>π</a:t>
                </a:r>
                <a:r>
                  <a:rPr lang="it-IT" sz="2400" spc="75" dirty="0">
                    <a:cs typeface="Arial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pc="75" smtClean="0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sz="2200" spc="75">
                            <a:solidFill>
                              <a:schemeClr val="tx1"/>
                            </a:solidFill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2200" spc="75">
                            <a:solidFill>
                              <a:schemeClr val="tx1"/>
                            </a:solidFill>
                            <a:cs typeface="Arial"/>
                          </a:rPr>
                          <m:t>𝑝</m:t>
                        </m:r>
                        <m:r>
                          <a:rPr lang="it-IT" sz="22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z="2200" spc="75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2200" i="1" spc="75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r>
                          <a:rPr lang="it-IT" sz="2200" spc="75">
                            <a:solidFill>
                              <a:schemeClr val="tx1"/>
                            </a:solidFill>
                            <a:cs typeface="Arial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2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𝑜𝑢𝑡</m:t>
                            </m:r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2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𝑔</m:t>
                            </m:r>
                          </m:e>
                          <m:sub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𝑚</m:t>
                            </m:r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it-IT" sz="22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it-IT" sz="2200" i="1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200" spc="75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it-IT" sz="2200" i="1"/>
                          <m:t>𝜔</m:t>
                        </m:r>
                      </m:e>
                      <m:sub>
                        <m:r>
                          <a:rPr lang="it-IT" sz="2200" i="1"/>
                          <m:t>𝑡</m:t>
                        </m:r>
                      </m:sub>
                    </m:sSub>
                    <m:r>
                      <a:rPr lang="it-IT" sz="2200" i="1"/>
                      <m:t>=</m:t>
                    </m:r>
                    <m:f>
                      <m:fPr>
                        <m:ctrlPr>
                          <a:rPr lang="it-IT" sz="2200" i="1"/>
                        </m:ctrlPr>
                      </m:fPr>
                      <m:num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𝑔</m:t>
                            </m:r>
                          </m:e>
                          <m:sub>
                            <m:r>
                              <a:rPr lang="it-IT" sz="2200" i="1"/>
                              <m:t>𝑚</m:t>
                            </m:r>
                            <m:r>
                              <a:rPr lang="it-IT" sz="2200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𝐶</m:t>
                            </m:r>
                          </m:e>
                          <m:sub>
                            <m:r>
                              <a:rPr lang="it-IT" sz="2200" i="1"/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it-IT" sz="2200" i="1"/>
                          <m:t>𝜔</m:t>
                        </m:r>
                      </m:e>
                      <m:sub>
                        <m:r>
                          <a:rPr lang="it-IT" sz="2200" i="1"/>
                          <m:t>𝑝</m:t>
                        </m:r>
                        <m:r>
                          <a:rPr lang="it-IT" sz="2200" i="1"/>
                          <m:t>2</m:t>
                        </m:r>
                      </m:sub>
                    </m:sSub>
                    <m:r>
                      <a:rPr lang="it-IT" sz="2200" i="1"/>
                      <m:t>=</m:t>
                    </m:r>
                    <m:f>
                      <m:fPr>
                        <m:ctrlPr>
                          <a:rPr lang="it-IT" sz="2200" i="1"/>
                        </m:ctrlPr>
                      </m:fPr>
                      <m:num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𝑔</m:t>
                            </m:r>
                          </m:e>
                          <m:sub>
                            <m:r>
                              <a:rPr lang="it-IT" sz="2200" i="1"/>
                              <m:t>𝑚</m:t>
                            </m:r>
                            <m:r>
                              <a:rPr lang="it-IT" sz="2200" i="1"/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𝐶</m:t>
                            </m:r>
                          </m:e>
                          <m:sub>
                            <m:r>
                              <a:rPr lang="it-IT" sz="2200" i="1"/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it-IT" sz="2200" i="1"/>
                          <m:t>𝜔</m:t>
                        </m:r>
                      </m:e>
                      <m:sub>
                        <m:r>
                          <a:rPr lang="it-IT" sz="2200" i="1"/>
                          <m:t>𝑍</m:t>
                        </m:r>
                      </m:sub>
                    </m:sSub>
                    <m:r>
                      <a:rPr lang="it-IT" sz="2200" i="1"/>
                      <m:t>=</m:t>
                    </m:r>
                    <m:f>
                      <m:fPr>
                        <m:ctrlPr>
                          <a:rPr lang="it-IT" sz="2200" i="1"/>
                        </m:ctrlPr>
                      </m:fPr>
                      <m:num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𝑔</m:t>
                            </m:r>
                          </m:e>
                          <m:sub>
                            <m:r>
                              <a:rPr lang="it-IT" sz="2200" i="1"/>
                              <m:t>𝑚</m:t>
                            </m:r>
                            <m:r>
                              <a:rPr lang="it-IT" sz="2200" i="1"/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200" i="1"/>
                            </m:ctrlPr>
                          </m:sSubPr>
                          <m:e>
                            <m:r>
                              <a:rPr lang="it-IT" sz="2200" i="1"/>
                              <m:t>𝐶</m:t>
                            </m:r>
                          </m:e>
                          <m:sub>
                            <m:r>
                              <a:rPr lang="it-IT" sz="2200" i="1"/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200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1F1551D-E340-43FF-9B04-9F6623F7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251804"/>
                <a:ext cx="4798621" cy="2463495"/>
              </a:xfrm>
              <a:prstGeom prst="rect">
                <a:avLst/>
              </a:prstGeom>
              <a:blipFill>
                <a:blip r:embed="rId3"/>
                <a:stretch>
                  <a:fillRect l="-1906" t="-1975" r="-1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BF1238-D25F-482B-B4A8-F340733ED744}"/>
                  </a:ext>
                </a:extLst>
              </p:cNvPr>
              <p:cNvSpPr txBox="1"/>
              <p:nvPr/>
            </p:nvSpPr>
            <p:spPr>
              <a:xfrm>
                <a:off x="7832034" y="4170147"/>
                <a:ext cx="3533211" cy="1478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it-IT" sz="2400" spc="75" dirty="0">
                    <a:cs typeface="Arial"/>
                  </a:rPr>
                  <a:t>Margine di fase </a:t>
                </a: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/>
                        <m:t>𝑃𝑀</m:t>
                      </m:r>
                      <m:r>
                        <a:rPr lang="it-IT" i="1"/>
                        <m:t>=</m:t>
                      </m:r>
                      <m:r>
                        <a:rPr lang="it-IT" i="1"/>
                        <m:t>90</m:t>
                      </m:r>
                      <m:r>
                        <a:rPr lang="it-IT" i="1"/>
                        <m:t>−</m:t>
                      </m:r>
                      <m:func>
                        <m:funcPr>
                          <m:ctrlPr>
                            <a:rPr lang="it-IT" i="1"/>
                          </m:ctrlPr>
                        </m:funcPr>
                        <m:fName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/>
                                <m:t>tan</m:t>
                              </m:r>
                            </m:e>
                            <m:sup>
                              <m:r>
                                <a:rPr lang="it-IT" i="1"/>
                                <m:t>−</m:t>
                              </m:r>
                              <m:r>
                                <a:rPr lang="it-IT" i="1"/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𝜔</m:t>
                                  </m:r>
                                </m:e>
                                <m:sub>
                                  <m:r>
                                    <a:rPr lang="it-IT" i="1"/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𝜔</m:t>
                                  </m:r>
                                </m:e>
                                <m:sub>
                                  <m:r>
                                    <a:rPr lang="it-IT" i="1"/>
                                    <m:t>𝑝</m:t>
                                  </m:r>
                                  <m:r>
                                    <a:rPr lang="it-IT" i="1"/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/>
                            <m:t>−</m:t>
                          </m:r>
                          <m:func>
                            <m:funcPr>
                              <m:ctrlPr>
                                <a:rPr lang="it-IT" i="1"/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/>
                                    <m:t>tan</m:t>
                                  </m:r>
                                </m:e>
                                <m:sup>
                                  <m:r>
                                    <a:rPr lang="it-IT" i="1"/>
                                    <m:t>−</m:t>
                                  </m:r>
                                  <m:r>
                                    <a:rPr lang="it-IT" i="1"/>
                                    <m:t>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it-IT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/>
                                      </m:ctrlPr>
                                    </m:sSubPr>
                                    <m:e>
                                      <m:r>
                                        <a:rPr lang="it-IT" i="1"/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i="1"/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/>
                                      </m:ctrlPr>
                                    </m:sSubPr>
                                    <m:e>
                                      <m:r>
                                        <a:rPr lang="it-IT" i="1"/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i="1"/>
                                        <m:t>𝑍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BF1238-D25F-482B-B4A8-F340733ED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34" y="4170147"/>
                <a:ext cx="3533211" cy="1478866"/>
              </a:xfrm>
              <a:prstGeom prst="rect">
                <a:avLst/>
              </a:prstGeom>
              <a:blipFill>
                <a:blip r:embed="rId4"/>
                <a:stretch>
                  <a:fillRect l="-2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8050F-9BCD-4610-A6D0-9FDCFF12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Slew</a:t>
            </a:r>
            <a:r>
              <a:rPr lang="it-IT" dirty="0"/>
              <a:t> rate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8EE532E-37A2-4F82-9882-B7E1539D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44110"/>
            <a:ext cx="4829175" cy="3648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88D533-E69B-468F-9DAB-D3C8E3521E5A}"/>
                  </a:ext>
                </a:extLst>
              </p:cNvPr>
              <p:cNvSpPr txBox="1"/>
              <p:nvPr/>
            </p:nvSpPr>
            <p:spPr>
              <a:xfrm>
                <a:off x="6420678" y="1725476"/>
                <a:ext cx="5165325" cy="391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Vout+Vcc=0</a:t>
                </a: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Vcc(s)=</a:t>
                </a:r>
                <a:r>
                  <a:rPr lang="it-IT" spc="75" dirty="0" err="1">
                    <a:solidFill>
                      <a:schemeClr val="tx1"/>
                    </a:solidFill>
                    <a:cs typeface="Arial"/>
                  </a:rPr>
                  <a:t>I</a:t>
                </a:r>
                <a:r>
                  <a:rPr lang="it-IT" spc="75" baseline="-25000" dirty="0" err="1">
                    <a:solidFill>
                      <a:schemeClr val="tx1"/>
                    </a:solidFill>
                    <a:cs typeface="Arial"/>
                  </a:rPr>
                  <a:t>b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/ </a:t>
                </a:r>
                <a:r>
                  <a:rPr lang="it-IT" spc="75" dirty="0" err="1">
                    <a:cs typeface="Arial"/>
                  </a:rPr>
                  <a:t>s</a:t>
                </a:r>
                <a:r>
                  <a:rPr lang="it-IT" spc="75" dirty="0" err="1">
                    <a:solidFill>
                      <a:schemeClr val="tx1"/>
                    </a:solidFill>
                    <a:cs typeface="Arial"/>
                  </a:rPr>
                  <a:t>C</a:t>
                </a:r>
                <a:r>
                  <a:rPr lang="it-IT" sz="1400" spc="75" dirty="0" err="1">
                    <a:solidFill>
                      <a:schemeClr val="tx1"/>
                    </a:solidFill>
                    <a:cs typeface="Arial"/>
                  </a:rPr>
                  <a:t>c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bPr>
                      <m:e>
                        <m:r>
                          <a:rPr lang="it-IT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  <m:t>𝑏</m:t>
                        </m:r>
                      </m:sub>
                    </m:sSub>
                    <m: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corrente</m:t>
                    </m:r>
                    <m: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pc="75" dirty="0">
                            <a:solidFill>
                              <a:schemeClr val="tx1"/>
                            </a:solidFill>
                            <a:cs typeface="Arial"/>
                          </a:rPr>
                          <m:t>sull</m:t>
                        </m:r>
                      </m:e>
                      <m:sup>
                        <m:r>
                          <a:rPr lang="it-IT" spc="75" dirty="0">
                            <a:solidFill>
                              <a:schemeClr val="tx1"/>
                            </a:solidFill>
                            <a:cs typeface="Arial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ultimo</m:t>
                    </m:r>
                    <m: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pc="75" dirty="0">
                        <a:solidFill>
                          <a:schemeClr val="tx1"/>
                        </a:solidFill>
                        <a:cs typeface="Arial"/>
                      </a:rPr>
                      <m:t>ramo</m:t>
                    </m:r>
                  </m:oMath>
                </a14:m>
                <a:endParaRPr lang="it-IT" spc="75" dirty="0">
                  <a:solidFill>
                    <a:schemeClr val="tx1"/>
                  </a:solidFill>
                  <a:cs typeface="Arial"/>
                </a:endParaRP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pc="75" dirty="0">
                          <a:solidFill>
                            <a:schemeClr val="tx1"/>
                          </a:solidFill>
                          <a:cs typeface="Arial"/>
                        </a:rPr>
                        <m:t>𝑉𝑜𝑢𝑡</m:t>
                      </m:r>
                      <m:r>
                        <a:rPr lang="it-IT" sz="2000" i="1" spc="75" dirty="0">
                          <a:solidFill>
                            <a:schemeClr val="tx1"/>
                          </a:solidFill>
                          <a:cs typeface="Arial"/>
                        </a:rPr>
                        <m:t>(</m:t>
                      </m:r>
                      <m:r>
                        <a:rPr lang="it-IT" sz="2000" i="1" spc="75" dirty="0">
                          <a:solidFill>
                            <a:schemeClr val="tx1"/>
                          </a:solidFill>
                          <a:cs typeface="Arial"/>
                        </a:rPr>
                        <m:t>𝑠</m:t>
                      </m:r>
                      <m:r>
                        <a:rPr lang="it-IT" sz="2000" i="1" spc="75" dirty="0">
                          <a:solidFill>
                            <a:schemeClr val="tx1"/>
                          </a:solidFill>
                          <a:cs typeface="Arial"/>
                        </a:rPr>
                        <m:t>)=−</m:t>
                      </m:r>
                      <m:f>
                        <m:fPr>
                          <m:ctrlPr>
                            <a:rPr lang="it-IT" sz="2000" i="1" spc="75" dirty="0">
                              <a:solidFill>
                                <a:schemeClr val="tx1"/>
                              </a:solidFill>
                              <a:cs typeface="Arial"/>
                            </a:rPr>
                          </m:ctrlPr>
                        </m:fPr>
                        <m:num>
                          <m:r>
                            <a:rPr lang="it-IT" sz="2000" i="1" spc="75" dirty="0">
                              <a:solidFill>
                                <a:schemeClr val="tx1"/>
                              </a:solidFill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it-IT" sz="2000" i="1" spc="75" dirty="0">
                              <a:solidFill>
                                <a:schemeClr val="tx1"/>
                              </a:solidFill>
                              <a:cs typeface="Arial"/>
                            </a:rPr>
                            <m:t>𝑆</m:t>
                          </m:r>
                        </m:den>
                      </m:f>
                      <m:f>
                        <m:fPr>
                          <m:ctrlPr>
                            <a:rPr lang="it-IT" sz="2000" i="1" spc="75" dirty="0">
                              <a:solidFill>
                                <a:schemeClr val="tx1"/>
                              </a:solidFill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spc="75" dirty="0">
                                  <a:solidFill>
                                    <a:schemeClr val="tx1"/>
                                  </a:solidFill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it-IT" sz="2000" i="1" spc="75" dirty="0">
                                  <a:solidFill>
                                    <a:schemeClr val="tx1"/>
                                  </a:solidFill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000" i="1" spc="75" dirty="0">
                                  <a:solidFill>
                                    <a:schemeClr val="tx1"/>
                                  </a:solidFill>
                                  <a:cs typeface="Arial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sz="2000" i="1" spc="75" dirty="0">
                              <a:solidFill>
                                <a:schemeClr val="tx1"/>
                              </a:solidFill>
                              <a:cs typeface="Arial"/>
                            </a:rPr>
                            <m:t>𝐶𝑐</m:t>
                          </m:r>
                        </m:den>
                      </m:f>
                    </m:oMath>
                  </m:oMathPara>
                </a14:m>
                <a:endParaRPr lang="it-IT" spc="75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it-IT" sz="2400" i="1" spc="75" dirty="0">
                        <a:solidFill>
                          <a:schemeClr val="tx1"/>
                        </a:solidFill>
                        <a:cs typeface="Arial"/>
                      </a:rPr>
                      <m:t>𝑆𝑅</m:t>
                    </m:r>
                    <m:r>
                      <a:rPr lang="it-IT" sz="2400" i="1" spc="75" dirty="0">
                        <a:solidFill>
                          <a:schemeClr val="tx1"/>
                        </a:solidFill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2400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 spc="75" dirty="0">
                                <a:solidFill>
                                  <a:schemeClr val="tx1"/>
                                </a:solidFill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2400" i="1" spc="75" dirty="0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400" i="1" spc="75" dirty="0">
                                <a:solidFill>
                                  <a:schemeClr val="tx1"/>
                                </a:solidFill>
                                <a:cs typeface="Arial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it-IT" sz="2400" i="1" spc="75" dirty="0">
                            <a:solidFill>
                              <a:schemeClr val="tx1"/>
                            </a:solidFill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𝑜𝑛𝑠𝑖𝑑𝑒𝑟𝑎𝑛𝑑𝑜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𝑚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𝐼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𝐺𝑉𝑂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𝑚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12700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pc="75" dirty="0">
                          <a:solidFill>
                            <a:schemeClr val="tx1"/>
                          </a:solidFill>
                          <a:cs typeface="Arial"/>
                        </a:rPr>
                        <m:t>𝑆𝑅</m:t>
                      </m:r>
                      <m:r>
                        <a:rPr lang="it-IT" i="1" spc="75" dirty="0">
                          <a:solidFill>
                            <a:schemeClr val="tx1"/>
                          </a:solidFill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it-IT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tx1"/>
                          </a:solidFill>
                        </a:rPr>
                        <m:t>GV</m:t>
                      </m:r>
                      <m:r>
                        <a:rPr lang="it-IT">
                          <a:solidFill>
                            <a:schemeClr val="tx1"/>
                          </a:solidFill>
                        </a:rPr>
                        <m:t>0</m:t>
                      </m:r>
                    </m:oMath>
                  </m:oMathPara>
                </a14:m>
                <a:endParaRPr lang="it-IT" spc="75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88D533-E69B-468F-9DAB-D3C8E352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678" y="1725476"/>
                <a:ext cx="5165325" cy="3910429"/>
              </a:xfrm>
              <a:prstGeom prst="rect">
                <a:avLst/>
              </a:prstGeom>
              <a:blipFill>
                <a:blip r:embed="rId3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86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A44E6-29A7-443D-83DA-5B109343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Dinamica d’ingresso e uscita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232ED4-8ABE-4100-B865-21BA275B2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9996" y="2097088"/>
                <a:ext cx="10248831" cy="3541714"/>
              </a:xfrm>
            </p:spPr>
            <p:txBody>
              <a:bodyPr/>
              <a:lstStyle/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/>
                          </m:ctrlPr>
                        </m:sSubPr>
                        <m:e>
                          <m:r>
                            <a:rPr lang="it-IT" i="1"/>
                            <m:t>𝐺𝑉𝑂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6</m:t>
                          </m:r>
                        </m:sub>
                      </m:sSub>
                      <m:r>
                        <a:rPr lang="it-IT" i="1"/>
                        <m:t>&lt;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𝑜𝑢𝑡</m:t>
                          </m:r>
                        </m:sub>
                      </m:sSub>
                      <m:r>
                        <a:rPr lang="it-IT" i="1"/>
                        <m:t>&lt;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𝑐𝑐</m:t>
                          </m:r>
                        </m:sub>
                      </m:sSub>
                      <m:r>
                        <a:rPr lang="it-IT" i="1"/>
                        <m:t>−|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𝐺𝑉𝑂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7</m:t>
                          </m:r>
                        </m:sub>
                      </m:sSub>
                      <m:r>
                        <a:rPr lang="it-IT" i="1"/>
                        <m:t>|</m:t>
                      </m:r>
                    </m:oMath>
                  </m:oMathPara>
                </a14:m>
                <a:endParaRPr lang="it-IT" dirty="0"/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𝐼𝐶𝑀</m:t>
                              </m:r>
                            </m:e>
                            <m:sub>
                              <m:r>
                                <a:rPr lang="it-IT" i="1"/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it-IT" i="1"/>
                        <m:t>≥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𝑉𝐷𝑆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3</m:t>
                          </m:r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−  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|</m:t>
                          </m:r>
                          <m:r>
                            <a:rPr lang="it-IT" i="1"/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𝑡</m:t>
                              </m:r>
                              <m:r>
                                <a:rPr lang="it-IT" i="1"/>
                                <m:t>h</m:t>
                              </m:r>
                            </m:e>
                            <m:sub>
                              <m:r>
                                <a:rPr lang="it-IT" i="1"/>
                                <m:t>𝑀</m:t>
                              </m:r>
                              <m:r>
                                <a:rPr lang="it-IT" i="1"/>
                                <m:t>1</m:t>
                              </m:r>
                            </m:sub>
                          </m:sSub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|</m:t>
                      </m:r>
                      <m:r>
                        <a:rPr lang="it-IT" i="1"/>
                        <m:t>=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𝐺𝑉𝑂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3</m:t>
                          </m:r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+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𝑡</m:t>
                              </m:r>
                              <m:r>
                                <a:rPr lang="it-IT" i="1"/>
                                <m:t>h</m:t>
                              </m:r>
                            </m:e>
                            <m:sub>
                              <m:r>
                                <a:rPr lang="it-IT" i="1"/>
                                <m:t>𝑀</m:t>
                              </m:r>
                              <m:r>
                                <a:rPr lang="it-IT" i="1"/>
                                <m:t>3</m:t>
                              </m:r>
                            </m:sub>
                          </m:sSub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/>
                          </m:ctrlPr>
                        </m:dPr>
                        <m:e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𝑡</m:t>
                                  </m:r>
                                  <m:r>
                                    <a:rPr lang="it-IT" i="1"/>
                                    <m:t>h</m:t>
                                  </m:r>
                                </m:e>
                                <m:sub>
                                  <m:r>
                                    <a:rPr lang="it-IT" i="1"/>
                                    <m:t>𝑀</m:t>
                                  </m:r>
                                  <m:r>
                                    <a:rPr lang="it-IT" i="1"/>
                                    <m:t>1</m:t>
                                  </m:r>
                                </m:sub>
                              </m:sSub>
                              <m:r>
                                <a:rPr lang="it-IT" i="1"/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i="1" dirty="0"/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𝐼𝐶𝑀</m:t>
                              </m:r>
                            </m:e>
                            <m:sub>
                              <m:r>
                                <a:rPr lang="it-IT" i="1"/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it-IT" i="1"/>
                        <m:t>≤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𝐷𝐷</m:t>
                          </m:r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−  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/>
                          </m:ctrlPr>
                        </m:dPr>
                        <m:e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𝐺𝑉𝑂</m:t>
                              </m:r>
                            </m:e>
                            <m:sub>
                              <m:r>
                                <a:rPr lang="it-IT" i="1"/>
                                <m:t>𝑀</m:t>
                              </m:r>
                              <m:r>
                                <a:rPr lang="it-IT" i="1"/>
                                <m:t>5</m:t>
                              </m:r>
                              <m:r>
                                <a:rPr lang="it-IT" i="1"/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it-IT" i="1"/>
                        <m:t>−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𝑆𝐺𝑀</m:t>
                          </m:r>
                          <m:r>
                            <a:rPr lang="it-IT" i="1"/>
                            <m:t>1</m:t>
                          </m:r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=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𝐷𝐷</m:t>
                          </m:r>
                          <m:r>
                            <a:rPr lang="it-IT" i="1"/>
                            <m:t> </m:t>
                          </m:r>
                        </m:sub>
                      </m:sSub>
                      <m:r>
                        <a:rPr lang="it-IT" i="1"/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/>
                          </m:ctrlPr>
                        </m:dPr>
                        <m:e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𝐺𝑉𝑂</m:t>
                              </m:r>
                            </m:e>
                            <m:sub>
                              <m:r>
                                <a:rPr lang="it-IT" i="1"/>
                                <m:t>𝑀</m:t>
                              </m:r>
                              <m:r>
                                <a:rPr lang="it-IT" i="1"/>
                                <m:t>5</m:t>
                              </m:r>
                              <m:r>
                                <a:rPr lang="it-IT" i="1"/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it-IT" i="1"/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/>
                          </m:ctrlPr>
                        </m:dPr>
                        <m:e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𝐺𝑉𝑂</m:t>
                              </m:r>
                            </m:e>
                            <m:sub>
                              <m:r>
                                <a:rPr lang="it-IT" i="1"/>
                                <m:t>𝑀</m:t>
                              </m:r>
                              <m:r>
                                <a:rPr lang="it-IT" i="1"/>
                                <m:t>1</m:t>
                              </m:r>
                              <m:r>
                                <a:rPr lang="it-IT" i="1"/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it-IT" i="1"/>
                        <m:t>−  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/>
                          </m:ctrlPr>
                        </m:dPr>
                        <m:e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𝑡</m:t>
                                  </m:r>
                                  <m:r>
                                    <a:rPr lang="it-IT" i="1"/>
                                    <m:t>h</m:t>
                                  </m:r>
                                </m:e>
                                <m:sub>
                                  <m:r>
                                    <a:rPr lang="it-IT" i="1"/>
                                    <m:t>𝑀</m:t>
                                  </m:r>
                                  <m:r>
                                    <a:rPr lang="it-IT" i="1"/>
                                    <m:t>1</m:t>
                                  </m:r>
                                </m:sub>
                              </m:sSub>
                              <m:r>
                                <a:rPr lang="it-IT" i="1"/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it-IT" i="1"/>
                        <m:t> </m:t>
                      </m:r>
                    </m:oMath>
                  </m:oMathPara>
                </a14:m>
                <a:endParaRPr lang="it-IT" dirty="0"/>
              </a:p>
              <a:p>
                <a:pPr marL="12700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it-IT" dirty="0"/>
                  <a:t>Scelgo di mettermi al centro come V</a:t>
                </a:r>
                <a:r>
                  <a:rPr lang="it-IT" baseline="-25000" dirty="0"/>
                  <a:t>ICM</a:t>
                </a:r>
                <a:r>
                  <a:rPr lang="it-IT" dirty="0"/>
                  <a:t> = 1 V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232ED4-8ABE-4100-B865-21BA275B2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9996" y="2097088"/>
                <a:ext cx="10248831" cy="3541714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68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AD852-DBA5-4368-B96A-93E6247E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Specifiche, vincoli e scelte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3B5B6-E810-4456-A7CB-5294C850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B39CC-7CD8-4526-900F-CD26D017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Dimensionamento correnti di polarizzazione e </a:t>
            </a:r>
            <a:r>
              <a:rPr lang="it-IT" dirty="0" err="1"/>
              <a:t>gvo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48A62-C229-4687-88CF-D26AF6AE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03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F3F2D-63DA-4084-96C0-0BF3508E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Correnti normalizzate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C2DEB-4C83-4CD6-815D-715525E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84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E2810-B965-485B-B40F-BE355AC7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indice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5428AB-2D1A-41B6-92FC-25491C56F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20453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89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23C28-0F72-4882-ACB3-25092C0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Rapporto di aspetto w/l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3DE71-B483-42FF-A78E-76BE3E31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02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D584D-6F80-486D-9A51-A4C7BEF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Margine di fase e </a:t>
            </a:r>
            <a:r>
              <a:rPr lang="it-IT" dirty="0" err="1"/>
              <a:t>slew</a:t>
            </a:r>
            <a:r>
              <a:rPr lang="it-IT" dirty="0"/>
              <a:t> rate (calcolo)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FC9BFD-2240-4063-9F40-C5D933F8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02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3AD73-1EA4-4EDD-85CD-AFD84A89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simulazioni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A8C57A-C5B2-4E5A-B88D-879F2F18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4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2573E-5BB4-495D-A7CC-B72E0DC3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Polarizzazione (punto di lavoro statico) e consumo di potenza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5FFC9-C150-411E-A09E-1A131545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83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56C5E-119F-46E2-AD97-C29FF10B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Analisi «</a:t>
            </a:r>
            <a:r>
              <a:rPr lang="it-IT" dirty="0" err="1"/>
              <a:t>transient</a:t>
            </a:r>
            <a:r>
              <a:rPr lang="it-IT" dirty="0"/>
              <a:t>» in bassa frequenza:</a:t>
            </a:r>
            <a:br>
              <a:rPr lang="it-IT" dirty="0"/>
            </a:br>
            <a:r>
              <a:rPr lang="it-IT" dirty="0"/>
              <a:t>tensione di uscita con ingresso differenziale sinusoidale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F166C-8DD4-4C58-8230-558C37BB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57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FB47A-0812-4D90-87A9-F95F335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Risposta in frequenza: diagrammi di bode delle funzioni di trasferimento  di modo differenziale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6F21A6-24AF-4F4B-87D7-866D85FC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81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D8913-CEF4-4CF8-8AE2-662D88B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Risposta in frequenza: diagrammi di bode delle funzioni di trasferimento  di modo comune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D541D-24CA-4D05-80D7-075CED7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34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EF196-4D46-4067-8491-B3C6435A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Slew</a:t>
            </a:r>
            <a:r>
              <a:rPr lang="it-IT" dirty="0"/>
              <a:t> 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F5CF7-096E-4F41-9484-FB728365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3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38BF9-473A-4EFA-ACB1-4C4ED0D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6A7F91-9D51-4D2B-A2FD-0396CFCF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0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38B56-F6D2-429D-AD83-D01325B0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 non resta che andare affanculo</a:t>
            </a:r>
          </a:p>
        </p:txBody>
      </p:sp>
      <p:pic>
        <p:nvPicPr>
          <p:cNvPr id="1026" name="Picture 2" descr="Risultati immagini per vaffanculo aldo baglio">
            <a:extLst>
              <a:ext uri="{FF2B5EF4-FFF2-40B4-BE49-F238E27FC236}">
                <a16:creationId xmlns:a16="http://schemas.microsoft.com/office/drawing/2014/main" id="{EEE0CE85-9117-408C-9BD0-29A9158AC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2097088"/>
            <a:ext cx="7247413" cy="407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7D3F61B-5833-4971-9A3B-2F2BE614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65" y="1868031"/>
            <a:ext cx="9368093" cy="437145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E997672-605B-4D7C-9848-BF61D6A8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Caratteristiche </a:t>
            </a:r>
            <a:r>
              <a:rPr lang="it-IT" spc="-80" dirty="0" err="1"/>
              <a:t>i</a:t>
            </a:r>
            <a:r>
              <a:rPr lang="it-IT" spc="-292" baseline="-20833" dirty="0" err="1"/>
              <a:t>DS</a:t>
            </a:r>
            <a:r>
              <a:rPr lang="it-IT" spc="-292" baseline="-20833" dirty="0"/>
              <a:t>  </a:t>
            </a:r>
            <a:r>
              <a:rPr lang="it-IT" spc="-15" dirty="0"/>
              <a:t>(</a:t>
            </a:r>
            <a:r>
              <a:rPr lang="it-IT" spc="-15" dirty="0" err="1"/>
              <a:t>v</a:t>
            </a:r>
            <a:r>
              <a:rPr lang="it-IT" spc="-22" baseline="-20833" dirty="0" err="1"/>
              <a:t>DS</a:t>
            </a:r>
            <a:r>
              <a:rPr lang="it-IT" spc="-15" dirty="0"/>
              <a:t>) </a:t>
            </a:r>
            <a:r>
              <a:rPr lang="it-IT" dirty="0" err="1"/>
              <a:t>nmos</a:t>
            </a:r>
            <a:r>
              <a:rPr lang="it-IT" dirty="0"/>
              <a:t> transistor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A2ED5A-7964-4AFD-A579-AABF0FA0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893" y="197399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 = L = 1.4 </a:t>
            </a:r>
            <a:r>
              <a:rPr lang="el-GR" dirty="0"/>
              <a:t>μ</a:t>
            </a:r>
            <a:r>
              <a:rPr lang="it-IT" dirty="0"/>
              <a:t>m                                                           |V</a:t>
            </a:r>
            <a:r>
              <a:rPr lang="it-IT" sz="1800" dirty="0"/>
              <a:t>A</a:t>
            </a:r>
            <a:r>
              <a:rPr lang="it-IT" dirty="0">
                <a:solidFill>
                  <a:prstClr val="white"/>
                </a:solidFill>
              </a:rPr>
              <a:t>|</a:t>
            </a:r>
            <a:r>
              <a:rPr lang="it-IT" sz="1800" dirty="0"/>
              <a:t> </a:t>
            </a:r>
            <a:r>
              <a:rPr lang="it-IT" dirty="0"/>
              <a:t>= -34.23 V</a:t>
            </a:r>
          </a:p>
        </p:txBody>
      </p:sp>
    </p:spTree>
    <p:extLst>
      <p:ext uri="{BB962C8B-B14F-4D97-AF65-F5344CB8AC3E}">
        <p14:creationId xmlns:p14="http://schemas.microsoft.com/office/powerpoint/2010/main" val="1559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A4BC6FE-505F-4594-B47A-2DAA6BF6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1" y="1822741"/>
            <a:ext cx="9397999" cy="439520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E997672-605B-4D7C-9848-BF61D6A8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Caratteristiche </a:t>
            </a:r>
            <a:r>
              <a:rPr lang="it-IT" spc="-80" dirty="0" err="1"/>
              <a:t>i</a:t>
            </a:r>
            <a:r>
              <a:rPr lang="it-IT" spc="-292" baseline="-20833" dirty="0" err="1"/>
              <a:t>DS</a:t>
            </a:r>
            <a:r>
              <a:rPr lang="it-IT" spc="-292" baseline="-20833" dirty="0"/>
              <a:t>  </a:t>
            </a:r>
            <a:r>
              <a:rPr lang="it-IT" spc="-15" dirty="0"/>
              <a:t>(</a:t>
            </a:r>
            <a:r>
              <a:rPr lang="it-IT" spc="-15" dirty="0" err="1"/>
              <a:t>v</a:t>
            </a:r>
            <a:r>
              <a:rPr lang="it-IT" spc="-22" baseline="-20833" dirty="0" err="1"/>
              <a:t>DS</a:t>
            </a:r>
            <a:r>
              <a:rPr lang="it-IT" spc="-15" dirty="0"/>
              <a:t>) </a:t>
            </a:r>
            <a:r>
              <a:rPr lang="it-IT" spc="-75" dirty="0" err="1"/>
              <a:t>pMOS</a:t>
            </a:r>
            <a:r>
              <a:rPr lang="it-IT" spc="-225" dirty="0"/>
              <a:t> </a:t>
            </a:r>
            <a:r>
              <a:rPr lang="it-IT" dirty="0"/>
              <a:t>transistor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62D64D-33E3-40C4-AF79-FCF0EE0A4B76}"/>
              </a:ext>
            </a:extLst>
          </p:cNvPr>
          <p:cNvSpPr txBox="1"/>
          <p:nvPr/>
        </p:nvSpPr>
        <p:spPr>
          <a:xfrm>
            <a:off x="563147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A2ED5A-7964-4AFD-A579-AABF0FA0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092" y="1932958"/>
            <a:ext cx="9027185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 = L = 1.4 </a:t>
            </a:r>
            <a:r>
              <a:rPr lang="el-GR" dirty="0"/>
              <a:t>μ</a:t>
            </a:r>
            <a:r>
              <a:rPr lang="it-IT" dirty="0"/>
              <a:t>m                                                           |V</a:t>
            </a:r>
            <a:r>
              <a:rPr lang="it-IT" sz="1800" dirty="0"/>
              <a:t>A</a:t>
            </a:r>
            <a:r>
              <a:rPr lang="it-IT" dirty="0">
                <a:solidFill>
                  <a:prstClr val="white"/>
                </a:solidFill>
              </a:rPr>
              <a:t>|</a:t>
            </a:r>
            <a:r>
              <a:rPr lang="it-IT" sz="1800" dirty="0"/>
              <a:t> </a:t>
            </a:r>
            <a:r>
              <a:rPr lang="it-IT" dirty="0"/>
              <a:t>= -34.58 V</a:t>
            </a:r>
          </a:p>
        </p:txBody>
      </p:sp>
    </p:spTree>
    <p:extLst>
      <p:ext uri="{BB962C8B-B14F-4D97-AF65-F5344CB8AC3E}">
        <p14:creationId xmlns:p14="http://schemas.microsoft.com/office/powerpoint/2010/main" val="416236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3762C-7D3C-4675-B09E-8F770573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Resistenza di canale </a:t>
            </a:r>
            <a:r>
              <a:rPr lang="it-IT" spc="-120" dirty="0"/>
              <a:t>r</a:t>
            </a:r>
            <a:r>
              <a:rPr lang="it-IT" spc="-15" baseline="-20833" dirty="0"/>
              <a:t>0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E5FAC26C-2F8E-4F5E-AFE7-1E1B2ED74E1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41413" y="1866255"/>
                <a:ext cx="1664686" cy="1074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/>
                          </m:ctrlPr>
                        </m:sSubPr>
                        <m:e>
                          <m:r>
                            <a:rPr lang="it-IT" b="0" i="1" smtClean="0"/>
                            <m:t>𝑟</m:t>
                          </m:r>
                        </m:e>
                        <m:sub>
                          <m:r>
                            <a:rPr lang="it-IT" b="0" i="1" smtClean="0"/>
                            <m:t>𝑜</m:t>
                          </m:r>
                        </m:sub>
                      </m:sSub>
                      <m:r>
                        <a:rPr lang="it-IT" b="0" i="1" smtClean="0"/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/>
                          </m:ctrlPr>
                        </m:fPr>
                        <m:num>
                          <m:r>
                            <a:rPr lang="it-IT" b="0" i="1" smtClean="0"/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it-IT" b="0" i="1" smtClean="0"/>
                              </m:ctrlPr>
                            </m:fPr>
                            <m:num>
                              <m:r>
                                <a:rPr lang="it-IT" b="0" i="1" smtClean="0"/>
                                <m:t>𝜕</m:t>
                              </m:r>
                              <m:sSub>
                                <m:sSubPr>
                                  <m:ctrlPr>
                                    <a:rPr lang="it-IT" b="0" i="1" smtClean="0"/>
                                  </m:ctrlPr>
                                </m:sSubPr>
                                <m:e>
                                  <m:r>
                                    <a:rPr lang="it-IT" b="0" i="1" smtClean="0"/>
                                    <m:t>𝑖</m:t>
                                  </m:r>
                                </m:e>
                                <m:sub>
                                  <m:r>
                                    <a:rPr lang="it-IT" b="0" i="1" smtClean="0"/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b="0" i="1" smtClean="0"/>
                                <m:t>𝜕</m:t>
                              </m:r>
                              <m:sSub>
                                <m:sSubPr>
                                  <m:ctrlPr>
                                    <a:rPr lang="it-IT" b="0" i="1" smtClean="0"/>
                                  </m:ctrlPr>
                                </m:sSubPr>
                                <m:e>
                                  <m:r>
                                    <a:rPr lang="it-IT" b="0" i="1" smtClean="0"/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/>
                                    <m:t>𝐷𝑆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E5FAC26C-2F8E-4F5E-AFE7-1E1B2ED74E1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66255"/>
                <a:ext cx="1664686" cy="1074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B087E3-0B2C-41C0-A2F0-C9CD1CE4F092}"/>
              </a:ext>
            </a:extLst>
          </p:cNvPr>
          <p:cNvSpPr txBox="1"/>
          <p:nvPr/>
        </p:nvSpPr>
        <p:spPr>
          <a:xfrm>
            <a:off x="7227659" y="1866255"/>
            <a:ext cx="478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Simulazione NMOS per V</a:t>
            </a:r>
            <a:r>
              <a:rPr lang="it-IT" sz="1400" dirty="0"/>
              <a:t>GS</a:t>
            </a:r>
            <a:r>
              <a:rPr lang="it-IT" sz="2400" dirty="0"/>
              <a:t> = 0.75 V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A35FC-55B5-4945-809D-92F8BB2C684B}"/>
              </a:ext>
            </a:extLst>
          </p:cNvPr>
          <p:cNvSpPr/>
          <p:nvPr/>
        </p:nvSpPr>
        <p:spPr>
          <a:xfrm>
            <a:off x="1492595" y="3029718"/>
            <a:ext cx="9203634" cy="3689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91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45EF2-12C6-4152-AB97-B5A52650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/>
              <a:t>Resistenza di canale </a:t>
            </a:r>
            <a:r>
              <a:rPr lang="it-IT" spc="-120" dirty="0"/>
              <a:t>r</a:t>
            </a:r>
            <a:r>
              <a:rPr lang="it-IT" spc="-15" baseline="-20833" dirty="0"/>
              <a:t>0</a:t>
            </a:r>
            <a:endParaRPr lang="it-IT" dirty="0"/>
          </a:p>
        </p:txBody>
      </p:sp>
      <p:pic>
        <p:nvPicPr>
          <p:cNvPr id="5" name="Picture 2" descr="Risultati immagini per mos transistor small signal model">
            <a:extLst>
              <a:ext uri="{FF2B5EF4-FFF2-40B4-BE49-F238E27FC236}">
                <a16:creationId xmlns:a16="http://schemas.microsoft.com/office/drawing/2014/main" id="{7B596745-14FB-4555-83FB-390796D53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18742"/>
          <a:stretch/>
        </p:blipFill>
        <p:spPr bwMode="auto">
          <a:xfrm>
            <a:off x="8117840" y="618518"/>
            <a:ext cx="3007360" cy="1769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lumMod val="95000"/>
                </a:schemeClr>
              </a:gs>
              <a:gs pos="83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effectLst>
            <a:softEdge rad="25400"/>
          </a:effec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695F02A5-2D23-4AD2-B877-3073970D51D3}"/>
              </a:ext>
            </a:extLst>
          </p:cNvPr>
          <p:cNvSpPr/>
          <p:nvPr/>
        </p:nvSpPr>
        <p:spPr>
          <a:xfrm>
            <a:off x="4561334" y="2652270"/>
            <a:ext cx="6563866" cy="1818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AF050B-1AFF-4F9F-8DD5-482CC8401154}"/>
              </a:ext>
            </a:extLst>
          </p:cNvPr>
          <p:cNvSpPr/>
          <p:nvPr/>
        </p:nvSpPr>
        <p:spPr>
          <a:xfrm>
            <a:off x="4561334" y="4582895"/>
            <a:ext cx="6563866" cy="1656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73C2F-DA2E-4B1D-9304-A27CB9287DD0}"/>
              </a:ext>
            </a:extLst>
          </p:cNvPr>
          <p:cNvSpPr txBox="1"/>
          <p:nvPr/>
        </p:nvSpPr>
        <p:spPr>
          <a:xfrm>
            <a:off x="1938131" y="3244334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NMOS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89743E-59CE-43A1-B0B6-F7620A001ACB}"/>
              </a:ext>
            </a:extLst>
          </p:cNvPr>
          <p:cNvSpPr txBox="1"/>
          <p:nvPr/>
        </p:nvSpPr>
        <p:spPr>
          <a:xfrm>
            <a:off x="1938131" y="522652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PMOS</a:t>
            </a:r>
          </a:p>
        </p:txBody>
      </p:sp>
    </p:spTree>
    <p:extLst>
      <p:ext uri="{BB962C8B-B14F-4D97-AF65-F5344CB8AC3E}">
        <p14:creationId xmlns:p14="http://schemas.microsoft.com/office/powerpoint/2010/main" val="7900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859E5-7BBE-40B7-9D0F-9A51F698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80" dirty="0"/>
              <a:t>Caratteristic</a:t>
            </a:r>
            <a:r>
              <a:rPr lang="it-IT" dirty="0"/>
              <a:t>a </a:t>
            </a:r>
            <a:r>
              <a:rPr lang="it-IT" spc="-80" dirty="0" err="1"/>
              <a:t>i</a:t>
            </a:r>
            <a:r>
              <a:rPr lang="it-IT" spc="-292" baseline="-20833" dirty="0" err="1"/>
              <a:t>DS</a:t>
            </a:r>
            <a:r>
              <a:rPr lang="it-IT" spc="-292" baseline="-20833" dirty="0"/>
              <a:t> </a:t>
            </a:r>
            <a:r>
              <a:rPr lang="it-IT" spc="10" dirty="0"/>
              <a:t>(</a:t>
            </a:r>
            <a:r>
              <a:rPr lang="it-IT" spc="10" dirty="0" err="1"/>
              <a:t>v</a:t>
            </a:r>
            <a:r>
              <a:rPr lang="it-IT" spc="15" baseline="-20833" dirty="0" err="1"/>
              <a:t>GS</a:t>
            </a:r>
            <a:r>
              <a:rPr lang="it-IT" spc="10" dirty="0"/>
              <a:t>)</a:t>
            </a:r>
            <a:r>
              <a:rPr lang="it-IT" spc="-540" dirty="0"/>
              <a:t> </a:t>
            </a:r>
            <a:r>
              <a:rPr lang="it-IT" spc="-110" dirty="0"/>
              <a:t>NMOS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3A4AD77-8DC9-411F-846A-CA24EE58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220" y="618518"/>
            <a:ext cx="3063505" cy="21033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6A45D3-F643-4EDE-A603-4AC147B7FAC8}"/>
                  </a:ext>
                </a:extLst>
              </p:cNvPr>
              <p:cNvSpPr txBox="1"/>
              <p:nvPr/>
            </p:nvSpPr>
            <p:spPr>
              <a:xfrm>
                <a:off x="1141413" y="2097088"/>
                <a:ext cx="523431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/>
                  <a:t>W = L = 1.4 </a:t>
                </a:r>
                <a:r>
                  <a:rPr lang="el-GR" sz="2400" dirty="0"/>
                  <a:t>μ</a:t>
                </a:r>
                <a:r>
                  <a:rPr lang="it-IT" sz="2400" dirty="0"/>
                  <a:t>m</a:t>
                </a:r>
              </a:p>
              <a:p>
                <a:r>
                  <a:rPr lang="it-IT" sz="2400" dirty="0"/>
                  <a:t>Zona di funzionamento: inizio saturazione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/>
                          </m:ctrlPr>
                        </m:sSubPr>
                        <m:e>
                          <m:r>
                            <a:rPr lang="it-IT" sz="2400" b="0" i="1" smtClean="0"/>
                            <m:t>𝑉</m:t>
                          </m:r>
                        </m:e>
                        <m:sub>
                          <m:r>
                            <a:rPr lang="it-IT" sz="2400" i="1"/>
                            <m:t>𝐷𝑆</m:t>
                          </m:r>
                        </m:sub>
                      </m:sSub>
                      <m:r>
                        <a:rPr lang="it-IT" sz="2400" i="1">
                          <a:ea typeface="Cambria Math" panose="02040503050406030204" pitchFamily="18" charset="0"/>
                        </a:rPr>
                        <m:t>≳</m:t>
                      </m:r>
                      <m:sSub>
                        <m:sSubPr>
                          <m:ctrlPr>
                            <a:rPr lang="it-IT" sz="2400" i="1"/>
                          </m:ctrlPr>
                        </m:sSubPr>
                        <m:e>
                          <m:r>
                            <a:rPr lang="it-IT" sz="2400" b="0" i="1" smtClean="0"/>
                            <m:t>𝑉</m:t>
                          </m:r>
                        </m:e>
                        <m:sub>
                          <m:r>
                            <a:rPr lang="it-IT" sz="2400" i="1"/>
                            <m:t>𝐺𝑆</m:t>
                          </m:r>
                        </m:sub>
                      </m:sSub>
                      <m:r>
                        <a:rPr lang="it-IT" sz="2400" i="1"/>
                        <m:t>−</m:t>
                      </m:r>
                      <m:sSub>
                        <m:sSubPr>
                          <m:ctrlPr>
                            <a:rPr lang="it-IT" sz="2400" i="1"/>
                          </m:ctrlPr>
                        </m:sSubPr>
                        <m:e>
                          <m:r>
                            <a:rPr lang="it-IT" sz="2400" b="0" i="1" smtClean="0"/>
                            <m:t>𝑉</m:t>
                          </m:r>
                        </m:e>
                        <m:sub>
                          <m:r>
                            <a:rPr lang="it-IT" sz="2400" i="1"/>
                            <m:t>𝑇𝐻𝑛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/>
                        </m:ctrlPr>
                      </m:sSubPr>
                      <m:e>
                        <m:r>
                          <a:rPr lang="it-IT" sz="2400" b="0" i="1" smtClean="0"/>
                          <m:t>𝑉</m:t>
                        </m:r>
                      </m:e>
                      <m:sub>
                        <m:r>
                          <a:rPr lang="ar-AE" sz="2400" i="1"/>
                          <m:t>𝑇𝐻𝑛</m:t>
                        </m:r>
                      </m:sub>
                    </m:sSub>
                    <m:r>
                      <a:rPr lang="ar-AE" sz="2400" i="1">
                        <a:ea typeface="Cambria Math" panose="02040503050406030204" pitchFamily="18" charset="0"/>
                      </a:rPr>
                      <m:t>⋍</m:t>
                    </m:r>
                    <m:r>
                      <a:rPr lang="ar-AE" sz="2400" i="1"/>
                      <m:t> </m:t>
                    </m:r>
                  </m:oMath>
                </a14:m>
                <a:r>
                  <a:rPr lang="it-IT" sz="2400" spc="-40" dirty="0">
                    <a:solidFill>
                      <a:srgbClr val="3E3E3E"/>
                    </a:solidFill>
                    <a:cs typeface="Arial Unicode MS"/>
                  </a:rPr>
                  <a:t> </a:t>
                </a:r>
                <a:r>
                  <a:rPr lang="it-IT" sz="2400" spc="-40" dirty="0">
                    <a:cs typeface="Arial Unicode MS"/>
                  </a:rPr>
                  <a:t>0.498 V</a:t>
                </a:r>
                <a:endParaRPr lang="it-IT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6A45D3-F643-4EDE-A603-4AC147B7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97088"/>
                <a:ext cx="5234318" cy="1569660"/>
              </a:xfrm>
              <a:prstGeom prst="rect">
                <a:avLst/>
              </a:prstGeom>
              <a:blipFill>
                <a:blip r:embed="rId3"/>
                <a:stretch>
                  <a:fillRect l="-1746" t="-3101" r="-1164" b="-77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376D32AF-D2AD-4AD7-A820-56C2F68C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40" y="2952882"/>
            <a:ext cx="7766638" cy="36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7F1B-65F3-4ADD-BB89-0D0EE8A1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80" dirty="0"/>
              <a:t>Caratteristic</a:t>
            </a:r>
            <a:r>
              <a:rPr lang="it-IT" dirty="0"/>
              <a:t>a </a:t>
            </a:r>
            <a:r>
              <a:rPr lang="it-IT" spc="-80" dirty="0" err="1"/>
              <a:t>i</a:t>
            </a:r>
            <a:r>
              <a:rPr lang="it-IT" spc="-292" baseline="-20833" dirty="0" err="1"/>
              <a:t>DS</a:t>
            </a:r>
            <a:r>
              <a:rPr lang="it-IT" spc="-292" baseline="-20833" dirty="0"/>
              <a:t> </a:t>
            </a:r>
            <a:r>
              <a:rPr lang="it-IT" spc="10" dirty="0"/>
              <a:t>(</a:t>
            </a:r>
            <a:r>
              <a:rPr lang="it-IT" spc="10" dirty="0" err="1"/>
              <a:t>v</a:t>
            </a:r>
            <a:r>
              <a:rPr lang="it-IT" spc="15" baseline="-20833" dirty="0" err="1"/>
              <a:t>GS</a:t>
            </a:r>
            <a:r>
              <a:rPr lang="it-IT" spc="10" dirty="0"/>
              <a:t>)</a:t>
            </a:r>
            <a:r>
              <a:rPr lang="it-IT" spc="-540" dirty="0"/>
              <a:t> </a:t>
            </a:r>
            <a:r>
              <a:rPr lang="it-IT" spc="-35" dirty="0"/>
              <a:t>PMOS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99CB65-EF93-41D0-BCC7-5B8426482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477" y="618518"/>
            <a:ext cx="3139712" cy="20728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E502243-62FD-46F4-9538-358DA5546923}"/>
                  </a:ext>
                </a:extLst>
              </p:cNvPr>
              <p:cNvSpPr txBox="1"/>
              <p:nvPr/>
            </p:nvSpPr>
            <p:spPr>
              <a:xfrm>
                <a:off x="1141413" y="1975168"/>
                <a:ext cx="5234318" cy="167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/>
                  <a:t>W = L = 1.4 </a:t>
                </a:r>
                <a:r>
                  <a:rPr lang="el-GR" sz="2400" dirty="0"/>
                  <a:t>μ</a:t>
                </a:r>
                <a:r>
                  <a:rPr lang="it-IT" sz="2400" dirty="0"/>
                  <a:t>m</a:t>
                </a:r>
              </a:p>
              <a:p>
                <a:r>
                  <a:rPr lang="it-IT" sz="2400" dirty="0"/>
                  <a:t>Zona di funzionamento: inizio saturazione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/>
                              </m:ctrlPr>
                            </m:sSubPr>
                            <m:e>
                              <m:r>
                                <a:rPr lang="it-IT" sz="2400" b="0" i="1" smtClean="0"/>
                                <m:t>𝑉</m:t>
                              </m:r>
                            </m:e>
                            <m:sub>
                              <m:r>
                                <a:rPr lang="it-IT" sz="2400" i="1"/>
                                <m:t>𝐷𝑆</m:t>
                              </m:r>
                            </m:sub>
                          </m:sSub>
                        </m:e>
                      </m:d>
                      <m:r>
                        <a:rPr lang="it-IT" sz="2400" i="1">
                          <a:ea typeface="Cambria Math" panose="02040503050406030204" pitchFamily="18" charset="0"/>
                        </a:rPr>
                        <m:t>≳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/>
                              </m:ctrlPr>
                            </m:sSubPr>
                            <m:e>
                              <m:r>
                                <a:rPr lang="it-IT" sz="2400" b="0" i="1" smtClean="0"/>
                                <m:t>𝑉</m:t>
                              </m:r>
                            </m:e>
                            <m:sub>
                              <m:r>
                                <a:rPr lang="it-IT" sz="2400" i="1"/>
                                <m:t>𝐺𝑆</m:t>
                              </m:r>
                            </m:sub>
                          </m:sSub>
                        </m:e>
                      </m:d>
                      <m:r>
                        <a:rPr lang="it-IT" sz="2400" i="1">
                          <a:ea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/>
                              </m:ctrlPr>
                            </m:sSubPr>
                            <m:e>
                              <m:r>
                                <a:rPr lang="it-IT" sz="2400" b="0" i="1" smtClean="0"/>
                                <m:t>𝑉</m:t>
                              </m:r>
                            </m:e>
                            <m:sub>
                              <m:r>
                                <a:rPr lang="it-IT" sz="2400" i="1"/>
                                <m:t>𝑇𝐻𝑝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 smtClean="0"/>
                            </m:ctrlPr>
                          </m:sSubPr>
                          <m:e>
                            <m:r>
                              <a:rPr lang="it-IT" sz="2400" b="0" i="1" smtClean="0"/>
                              <m:t>𝑉</m:t>
                            </m:r>
                          </m:e>
                          <m:sub>
                            <m:r>
                              <a:rPr lang="ar-AE" sz="2400" i="1"/>
                              <m:t>𝑇𝐻𝑝</m:t>
                            </m:r>
                          </m:sub>
                        </m:sSub>
                      </m:e>
                    </m:d>
                    <m:r>
                      <a:rPr lang="ar-AE" sz="2400" i="1"/>
                      <m:t> </m:t>
                    </m:r>
                  </m:oMath>
                </a14:m>
                <a:r>
                  <a:rPr lang="ar-AE" sz="2400" spc="285" dirty="0">
                    <a:cs typeface="Arial Unicode MS"/>
                  </a:rPr>
                  <a:t>≃</a:t>
                </a:r>
                <a:r>
                  <a:rPr lang="it-IT" sz="2400" spc="-40" dirty="0">
                    <a:cs typeface="Arial Unicode MS"/>
                  </a:rPr>
                  <a:t> 0.692 V</a:t>
                </a:r>
                <a:endParaRPr lang="it-IT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E502243-62FD-46F4-9538-358DA5546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975168"/>
                <a:ext cx="5234318" cy="1679562"/>
              </a:xfrm>
              <a:prstGeom prst="rect">
                <a:avLst/>
              </a:prstGeom>
              <a:blipFill>
                <a:blip r:embed="rId3"/>
                <a:stretch>
                  <a:fillRect l="-1746" t="-2899" r="-1164" b="-57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3894EC1-4F9F-4DE0-BA43-BE944E63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153" y="3152655"/>
            <a:ext cx="7150036" cy="3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AA462-CA7A-46FE-844C-7BB8D9D2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80" dirty="0"/>
              <a:t>Transconduttanza </a:t>
            </a:r>
            <a:r>
              <a:rPr lang="it-IT" cap="none" dirty="0" err="1">
                <a:solidFill>
                  <a:prstClr val="white"/>
                </a:solidFill>
                <a:ea typeface="+mn-ea"/>
                <a:cs typeface="+mn-cs"/>
              </a:rPr>
              <a:t>g</a:t>
            </a:r>
            <a:r>
              <a:rPr lang="it-IT" baseline="-20833" dirty="0" err="1">
                <a:latin typeface="+mn-lt"/>
              </a:rPr>
              <a:t>m</a:t>
            </a:r>
            <a:r>
              <a:rPr lang="it-IT" spc="862" baseline="-20833" dirty="0"/>
              <a:t> </a:t>
            </a:r>
            <a:r>
              <a:rPr lang="it-IT" spc="-35" dirty="0"/>
              <a:t>NMOS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DBDA43-13AC-4D82-A33D-93BB89B0D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𝑔</m:t>
                          </m:r>
                        </m:e>
                        <m:sub>
                          <m:r>
                            <a:rPr lang="it-IT" i="1"/>
                            <m:t>𝑚</m:t>
                          </m:r>
                        </m:sub>
                      </m:sSub>
                      <m:r>
                        <a:rPr lang="it-IT" i="1">
                          <a:cs typeface="Wingdings 3"/>
                        </a:rPr>
                        <m:t>=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r>
                            <a:rPr lang="it-IT" i="1"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DBDA43-13AC-4D82-A33D-93BB89B0D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isultati immagini per mos transistor small signal model">
            <a:extLst>
              <a:ext uri="{FF2B5EF4-FFF2-40B4-BE49-F238E27FC236}">
                <a16:creationId xmlns:a16="http://schemas.microsoft.com/office/drawing/2014/main" id="{612D7DE5-23EB-49D0-BA66-A1F74B0DD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18742"/>
          <a:stretch/>
        </p:blipFill>
        <p:spPr bwMode="auto">
          <a:xfrm>
            <a:off x="8178800" y="618518"/>
            <a:ext cx="3007360" cy="1769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lumMod val="95000"/>
                </a:schemeClr>
              </a:gs>
              <a:gs pos="83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effectLst>
            <a:softEdge rad="25400"/>
          </a:effectLst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EB87625B-41A7-4F36-BD63-1242900C7088}"/>
              </a:ext>
            </a:extLst>
          </p:cNvPr>
          <p:cNvSpPr/>
          <p:nvPr/>
        </p:nvSpPr>
        <p:spPr>
          <a:xfrm>
            <a:off x="2866292" y="2800862"/>
            <a:ext cx="8730762" cy="3438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07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583</Words>
  <Application>Microsoft Office PowerPoint</Application>
  <PresentationFormat>Widescreen</PresentationFormat>
  <Paragraphs>90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Tw Cen MT</vt:lpstr>
      <vt:lpstr>Wingdings</vt:lpstr>
      <vt:lpstr>Circuito</vt:lpstr>
      <vt:lpstr>Cmos miller-ota amplifier</vt:lpstr>
      <vt:lpstr>indice</vt:lpstr>
      <vt:lpstr>Caratteristiche iDS  (vDS) nmos transistor</vt:lpstr>
      <vt:lpstr>Caratteristiche iDS  (vDS) pMOS transistor</vt:lpstr>
      <vt:lpstr>Resistenza di canale r0</vt:lpstr>
      <vt:lpstr>Resistenza di canale r0</vt:lpstr>
      <vt:lpstr>Caratteristica iDS (vGS) NMOS</vt:lpstr>
      <vt:lpstr>Caratteristica iDS (vGS) PMOS</vt:lpstr>
      <vt:lpstr>Transconduttanza gm NMOS</vt:lpstr>
      <vt:lpstr>Transconduttanza gm PMOS</vt:lpstr>
      <vt:lpstr>OTA DOPPIO STADIO (MILLER OTA)</vt:lpstr>
      <vt:lpstr>Grandezze caratteristiche</vt:lpstr>
      <vt:lpstr>Guadagno di modo differenziale in bassa frequenza</vt:lpstr>
      <vt:lpstr>Risposta in frequenza</vt:lpstr>
      <vt:lpstr>Slew rate</vt:lpstr>
      <vt:lpstr>Dinamica d’ingresso e uscita</vt:lpstr>
      <vt:lpstr>Specifiche, vincoli e scelte progettuali</vt:lpstr>
      <vt:lpstr>Dimensionamento correnti di polarizzazione e gvo</vt:lpstr>
      <vt:lpstr>Correnti normalizzate</vt:lpstr>
      <vt:lpstr>Rapporto di aspetto w/l</vt:lpstr>
      <vt:lpstr>Margine di fase e slew rate (calcolo)</vt:lpstr>
      <vt:lpstr>Risultati simulazioni</vt:lpstr>
      <vt:lpstr>Polarizzazione (punto di lavoro statico) e consumo di potenza</vt:lpstr>
      <vt:lpstr>Analisi «transient» in bassa frequenza: tensione di uscita con ingresso differenziale sinusoidale</vt:lpstr>
      <vt:lpstr>Risposta in frequenza: diagrammi di bode delle funzioni di trasferimento  di modo differenziale</vt:lpstr>
      <vt:lpstr>Risposta in frequenza: diagrammi di bode delle funzioni di trasferimento  di modo comune</vt:lpstr>
      <vt:lpstr>Slew rate</vt:lpstr>
      <vt:lpstr>conclusioni</vt:lpstr>
      <vt:lpstr>Ora non resta che andare affanculo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Luca Lazzaroni</cp:lastModifiedBy>
  <cp:revision>28</cp:revision>
  <dcterms:created xsi:type="dcterms:W3CDTF">2014-08-26T23:43:54Z</dcterms:created>
  <dcterms:modified xsi:type="dcterms:W3CDTF">2019-05-25T17:10:44Z</dcterms:modified>
</cp:coreProperties>
</file>