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League Spartan" charset="1" panose="000008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grpSp>
        <p:nvGrpSpPr>
          <p:cNvPr name="Group 2" id="2"/>
          <p:cNvGrpSpPr/>
          <p:nvPr/>
        </p:nvGrpSpPr>
        <p:grpSpPr>
          <a:xfrm rot="0">
            <a:off x="1248542" y="1367452"/>
            <a:ext cx="15790916" cy="6613636"/>
            <a:chOff x="0" y="0"/>
            <a:chExt cx="4051735" cy="1696969"/>
          </a:xfrm>
        </p:grpSpPr>
        <p:sp>
          <p:nvSpPr>
            <p:cNvPr name="Freeform 3" id="3"/>
            <p:cNvSpPr/>
            <p:nvPr/>
          </p:nvSpPr>
          <p:spPr>
            <a:xfrm flipH="false" flipV="false" rot="0">
              <a:off x="0" y="0"/>
              <a:ext cx="4051734" cy="1696969"/>
            </a:xfrm>
            <a:custGeom>
              <a:avLst/>
              <a:gdLst/>
              <a:ahLst/>
              <a:cxnLst/>
              <a:rect r="r" b="b" t="t" l="l"/>
              <a:pathLst>
                <a:path h="1696969" w="4051734">
                  <a:moveTo>
                    <a:pt x="25004" y="0"/>
                  </a:moveTo>
                  <a:lnTo>
                    <a:pt x="4026730" y="0"/>
                  </a:lnTo>
                  <a:cubicBezTo>
                    <a:pt x="4033362" y="0"/>
                    <a:pt x="4039722" y="2634"/>
                    <a:pt x="4044411" y="7324"/>
                  </a:cubicBezTo>
                  <a:cubicBezTo>
                    <a:pt x="4049100" y="12013"/>
                    <a:pt x="4051734" y="18373"/>
                    <a:pt x="4051734" y="25004"/>
                  </a:cubicBezTo>
                  <a:lnTo>
                    <a:pt x="4051734" y="1671965"/>
                  </a:lnTo>
                  <a:cubicBezTo>
                    <a:pt x="4051734" y="1678597"/>
                    <a:pt x="4049100" y="1684957"/>
                    <a:pt x="4044411" y="1689646"/>
                  </a:cubicBezTo>
                  <a:cubicBezTo>
                    <a:pt x="4039722" y="1694335"/>
                    <a:pt x="4033362" y="1696969"/>
                    <a:pt x="4026730" y="1696969"/>
                  </a:cubicBezTo>
                  <a:lnTo>
                    <a:pt x="25004" y="1696969"/>
                  </a:lnTo>
                  <a:cubicBezTo>
                    <a:pt x="11195" y="1696969"/>
                    <a:pt x="0" y="1685775"/>
                    <a:pt x="0" y="1671965"/>
                  </a:cubicBezTo>
                  <a:lnTo>
                    <a:pt x="0" y="25004"/>
                  </a:lnTo>
                  <a:cubicBezTo>
                    <a:pt x="0" y="18373"/>
                    <a:pt x="2634" y="12013"/>
                    <a:pt x="7324" y="7324"/>
                  </a:cubicBezTo>
                  <a:cubicBezTo>
                    <a:pt x="12013" y="2634"/>
                    <a:pt x="18373" y="0"/>
                    <a:pt x="25004" y="0"/>
                  </a:cubicBezTo>
                  <a:close/>
                </a:path>
              </a:pathLst>
            </a:custGeom>
            <a:solidFill>
              <a:srgbClr val="CC9076"/>
            </a:solidFill>
          </p:spPr>
        </p:sp>
        <p:sp>
          <p:nvSpPr>
            <p:cNvPr name="TextBox 4" id="4"/>
            <p:cNvSpPr txBox="true"/>
            <p:nvPr/>
          </p:nvSpPr>
          <p:spPr>
            <a:xfrm>
              <a:off x="0" y="-28575"/>
              <a:ext cx="4051735" cy="172554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403768" y="-2164458"/>
            <a:ext cx="4275643" cy="4275643"/>
          </a:xfrm>
          <a:custGeom>
            <a:avLst/>
            <a:gdLst/>
            <a:ahLst/>
            <a:cxnLst/>
            <a:rect r="r" b="b" t="t" l="l"/>
            <a:pathLst>
              <a:path h="4275643" w="4275643">
                <a:moveTo>
                  <a:pt x="0" y="0"/>
                </a:moveTo>
                <a:lnTo>
                  <a:pt x="4275643" y="0"/>
                </a:lnTo>
                <a:lnTo>
                  <a:pt x="4275643" y="4275643"/>
                </a:lnTo>
                <a:lnTo>
                  <a:pt x="0" y="4275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544274" y="6670576"/>
            <a:ext cx="8155066" cy="1289209"/>
          </a:xfrm>
          <a:prstGeom prst="rect">
            <a:avLst/>
          </a:prstGeom>
        </p:spPr>
        <p:txBody>
          <a:bodyPr anchor="t" rtlCol="false" tIns="0" lIns="0" bIns="0" rIns="0">
            <a:spAutoFit/>
          </a:bodyPr>
          <a:lstStyle/>
          <a:p>
            <a:pPr algn="ctr">
              <a:lnSpc>
                <a:spcPts val="5186"/>
              </a:lnSpc>
            </a:pPr>
            <a:r>
              <a:rPr lang="en-US" sz="3704">
                <a:solidFill>
                  <a:srgbClr val="932712"/>
                </a:solidFill>
                <a:latin typeface="League Spartan"/>
                <a:ea typeface="League Spartan"/>
                <a:cs typeface="League Spartan"/>
                <a:sym typeface="League Spartan"/>
              </a:rPr>
              <a:t>Luc Erich Oliver Alcaide</a:t>
            </a:r>
          </a:p>
          <a:p>
            <a:pPr algn="ctr">
              <a:lnSpc>
                <a:spcPts val="5186"/>
              </a:lnSpc>
            </a:pPr>
            <a:r>
              <a:rPr lang="en-US" sz="3704">
                <a:solidFill>
                  <a:srgbClr val="932712"/>
                </a:solidFill>
                <a:latin typeface="League Spartan"/>
                <a:ea typeface="League Spartan"/>
                <a:cs typeface="League Spartan"/>
                <a:sym typeface="League Spartan"/>
              </a:rPr>
              <a:t>John Robert Reyes</a:t>
            </a:r>
          </a:p>
        </p:txBody>
      </p:sp>
      <p:sp>
        <p:nvSpPr>
          <p:cNvPr name="TextBox 7" id="7"/>
          <p:cNvSpPr txBox="true"/>
          <p:nvPr/>
        </p:nvSpPr>
        <p:spPr>
          <a:xfrm rot="0">
            <a:off x="2608746" y="1707734"/>
            <a:ext cx="13014932" cy="4762706"/>
          </a:xfrm>
          <a:prstGeom prst="rect">
            <a:avLst/>
          </a:prstGeom>
        </p:spPr>
        <p:txBody>
          <a:bodyPr anchor="t" rtlCol="false" tIns="0" lIns="0" bIns="0" rIns="0">
            <a:spAutoFit/>
          </a:bodyPr>
          <a:lstStyle/>
          <a:p>
            <a:pPr algn="ctr">
              <a:lnSpc>
                <a:spcPts val="9355"/>
              </a:lnSpc>
            </a:pPr>
            <a:r>
              <a:rPr lang="en-US" sz="8206">
                <a:solidFill>
                  <a:srgbClr val="932712"/>
                </a:solidFill>
                <a:latin typeface="League Spartan"/>
                <a:ea typeface="League Spartan"/>
                <a:cs typeface="League Spartan"/>
                <a:sym typeface="League Spartan"/>
              </a:rPr>
              <a:t>HUMAN RESOURCE</a:t>
            </a:r>
          </a:p>
          <a:p>
            <a:pPr algn="ctr">
              <a:lnSpc>
                <a:spcPts val="9355"/>
              </a:lnSpc>
            </a:pPr>
            <a:r>
              <a:rPr lang="en-US" sz="8206">
                <a:solidFill>
                  <a:srgbClr val="932712"/>
                </a:solidFill>
                <a:latin typeface="League Spartan"/>
                <a:ea typeface="League Spartan"/>
                <a:cs typeface="League Spartan"/>
                <a:sym typeface="League Spartan"/>
              </a:rPr>
              <a:t>AND</a:t>
            </a:r>
          </a:p>
          <a:p>
            <a:pPr algn="ctr">
              <a:lnSpc>
                <a:spcPts val="9355"/>
              </a:lnSpc>
            </a:pPr>
            <a:r>
              <a:rPr lang="en-US" sz="8206">
                <a:solidFill>
                  <a:srgbClr val="932712"/>
                </a:solidFill>
                <a:latin typeface="League Spartan"/>
                <a:ea typeface="League Spartan"/>
                <a:cs typeface="League Spartan"/>
                <a:sym typeface="League Spartan"/>
              </a:rPr>
              <a:t>ATTENDANCE </a:t>
            </a:r>
          </a:p>
          <a:p>
            <a:pPr algn="ctr">
              <a:lnSpc>
                <a:spcPts val="9355"/>
              </a:lnSpc>
            </a:pPr>
            <a:r>
              <a:rPr lang="en-US" sz="8206">
                <a:solidFill>
                  <a:srgbClr val="932712"/>
                </a:solidFill>
                <a:latin typeface="League Spartan"/>
                <a:ea typeface="League Spartan"/>
                <a:cs typeface="League Spartan"/>
                <a:sym typeface="League Spartan"/>
              </a:rPr>
              <a:t>INFORMATION SYSTEM</a:t>
            </a:r>
          </a:p>
        </p:txBody>
      </p:sp>
      <p:sp>
        <p:nvSpPr>
          <p:cNvPr name="TextBox 8" id="8"/>
          <p:cNvSpPr txBox="true"/>
          <p:nvPr/>
        </p:nvSpPr>
        <p:spPr>
          <a:xfrm rot="0">
            <a:off x="4833498" y="8190639"/>
            <a:ext cx="8865843" cy="1088854"/>
          </a:xfrm>
          <a:prstGeom prst="rect">
            <a:avLst/>
          </a:prstGeom>
        </p:spPr>
        <p:txBody>
          <a:bodyPr anchor="t" rtlCol="false" tIns="0" lIns="0" bIns="0" rIns="0">
            <a:spAutoFit/>
          </a:bodyPr>
          <a:lstStyle/>
          <a:p>
            <a:pPr algn="ctr">
              <a:lnSpc>
                <a:spcPts val="4376"/>
              </a:lnSpc>
            </a:pPr>
            <a:r>
              <a:rPr lang="en-US" sz="3126">
                <a:solidFill>
                  <a:srgbClr val="932712"/>
                </a:solidFill>
                <a:latin typeface="League Spartan"/>
                <a:ea typeface="League Spartan"/>
                <a:cs typeface="League Spartan"/>
                <a:sym typeface="League Spartan"/>
              </a:rPr>
              <a:t>City College of San Fernando Pampanga  July 2024</a:t>
            </a:r>
          </a:p>
        </p:txBody>
      </p:sp>
      <p:sp>
        <p:nvSpPr>
          <p:cNvPr name="Freeform 9" id="9"/>
          <p:cNvSpPr/>
          <p:nvPr/>
        </p:nvSpPr>
        <p:spPr>
          <a:xfrm flipH="false" flipV="false" rot="0">
            <a:off x="13699341" y="8149178"/>
            <a:ext cx="4275643" cy="4275643"/>
          </a:xfrm>
          <a:custGeom>
            <a:avLst/>
            <a:gdLst/>
            <a:ahLst/>
            <a:cxnLst/>
            <a:rect r="r" b="b" t="t" l="l"/>
            <a:pathLst>
              <a:path h="4275643" w="4275643">
                <a:moveTo>
                  <a:pt x="0" y="0"/>
                </a:moveTo>
                <a:lnTo>
                  <a:pt x="4275643" y="0"/>
                </a:lnTo>
                <a:lnTo>
                  <a:pt x="4275643" y="4275644"/>
                </a:lnTo>
                <a:lnTo>
                  <a:pt x="0" y="42756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6253091" y="-1631058"/>
            <a:ext cx="4275643" cy="4275643"/>
          </a:xfrm>
          <a:custGeom>
            <a:avLst/>
            <a:gdLst/>
            <a:ahLst/>
            <a:cxnLst/>
            <a:rect r="r" b="b" t="t" l="l"/>
            <a:pathLst>
              <a:path h="4275643" w="4275643">
                <a:moveTo>
                  <a:pt x="0" y="0"/>
                </a:moveTo>
                <a:lnTo>
                  <a:pt x="4275643" y="0"/>
                </a:lnTo>
                <a:lnTo>
                  <a:pt x="4275643" y="4275643"/>
                </a:lnTo>
                <a:lnTo>
                  <a:pt x="0" y="4275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626475" y="8175815"/>
            <a:ext cx="4275643" cy="4275643"/>
          </a:xfrm>
          <a:custGeom>
            <a:avLst/>
            <a:gdLst/>
            <a:ahLst/>
            <a:cxnLst/>
            <a:rect r="r" b="b" t="t" l="l"/>
            <a:pathLst>
              <a:path h="4275643" w="4275643">
                <a:moveTo>
                  <a:pt x="0" y="0"/>
                </a:moveTo>
                <a:lnTo>
                  <a:pt x="4275643" y="0"/>
                </a:lnTo>
                <a:lnTo>
                  <a:pt x="4275643" y="4275643"/>
                </a:lnTo>
                <a:lnTo>
                  <a:pt x="0" y="4275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PROBLEMS</a:t>
            </a:r>
          </a:p>
        </p:txBody>
      </p:sp>
      <p:sp>
        <p:nvSpPr>
          <p:cNvPr name="TextBox 3" id="3"/>
          <p:cNvSpPr txBox="true"/>
          <p:nvPr/>
        </p:nvSpPr>
        <p:spPr>
          <a:xfrm rot="0">
            <a:off x="2054765" y="3668636"/>
            <a:ext cx="6428859" cy="5630798"/>
          </a:xfrm>
          <a:prstGeom prst="rect">
            <a:avLst/>
          </a:prstGeom>
        </p:spPr>
        <p:txBody>
          <a:bodyPr anchor="t" rtlCol="false" tIns="0" lIns="0" bIns="0" rIns="0">
            <a:spAutoFit/>
          </a:bodyPr>
          <a:lstStyle/>
          <a:p>
            <a:pPr algn="l">
              <a:lnSpc>
                <a:spcPts val="4988"/>
              </a:lnSpc>
            </a:pPr>
            <a:r>
              <a:rPr lang="en-US" sz="3563">
                <a:solidFill>
                  <a:srgbClr val="932712"/>
                </a:solidFill>
                <a:latin typeface="League Spartan"/>
                <a:ea typeface="League Spartan"/>
                <a:cs typeface="League Spartan"/>
                <a:sym typeface="League Spartan"/>
              </a:rPr>
              <a:t>R.C. Ramos Construction Corporation is currently experiencing problems due to the manual process of managing their employee’s documentation, attendance tracking and payroll attendance computation </a:t>
            </a:r>
          </a:p>
        </p:txBody>
      </p:sp>
      <p:grpSp>
        <p:nvGrpSpPr>
          <p:cNvPr name="Group 4" id="4"/>
          <p:cNvGrpSpPr/>
          <p:nvPr/>
        </p:nvGrpSpPr>
        <p:grpSpPr>
          <a:xfrm rot="0">
            <a:off x="9276240" y="3173496"/>
            <a:ext cx="8580712" cy="3104774"/>
            <a:chOff x="0" y="0"/>
            <a:chExt cx="1902964" cy="688553"/>
          </a:xfrm>
        </p:grpSpPr>
        <p:sp>
          <p:nvSpPr>
            <p:cNvPr name="Freeform 5" id="5"/>
            <p:cNvSpPr/>
            <p:nvPr/>
          </p:nvSpPr>
          <p:spPr>
            <a:xfrm flipH="false" flipV="false" rot="0">
              <a:off x="0" y="0"/>
              <a:ext cx="1902964" cy="688553"/>
            </a:xfrm>
            <a:custGeom>
              <a:avLst/>
              <a:gdLst/>
              <a:ahLst/>
              <a:cxnLst/>
              <a:rect r="r" b="b" t="t" l="l"/>
              <a:pathLst>
                <a:path h="688553" w="1902964">
                  <a:moveTo>
                    <a:pt x="46015" y="0"/>
                  </a:moveTo>
                  <a:lnTo>
                    <a:pt x="1856949" y="0"/>
                  </a:lnTo>
                  <a:cubicBezTo>
                    <a:pt x="1882363" y="0"/>
                    <a:pt x="1902964" y="20601"/>
                    <a:pt x="1902964" y="46015"/>
                  </a:cubicBezTo>
                  <a:lnTo>
                    <a:pt x="1902964" y="642538"/>
                  </a:lnTo>
                  <a:cubicBezTo>
                    <a:pt x="1902964" y="654742"/>
                    <a:pt x="1898116" y="666446"/>
                    <a:pt x="1889487" y="675076"/>
                  </a:cubicBezTo>
                  <a:cubicBezTo>
                    <a:pt x="1880857" y="683705"/>
                    <a:pt x="1869153" y="688553"/>
                    <a:pt x="1856949" y="688553"/>
                  </a:cubicBezTo>
                  <a:lnTo>
                    <a:pt x="46015" y="688553"/>
                  </a:lnTo>
                  <a:cubicBezTo>
                    <a:pt x="20601" y="688553"/>
                    <a:pt x="0" y="667951"/>
                    <a:pt x="0" y="642538"/>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6" id="6"/>
            <p:cNvSpPr txBox="true"/>
            <p:nvPr/>
          </p:nvSpPr>
          <p:spPr>
            <a:xfrm>
              <a:off x="0" y="-28575"/>
              <a:ext cx="1902964" cy="71712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8969399" y="2610813"/>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Thrid Problem</a:t>
            </a:r>
          </a:p>
        </p:txBody>
      </p:sp>
      <p:sp>
        <p:nvSpPr>
          <p:cNvPr name="TextBox 8" id="8"/>
          <p:cNvSpPr txBox="true"/>
          <p:nvPr/>
        </p:nvSpPr>
        <p:spPr>
          <a:xfrm rot="0">
            <a:off x="9513706" y="3561199"/>
            <a:ext cx="8105780" cy="3107452"/>
          </a:xfrm>
          <a:prstGeom prst="rect">
            <a:avLst/>
          </a:prstGeom>
        </p:spPr>
        <p:txBody>
          <a:bodyPr anchor="t" rtlCol="false" tIns="0" lIns="0" bIns="0" rIns="0">
            <a:spAutoFit/>
          </a:bodyPr>
          <a:lstStyle/>
          <a:p>
            <a:pPr algn="just">
              <a:lnSpc>
                <a:spcPts val="4105"/>
              </a:lnSpc>
            </a:pPr>
            <a:r>
              <a:rPr lang="en-US" sz="2932">
                <a:solidFill>
                  <a:srgbClr val="932712"/>
                </a:solidFill>
                <a:latin typeface="League Spartan"/>
                <a:ea typeface="League Spartan"/>
                <a:cs typeface="League Spartan"/>
                <a:sym typeface="League Spartan"/>
              </a:rPr>
              <a:t>With the current attendance machine being used, how can the difficulties in computation of payroll based on attendance of the employees be addressed?</a:t>
            </a:r>
          </a:p>
          <a:p>
            <a:pPr algn="l">
              <a:lnSpc>
                <a:spcPts val="4105"/>
              </a:lnSpc>
            </a:pPr>
          </a:p>
        </p:txBody>
      </p:sp>
      <p:grpSp>
        <p:nvGrpSpPr>
          <p:cNvPr name="Group 9" id="9"/>
          <p:cNvGrpSpPr/>
          <p:nvPr/>
        </p:nvGrpSpPr>
        <p:grpSpPr>
          <a:xfrm rot="0">
            <a:off x="627362" y="0"/>
            <a:ext cx="937061" cy="10287000"/>
            <a:chOff x="0" y="0"/>
            <a:chExt cx="246798" cy="2709333"/>
          </a:xfrm>
        </p:grpSpPr>
        <p:sp>
          <p:nvSpPr>
            <p:cNvPr name="Freeform 10" id="1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11" id="11"/>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3" id="13"/>
          <p:cNvSpPr/>
          <p:nvPr/>
        </p:nvSpPr>
        <p:spPr>
          <a:xfrm flipH="false" flipV="false" rot="0">
            <a:off x="15124968" y="-1572126"/>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350687" y="8742121"/>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35900" y="2542224"/>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General Problem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OBJECTIVES</a:t>
            </a:r>
          </a:p>
        </p:txBody>
      </p:sp>
      <p:grpSp>
        <p:nvGrpSpPr>
          <p:cNvPr name="Group 3" id="3"/>
          <p:cNvGrpSpPr/>
          <p:nvPr/>
        </p:nvGrpSpPr>
        <p:grpSpPr>
          <a:xfrm rot="0">
            <a:off x="9017051" y="3032668"/>
            <a:ext cx="8580712" cy="2886642"/>
            <a:chOff x="0" y="0"/>
            <a:chExt cx="1902964" cy="640177"/>
          </a:xfrm>
        </p:grpSpPr>
        <p:sp>
          <p:nvSpPr>
            <p:cNvPr name="Freeform 4" id="4"/>
            <p:cNvSpPr/>
            <p:nvPr/>
          </p:nvSpPr>
          <p:spPr>
            <a:xfrm flipH="false" flipV="false" rot="0">
              <a:off x="0" y="0"/>
              <a:ext cx="1902964" cy="640177"/>
            </a:xfrm>
            <a:custGeom>
              <a:avLst/>
              <a:gdLst/>
              <a:ahLst/>
              <a:cxnLst/>
              <a:rect r="r" b="b" t="t" l="l"/>
              <a:pathLst>
                <a:path h="640177" w="1902964">
                  <a:moveTo>
                    <a:pt x="46015" y="0"/>
                  </a:moveTo>
                  <a:lnTo>
                    <a:pt x="1856949" y="0"/>
                  </a:lnTo>
                  <a:cubicBezTo>
                    <a:pt x="1882363" y="0"/>
                    <a:pt x="1902964" y="20601"/>
                    <a:pt x="1902964" y="46015"/>
                  </a:cubicBezTo>
                  <a:lnTo>
                    <a:pt x="1902964" y="594163"/>
                  </a:lnTo>
                  <a:cubicBezTo>
                    <a:pt x="1902964" y="606366"/>
                    <a:pt x="1898116" y="618070"/>
                    <a:pt x="1889487" y="626700"/>
                  </a:cubicBezTo>
                  <a:cubicBezTo>
                    <a:pt x="1880857" y="635329"/>
                    <a:pt x="1869153" y="640177"/>
                    <a:pt x="1856949" y="640177"/>
                  </a:cubicBezTo>
                  <a:lnTo>
                    <a:pt x="46015" y="640177"/>
                  </a:lnTo>
                  <a:cubicBezTo>
                    <a:pt x="33811" y="640177"/>
                    <a:pt x="22107" y="635329"/>
                    <a:pt x="13477" y="626700"/>
                  </a:cubicBezTo>
                  <a:cubicBezTo>
                    <a:pt x="4848" y="618070"/>
                    <a:pt x="0" y="606366"/>
                    <a:pt x="0" y="594163"/>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5" id="5"/>
            <p:cNvSpPr txBox="true"/>
            <p:nvPr/>
          </p:nvSpPr>
          <p:spPr>
            <a:xfrm>
              <a:off x="0" y="-28575"/>
              <a:ext cx="1902964" cy="66875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710210" y="2469985"/>
            <a:ext cx="496675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First Objective</a:t>
            </a:r>
          </a:p>
        </p:txBody>
      </p:sp>
      <p:sp>
        <p:nvSpPr>
          <p:cNvPr name="TextBox 7" id="7"/>
          <p:cNvSpPr txBox="true"/>
          <p:nvPr/>
        </p:nvSpPr>
        <p:spPr>
          <a:xfrm rot="0">
            <a:off x="9144000" y="3430157"/>
            <a:ext cx="8278346" cy="2150855"/>
          </a:xfrm>
          <a:prstGeom prst="rect">
            <a:avLst/>
          </a:prstGeom>
        </p:spPr>
        <p:txBody>
          <a:bodyPr anchor="t" rtlCol="false" tIns="0" lIns="0" bIns="0" rIns="0">
            <a:spAutoFit/>
          </a:bodyPr>
          <a:lstStyle/>
          <a:p>
            <a:pPr algn="just">
              <a:lnSpc>
                <a:spcPts val="4298"/>
              </a:lnSpc>
            </a:pPr>
            <a:r>
              <a:rPr lang="en-US" sz="3070">
                <a:solidFill>
                  <a:srgbClr val="932712"/>
                </a:solidFill>
                <a:latin typeface="League Spartan"/>
                <a:ea typeface="League Spartan"/>
                <a:cs typeface="League Spartan"/>
                <a:sym typeface="League Spartan"/>
              </a:rPr>
              <a:t>To develop Human Resource Information System. Ensure reliable and authentic employee documentation and minimize mistakes and data loss. </a:t>
            </a:r>
          </a:p>
        </p:txBody>
      </p:sp>
      <p:sp>
        <p:nvSpPr>
          <p:cNvPr name="TextBox 8" id="8"/>
          <p:cNvSpPr txBox="true"/>
          <p:nvPr/>
        </p:nvSpPr>
        <p:spPr>
          <a:xfrm rot="0">
            <a:off x="2054765" y="3668636"/>
            <a:ext cx="6428859" cy="5001446"/>
          </a:xfrm>
          <a:prstGeom prst="rect">
            <a:avLst/>
          </a:prstGeom>
        </p:spPr>
        <p:txBody>
          <a:bodyPr anchor="t" rtlCol="false" tIns="0" lIns="0" bIns="0" rIns="0">
            <a:spAutoFit/>
          </a:bodyPr>
          <a:lstStyle/>
          <a:p>
            <a:pPr algn="l">
              <a:lnSpc>
                <a:spcPts val="4988"/>
              </a:lnSpc>
            </a:pPr>
            <a:r>
              <a:rPr lang="en-US" sz="3563">
                <a:solidFill>
                  <a:srgbClr val="932712"/>
                </a:solidFill>
                <a:latin typeface="League Spartan"/>
                <a:ea typeface="League Spartan"/>
                <a:cs typeface="League Spartan"/>
                <a:sym typeface="League Spartan"/>
              </a:rPr>
              <a:t>The system will provide a digital platform to streamline and simplify HR processes, ultimately reducing difficulties and enhancing efficiency in managing various HR operations.</a:t>
            </a:r>
          </a:p>
        </p:txBody>
      </p:sp>
      <p:grpSp>
        <p:nvGrpSpPr>
          <p:cNvPr name="Group 9" id="9"/>
          <p:cNvGrpSpPr/>
          <p:nvPr/>
        </p:nvGrpSpPr>
        <p:grpSpPr>
          <a:xfrm rot="0">
            <a:off x="9017051" y="6848740"/>
            <a:ext cx="8580712" cy="2991418"/>
            <a:chOff x="0" y="0"/>
            <a:chExt cx="1902964" cy="663414"/>
          </a:xfrm>
        </p:grpSpPr>
        <p:sp>
          <p:nvSpPr>
            <p:cNvPr name="Freeform 10" id="10"/>
            <p:cNvSpPr/>
            <p:nvPr/>
          </p:nvSpPr>
          <p:spPr>
            <a:xfrm flipH="false" flipV="false" rot="0">
              <a:off x="0" y="0"/>
              <a:ext cx="1902964" cy="663414"/>
            </a:xfrm>
            <a:custGeom>
              <a:avLst/>
              <a:gdLst/>
              <a:ahLst/>
              <a:cxnLst/>
              <a:rect r="r" b="b" t="t" l="l"/>
              <a:pathLst>
                <a:path h="663414" w="1902964">
                  <a:moveTo>
                    <a:pt x="46015" y="0"/>
                  </a:moveTo>
                  <a:lnTo>
                    <a:pt x="1856949" y="0"/>
                  </a:lnTo>
                  <a:cubicBezTo>
                    <a:pt x="1882363" y="0"/>
                    <a:pt x="1902964" y="20601"/>
                    <a:pt x="1902964" y="46015"/>
                  </a:cubicBezTo>
                  <a:lnTo>
                    <a:pt x="1902964" y="617399"/>
                  </a:lnTo>
                  <a:cubicBezTo>
                    <a:pt x="1902964" y="642812"/>
                    <a:pt x="1882363" y="663414"/>
                    <a:pt x="1856949" y="663414"/>
                  </a:cubicBezTo>
                  <a:lnTo>
                    <a:pt x="46015" y="663414"/>
                  </a:lnTo>
                  <a:cubicBezTo>
                    <a:pt x="33811" y="663414"/>
                    <a:pt x="22107" y="658566"/>
                    <a:pt x="13477" y="649936"/>
                  </a:cubicBezTo>
                  <a:cubicBezTo>
                    <a:pt x="4848" y="641307"/>
                    <a:pt x="0" y="629603"/>
                    <a:pt x="0" y="617399"/>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11" id="11"/>
            <p:cNvSpPr txBox="true"/>
            <p:nvPr/>
          </p:nvSpPr>
          <p:spPr>
            <a:xfrm>
              <a:off x="0" y="-28575"/>
              <a:ext cx="1902964" cy="691989"/>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710210" y="6286057"/>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Second Objective </a:t>
            </a:r>
          </a:p>
        </p:txBody>
      </p:sp>
      <p:sp>
        <p:nvSpPr>
          <p:cNvPr name="TextBox 13" id="13"/>
          <p:cNvSpPr txBox="true"/>
          <p:nvPr/>
        </p:nvSpPr>
        <p:spPr>
          <a:xfrm rot="0">
            <a:off x="9319045" y="7240711"/>
            <a:ext cx="7940255" cy="2456379"/>
          </a:xfrm>
          <a:prstGeom prst="rect">
            <a:avLst/>
          </a:prstGeom>
        </p:spPr>
        <p:txBody>
          <a:bodyPr anchor="t" rtlCol="false" tIns="0" lIns="0" bIns="0" rIns="0">
            <a:spAutoFit/>
          </a:bodyPr>
          <a:lstStyle/>
          <a:p>
            <a:pPr algn="just">
              <a:lnSpc>
                <a:spcPts val="4948"/>
              </a:lnSpc>
            </a:pPr>
            <a:r>
              <a:rPr lang="en-US" sz="3534">
                <a:solidFill>
                  <a:srgbClr val="932712"/>
                </a:solidFill>
                <a:latin typeface="League Spartan"/>
                <a:ea typeface="League Spartan"/>
                <a:cs typeface="League Spartan"/>
                <a:sym typeface="League Spartan"/>
              </a:rPr>
              <a:t>To create Attendance Information System. Let employees view their own attendance records, apply leave and regularize attendance. </a:t>
            </a:r>
          </a:p>
        </p:txBody>
      </p:sp>
      <p:grpSp>
        <p:nvGrpSpPr>
          <p:cNvPr name="Group 14" id="14"/>
          <p:cNvGrpSpPr/>
          <p:nvPr/>
        </p:nvGrpSpPr>
        <p:grpSpPr>
          <a:xfrm rot="0">
            <a:off x="627362" y="0"/>
            <a:ext cx="937061" cy="10287000"/>
            <a:chOff x="0" y="0"/>
            <a:chExt cx="246798" cy="2709333"/>
          </a:xfrm>
        </p:grpSpPr>
        <p:sp>
          <p:nvSpPr>
            <p:cNvPr name="Freeform 15" id="15"/>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16" id="16"/>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8" id="18"/>
          <p:cNvSpPr/>
          <p:nvPr/>
        </p:nvSpPr>
        <p:spPr>
          <a:xfrm flipH="false" flipV="false" rot="0">
            <a:off x="15124968" y="-1572126"/>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6350687" y="8742121"/>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135900" y="2542224"/>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General Objective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OBJECTIVES</a:t>
            </a:r>
          </a:p>
        </p:txBody>
      </p:sp>
      <p:grpSp>
        <p:nvGrpSpPr>
          <p:cNvPr name="Group 3" id="3"/>
          <p:cNvGrpSpPr/>
          <p:nvPr/>
        </p:nvGrpSpPr>
        <p:grpSpPr>
          <a:xfrm rot="0">
            <a:off x="9017051" y="3032668"/>
            <a:ext cx="8580712" cy="2886642"/>
            <a:chOff x="0" y="0"/>
            <a:chExt cx="1902964" cy="640177"/>
          </a:xfrm>
        </p:grpSpPr>
        <p:sp>
          <p:nvSpPr>
            <p:cNvPr name="Freeform 4" id="4"/>
            <p:cNvSpPr/>
            <p:nvPr/>
          </p:nvSpPr>
          <p:spPr>
            <a:xfrm flipH="false" flipV="false" rot="0">
              <a:off x="0" y="0"/>
              <a:ext cx="1902964" cy="640177"/>
            </a:xfrm>
            <a:custGeom>
              <a:avLst/>
              <a:gdLst/>
              <a:ahLst/>
              <a:cxnLst/>
              <a:rect r="r" b="b" t="t" l="l"/>
              <a:pathLst>
                <a:path h="640177" w="1902964">
                  <a:moveTo>
                    <a:pt x="46015" y="0"/>
                  </a:moveTo>
                  <a:lnTo>
                    <a:pt x="1856949" y="0"/>
                  </a:lnTo>
                  <a:cubicBezTo>
                    <a:pt x="1882363" y="0"/>
                    <a:pt x="1902964" y="20601"/>
                    <a:pt x="1902964" y="46015"/>
                  </a:cubicBezTo>
                  <a:lnTo>
                    <a:pt x="1902964" y="594163"/>
                  </a:lnTo>
                  <a:cubicBezTo>
                    <a:pt x="1902964" y="606366"/>
                    <a:pt x="1898116" y="618070"/>
                    <a:pt x="1889487" y="626700"/>
                  </a:cubicBezTo>
                  <a:cubicBezTo>
                    <a:pt x="1880857" y="635329"/>
                    <a:pt x="1869153" y="640177"/>
                    <a:pt x="1856949" y="640177"/>
                  </a:cubicBezTo>
                  <a:lnTo>
                    <a:pt x="46015" y="640177"/>
                  </a:lnTo>
                  <a:cubicBezTo>
                    <a:pt x="33811" y="640177"/>
                    <a:pt x="22107" y="635329"/>
                    <a:pt x="13477" y="626700"/>
                  </a:cubicBezTo>
                  <a:cubicBezTo>
                    <a:pt x="4848" y="618070"/>
                    <a:pt x="0" y="606366"/>
                    <a:pt x="0" y="594163"/>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5" id="5"/>
            <p:cNvSpPr txBox="true"/>
            <p:nvPr/>
          </p:nvSpPr>
          <p:spPr>
            <a:xfrm>
              <a:off x="0" y="-28575"/>
              <a:ext cx="1902964" cy="66875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710210" y="2469985"/>
            <a:ext cx="496675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Third Objective</a:t>
            </a:r>
          </a:p>
        </p:txBody>
      </p:sp>
      <p:sp>
        <p:nvSpPr>
          <p:cNvPr name="TextBox 7" id="7"/>
          <p:cNvSpPr txBox="true"/>
          <p:nvPr/>
        </p:nvSpPr>
        <p:spPr>
          <a:xfrm rot="0">
            <a:off x="9161580" y="3534559"/>
            <a:ext cx="8291654" cy="2087808"/>
          </a:xfrm>
          <a:prstGeom prst="rect">
            <a:avLst/>
          </a:prstGeom>
        </p:spPr>
        <p:txBody>
          <a:bodyPr anchor="t" rtlCol="false" tIns="0" lIns="0" bIns="0" rIns="0">
            <a:spAutoFit/>
          </a:bodyPr>
          <a:lstStyle/>
          <a:p>
            <a:pPr algn="just">
              <a:lnSpc>
                <a:spcPts val="4175"/>
              </a:lnSpc>
            </a:pPr>
            <a:r>
              <a:rPr lang="en-US" sz="2982">
                <a:solidFill>
                  <a:srgbClr val="932712"/>
                </a:solidFill>
                <a:latin typeface="League Spartan"/>
                <a:ea typeface="League Spartan"/>
                <a:cs typeface="League Spartan"/>
                <a:sym typeface="League Spartan"/>
              </a:rPr>
              <a:t>To integrate the traditional system of payroll to HR system that will automate payroll attendance calculations based on accurate attendance records. </a:t>
            </a:r>
          </a:p>
        </p:txBody>
      </p:sp>
      <p:sp>
        <p:nvSpPr>
          <p:cNvPr name="TextBox 8" id="8"/>
          <p:cNvSpPr txBox="true"/>
          <p:nvPr/>
        </p:nvSpPr>
        <p:spPr>
          <a:xfrm rot="0">
            <a:off x="2054765" y="3668636"/>
            <a:ext cx="6428859" cy="5001446"/>
          </a:xfrm>
          <a:prstGeom prst="rect">
            <a:avLst/>
          </a:prstGeom>
        </p:spPr>
        <p:txBody>
          <a:bodyPr anchor="t" rtlCol="false" tIns="0" lIns="0" bIns="0" rIns="0">
            <a:spAutoFit/>
          </a:bodyPr>
          <a:lstStyle/>
          <a:p>
            <a:pPr algn="l">
              <a:lnSpc>
                <a:spcPts val="4988"/>
              </a:lnSpc>
            </a:pPr>
            <a:r>
              <a:rPr lang="en-US" sz="3563">
                <a:solidFill>
                  <a:srgbClr val="932712"/>
                </a:solidFill>
                <a:latin typeface="League Spartan"/>
                <a:ea typeface="League Spartan"/>
                <a:cs typeface="League Spartan"/>
                <a:sym typeface="League Spartan"/>
              </a:rPr>
              <a:t>The system will provide a digital platform to streamline and simplify HR processes, ultimately reducing difficulties and enhancing efficiency in managing various HR operations.</a:t>
            </a:r>
          </a:p>
        </p:txBody>
      </p:sp>
      <p:grpSp>
        <p:nvGrpSpPr>
          <p:cNvPr name="Group 9" id="9"/>
          <p:cNvGrpSpPr/>
          <p:nvPr/>
        </p:nvGrpSpPr>
        <p:grpSpPr>
          <a:xfrm rot="0">
            <a:off x="627362" y="0"/>
            <a:ext cx="937061" cy="10287000"/>
            <a:chOff x="0" y="0"/>
            <a:chExt cx="246798" cy="2709333"/>
          </a:xfrm>
        </p:grpSpPr>
        <p:sp>
          <p:nvSpPr>
            <p:cNvPr name="Freeform 10" id="1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11" id="11"/>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3" id="13"/>
          <p:cNvSpPr/>
          <p:nvPr/>
        </p:nvSpPr>
        <p:spPr>
          <a:xfrm flipH="false" flipV="false" rot="0">
            <a:off x="15124968" y="-1572126"/>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6350687" y="8742121"/>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35900" y="2542224"/>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General Objective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SCOPE</a:t>
            </a:r>
          </a:p>
        </p:txBody>
      </p:sp>
      <p:sp>
        <p:nvSpPr>
          <p:cNvPr name="TextBox 3" id="3"/>
          <p:cNvSpPr txBox="true"/>
          <p:nvPr/>
        </p:nvSpPr>
        <p:spPr>
          <a:xfrm rot="0">
            <a:off x="3026608" y="3021630"/>
            <a:ext cx="13006553" cy="1617021"/>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The study is focus on HRIS feature that includes: employee database and directory, 201 files tracking and attendance tracking and computation.</a:t>
            </a:r>
          </a:p>
        </p:txBody>
      </p:sp>
      <p:sp>
        <p:nvSpPr>
          <p:cNvPr name="TextBox 4" id="4"/>
          <p:cNvSpPr txBox="true"/>
          <p:nvPr/>
        </p:nvSpPr>
        <p:spPr>
          <a:xfrm rot="0">
            <a:off x="3026608" y="5076825"/>
            <a:ext cx="14232692" cy="1617021"/>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For employee database and directory, research developers will be developing a website where all active and new or inactive and old employees are able to be stored in the system</a:t>
            </a:r>
          </a:p>
        </p:txBody>
      </p:sp>
      <p:sp>
        <p:nvSpPr>
          <p:cNvPr name="TextBox 5" id="5"/>
          <p:cNvSpPr txBox="true"/>
          <p:nvPr/>
        </p:nvSpPr>
        <p:spPr>
          <a:xfrm rot="0">
            <a:off x="3026608" y="7132020"/>
            <a:ext cx="14232692" cy="1617021"/>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In terms of attendance, research developers will be developing an attendance information system. The system will utilize advanced technologies to ensure accurate and efficient tracking of attendance. </a:t>
            </a:r>
          </a:p>
        </p:txBody>
      </p:sp>
      <p:grpSp>
        <p:nvGrpSpPr>
          <p:cNvPr name="Group 6" id="6"/>
          <p:cNvGrpSpPr/>
          <p:nvPr/>
        </p:nvGrpSpPr>
        <p:grpSpPr>
          <a:xfrm rot="0">
            <a:off x="1742835" y="3085639"/>
            <a:ext cx="1105361" cy="1105361"/>
            <a:chOff x="0" y="0"/>
            <a:chExt cx="1473815" cy="1473815"/>
          </a:xfrm>
        </p:grpSpPr>
        <p:grpSp>
          <p:nvGrpSpPr>
            <p:cNvPr name="Group 7" id="7"/>
            <p:cNvGrpSpPr/>
            <p:nvPr/>
          </p:nvGrpSpPr>
          <p:grpSpPr>
            <a:xfrm rot="0">
              <a:off x="0" y="0"/>
              <a:ext cx="1473815" cy="14738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1</a:t>
              </a:r>
            </a:p>
          </p:txBody>
        </p:sp>
      </p:grpSp>
      <p:grpSp>
        <p:nvGrpSpPr>
          <p:cNvPr name="Group 11" id="11"/>
          <p:cNvGrpSpPr/>
          <p:nvPr/>
        </p:nvGrpSpPr>
        <p:grpSpPr>
          <a:xfrm rot="0">
            <a:off x="1742835" y="5142167"/>
            <a:ext cx="1105361" cy="1105361"/>
            <a:chOff x="0" y="0"/>
            <a:chExt cx="1473815" cy="1473815"/>
          </a:xfrm>
        </p:grpSpPr>
        <p:grpSp>
          <p:nvGrpSpPr>
            <p:cNvPr name="Group 12" id="12"/>
            <p:cNvGrpSpPr/>
            <p:nvPr/>
          </p:nvGrpSpPr>
          <p:grpSpPr>
            <a:xfrm rot="0">
              <a:off x="0" y="0"/>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2</a:t>
              </a:r>
            </a:p>
          </p:txBody>
        </p:sp>
      </p:grpSp>
      <p:grpSp>
        <p:nvGrpSpPr>
          <p:cNvPr name="Group 16" id="16"/>
          <p:cNvGrpSpPr/>
          <p:nvPr/>
        </p:nvGrpSpPr>
        <p:grpSpPr>
          <a:xfrm rot="0">
            <a:off x="1742835" y="7198695"/>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3</a:t>
              </a:r>
            </a:p>
          </p:txBody>
        </p:sp>
      </p:grpSp>
      <p:grpSp>
        <p:nvGrpSpPr>
          <p:cNvPr name="Group 21" id="21"/>
          <p:cNvGrpSpPr/>
          <p:nvPr/>
        </p:nvGrpSpPr>
        <p:grpSpPr>
          <a:xfrm rot="0">
            <a:off x="627362" y="0"/>
            <a:ext cx="937061" cy="10287000"/>
            <a:chOff x="0" y="0"/>
            <a:chExt cx="246798" cy="2709333"/>
          </a:xfrm>
        </p:grpSpPr>
        <p:sp>
          <p:nvSpPr>
            <p:cNvPr name="Freeform 22" id="22"/>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23" id="23"/>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25" id="25"/>
          <p:cNvSpPr/>
          <p:nvPr/>
        </p:nvSpPr>
        <p:spPr>
          <a:xfrm flipH="false" flipV="false" rot="0">
            <a:off x="15496736"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2295516" y="9251538"/>
            <a:ext cx="4268664" cy="4268664"/>
          </a:xfrm>
          <a:custGeom>
            <a:avLst/>
            <a:gdLst/>
            <a:ahLst/>
            <a:cxnLst/>
            <a:rect r="r" b="b" t="t" l="l"/>
            <a:pathLst>
              <a:path h="4268664" w="4268664">
                <a:moveTo>
                  <a:pt x="0" y="0"/>
                </a:moveTo>
                <a:lnTo>
                  <a:pt x="4268663" y="0"/>
                </a:lnTo>
                <a:lnTo>
                  <a:pt x="4268663"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SCOPE</a:t>
            </a:r>
          </a:p>
        </p:txBody>
      </p:sp>
      <p:sp>
        <p:nvSpPr>
          <p:cNvPr name="TextBox 3" id="3"/>
          <p:cNvSpPr txBox="true"/>
          <p:nvPr/>
        </p:nvSpPr>
        <p:spPr>
          <a:xfrm rot="0">
            <a:off x="3026608" y="3021630"/>
            <a:ext cx="13006553" cy="2702871"/>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Additionally, the study will cover leave requests and attendance computation but does not cover the whole calculation of payroll. Instead, it will only calculate the number of hours worked, hours late, and hours overtime made by the employees. </a:t>
            </a:r>
          </a:p>
        </p:txBody>
      </p:sp>
      <p:grpSp>
        <p:nvGrpSpPr>
          <p:cNvPr name="Group 4" id="4"/>
          <p:cNvGrpSpPr/>
          <p:nvPr/>
        </p:nvGrpSpPr>
        <p:grpSpPr>
          <a:xfrm rot="0">
            <a:off x="1742835" y="3085639"/>
            <a:ext cx="1105361" cy="1105361"/>
            <a:chOff x="0" y="0"/>
            <a:chExt cx="1473815" cy="1473815"/>
          </a:xfrm>
        </p:grpSpPr>
        <p:grpSp>
          <p:nvGrpSpPr>
            <p:cNvPr name="Group 5" id="5"/>
            <p:cNvGrpSpPr/>
            <p:nvPr/>
          </p:nvGrpSpPr>
          <p:grpSpPr>
            <a:xfrm rot="0">
              <a:off x="0" y="0"/>
              <a:ext cx="1473815" cy="147381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4</a:t>
              </a:r>
            </a:p>
          </p:txBody>
        </p:sp>
      </p:grpSp>
      <p:grpSp>
        <p:nvGrpSpPr>
          <p:cNvPr name="Group 9" id="9"/>
          <p:cNvGrpSpPr/>
          <p:nvPr/>
        </p:nvGrpSpPr>
        <p:grpSpPr>
          <a:xfrm rot="0">
            <a:off x="627362" y="0"/>
            <a:ext cx="937061" cy="10287000"/>
            <a:chOff x="0" y="0"/>
            <a:chExt cx="246798" cy="2709333"/>
          </a:xfrm>
        </p:grpSpPr>
        <p:sp>
          <p:nvSpPr>
            <p:cNvPr name="Freeform 10" id="10"/>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11" id="11"/>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3" id="13"/>
          <p:cNvSpPr/>
          <p:nvPr/>
        </p:nvSpPr>
        <p:spPr>
          <a:xfrm flipH="false" flipV="false" rot="0">
            <a:off x="15496736"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295516" y="9251538"/>
            <a:ext cx="4268664" cy="4268664"/>
          </a:xfrm>
          <a:custGeom>
            <a:avLst/>
            <a:gdLst/>
            <a:ahLst/>
            <a:cxnLst/>
            <a:rect r="r" b="b" t="t" l="l"/>
            <a:pathLst>
              <a:path h="4268664" w="4268664">
                <a:moveTo>
                  <a:pt x="0" y="0"/>
                </a:moveTo>
                <a:lnTo>
                  <a:pt x="4268663" y="0"/>
                </a:lnTo>
                <a:lnTo>
                  <a:pt x="4268663"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DELIMITATION</a:t>
            </a:r>
          </a:p>
        </p:txBody>
      </p:sp>
      <p:sp>
        <p:nvSpPr>
          <p:cNvPr name="TextBox 3" id="3"/>
          <p:cNvSpPr txBox="true"/>
          <p:nvPr/>
        </p:nvSpPr>
        <p:spPr>
          <a:xfrm rot="0">
            <a:off x="3026608" y="3021630"/>
            <a:ext cx="13006553" cy="1074096"/>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The system will not be using any biometric devices to capture time in and time out of the employees</a:t>
            </a:r>
          </a:p>
        </p:txBody>
      </p:sp>
      <p:sp>
        <p:nvSpPr>
          <p:cNvPr name="TextBox 4" id="4"/>
          <p:cNvSpPr txBox="true"/>
          <p:nvPr/>
        </p:nvSpPr>
        <p:spPr>
          <a:xfrm rot="0">
            <a:off x="3026608" y="5076825"/>
            <a:ext cx="14232692" cy="1617021"/>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The system does not generate pay slip which means it will not include the other deductions, additional payments or allowances and other processes salaries through advanced payments</a:t>
            </a:r>
          </a:p>
        </p:txBody>
      </p:sp>
      <p:sp>
        <p:nvSpPr>
          <p:cNvPr name="TextBox 5" id="5"/>
          <p:cNvSpPr txBox="true"/>
          <p:nvPr/>
        </p:nvSpPr>
        <p:spPr>
          <a:xfrm rot="0">
            <a:off x="3026608" y="7132020"/>
            <a:ext cx="14232692" cy="1074096"/>
          </a:xfrm>
          <a:prstGeom prst="rect">
            <a:avLst/>
          </a:prstGeom>
        </p:spPr>
        <p:txBody>
          <a:bodyPr anchor="t" rtlCol="false" tIns="0" lIns="0" bIns="0" rIns="0">
            <a:spAutoFit/>
          </a:bodyPr>
          <a:lstStyle/>
          <a:p>
            <a:pPr algn="just">
              <a:lnSpc>
                <a:spcPts val="4322"/>
              </a:lnSpc>
            </a:pPr>
            <a:r>
              <a:rPr lang="en-US" sz="3087">
                <a:solidFill>
                  <a:srgbClr val="932712"/>
                </a:solidFill>
                <a:latin typeface="League Spartan"/>
                <a:ea typeface="League Spartan"/>
                <a:cs typeface="League Spartan"/>
                <a:sym typeface="League Spartan"/>
              </a:rPr>
              <a:t>It will only focus on speeding up calculations, ensuring accuracy, and improving the efficiency of the payroll process.</a:t>
            </a:r>
          </a:p>
        </p:txBody>
      </p:sp>
      <p:grpSp>
        <p:nvGrpSpPr>
          <p:cNvPr name="Group 6" id="6"/>
          <p:cNvGrpSpPr/>
          <p:nvPr/>
        </p:nvGrpSpPr>
        <p:grpSpPr>
          <a:xfrm rot="0">
            <a:off x="1742835" y="3085639"/>
            <a:ext cx="1105361" cy="1105361"/>
            <a:chOff x="0" y="0"/>
            <a:chExt cx="1473815" cy="1473815"/>
          </a:xfrm>
        </p:grpSpPr>
        <p:grpSp>
          <p:nvGrpSpPr>
            <p:cNvPr name="Group 7" id="7"/>
            <p:cNvGrpSpPr/>
            <p:nvPr/>
          </p:nvGrpSpPr>
          <p:grpSpPr>
            <a:xfrm rot="0">
              <a:off x="0" y="0"/>
              <a:ext cx="1473815" cy="147381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1</a:t>
              </a:r>
            </a:p>
          </p:txBody>
        </p:sp>
      </p:grpSp>
      <p:grpSp>
        <p:nvGrpSpPr>
          <p:cNvPr name="Group 11" id="11"/>
          <p:cNvGrpSpPr/>
          <p:nvPr/>
        </p:nvGrpSpPr>
        <p:grpSpPr>
          <a:xfrm rot="0">
            <a:off x="1742835" y="5142167"/>
            <a:ext cx="1105361" cy="1105361"/>
            <a:chOff x="0" y="0"/>
            <a:chExt cx="1473815" cy="1473815"/>
          </a:xfrm>
        </p:grpSpPr>
        <p:grpSp>
          <p:nvGrpSpPr>
            <p:cNvPr name="Group 12" id="12"/>
            <p:cNvGrpSpPr/>
            <p:nvPr/>
          </p:nvGrpSpPr>
          <p:grpSpPr>
            <a:xfrm rot="0">
              <a:off x="0" y="0"/>
              <a:ext cx="1473815" cy="147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2</a:t>
              </a:r>
            </a:p>
          </p:txBody>
        </p:sp>
      </p:grpSp>
      <p:grpSp>
        <p:nvGrpSpPr>
          <p:cNvPr name="Group 16" id="16"/>
          <p:cNvGrpSpPr/>
          <p:nvPr/>
        </p:nvGrpSpPr>
        <p:grpSpPr>
          <a:xfrm rot="0">
            <a:off x="1742835" y="7198695"/>
            <a:ext cx="1105361" cy="1105361"/>
            <a:chOff x="0" y="0"/>
            <a:chExt cx="1473815" cy="1473815"/>
          </a:xfrm>
        </p:grpSpPr>
        <p:grpSp>
          <p:nvGrpSpPr>
            <p:cNvPr name="Group 17" id="17"/>
            <p:cNvGrpSpPr/>
            <p:nvPr/>
          </p:nvGrpSpPr>
          <p:grpSpPr>
            <a:xfrm rot="0">
              <a:off x="0" y="0"/>
              <a:ext cx="1473815" cy="147381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2712"/>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130580"/>
              <a:ext cx="1473815" cy="1117405"/>
            </a:xfrm>
            <a:prstGeom prst="rect">
              <a:avLst/>
            </a:prstGeom>
          </p:spPr>
          <p:txBody>
            <a:bodyPr anchor="t" rtlCol="false" tIns="0" lIns="0" bIns="0" rIns="0">
              <a:spAutoFit/>
            </a:bodyPr>
            <a:lstStyle/>
            <a:p>
              <a:pPr algn="ctr">
                <a:lnSpc>
                  <a:spcPts val="7048"/>
                </a:lnSpc>
              </a:pPr>
              <a:r>
                <a:rPr lang="en-US" sz="5034">
                  <a:solidFill>
                    <a:srgbClr val="F1ECDE"/>
                  </a:solidFill>
                  <a:latin typeface="League Spartan"/>
                  <a:ea typeface="League Spartan"/>
                  <a:cs typeface="League Spartan"/>
                  <a:sym typeface="League Spartan"/>
                </a:rPr>
                <a:t>3</a:t>
              </a:r>
            </a:p>
          </p:txBody>
        </p:sp>
      </p:grpSp>
      <p:grpSp>
        <p:nvGrpSpPr>
          <p:cNvPr name="Group 21" id="21"/>
          <p:cNvGrpSpPr/>
          <p:nvPr/>
        </p:nvGrpSpPr>
        <p:grpSpPr>
          <a:xfrm rot="0">
            <a:off x="627362" y="0"/>
            <a:ext cx="937061" cy="10287000"/>
            <a:chOff x="0" y="0"/>
            <a:chExt cx="246798" cy="2709333"/>
          </a:xfrm>
        </p:grpSpPr>
        <p:sp>
          <p:nvSpPr>
            <p:cNvPr name="Freeform 22" id="22"/>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23" id="23"/>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25" id="25"/>
          <p:cNvSpPr/>
          <p:nvPr/>
        </p:nvSpPr>
        <p:spPr>
          <a:xfrm flipH="false" flipV="false" rot="0">
            <a:off x="15496736"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2295516" y="9251538"/>
            <a:ext cx="4268664" cy="4268664"/>
          </a:xfrm>
          <a:custGeom>
            <a:avLst/>
            <a:gdLst/>
            <a:ahLst/>
            <a:cxnLst/>
            <a:rect r="r" b="b" t="t" l="l"/>
            <a:pathLst>
              <a:path h="4268664" w="4268664">
                <a:moveTo>
                  <a:pt x="0" y="0"/>
                </a:moveTo>
                <a:lnTo>
                  <a:pt x="4268663" y="0"/>
                </a:lnTo>
                <a:lnTo>
                  <a:pt x="4268663"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866775"/>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a:t>
            </a:r>
          </a:p>
        </p:txBody>
      </p:sp>
      <p:sp>
        <p:nvSpPr>
          <p:cNvPr name="TextBox 3" id="3"/>
          <p:cNvSpPr txBox="true"/>
          <p:nvPr/>
        </p:nvSpPr>
        <p:spPr>
          <a:xfrm rot="0">
            <a:off x="3102342" y="2937442"/>
            <a:ext cx="12083315" cy="3180656"/>
          </a:xfrm>
          <a:prstGeom prst="rect">
            <a:avLst/>
          </a:prstGeom>
        </p:spPr>
        <p:txBody>
          <a:bodyPr anchor="t" rtlCol="false" tIns="0" lIns="0" bIns="0" rIns="0">
            <a:spAutoFit/>
          </a:bodyPr>
          <a:lstStyle/>
          <a:p>
            <a:pPr algn="just">
              <a:lnSpc>
                <a:spcPts val="6338"/>
              </a:lnSpc>
            </a:pPr>
            <a:r>
              <a:rPr lang="en-US" sz="4527">
                <a:solidFill>
                  <a:srgbClr val="932712"/>
                </a:solidFill>
                <a:latin typeface="League Spartan"/>
                <a:ea typeface="League Spartan"/>
                <a:cs typeface="League Spartan"/>
                <a:sym typeface="League Spartan"/>
              </a:rPr>
              <a:t>The result of the system evaluation using the FURPS Model (Functionality, Usability, Reliability, Performance and Supportability) </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1256715"/>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FUNCTIONALITY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289841"/>
            <a:ext cx="14710527" cy="3631117"/>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Lowest mean obtained was 4.68 - Information is shared and accessible by any user in the department.</a:t>
            </a:r>
          </a:p>
          <a:p>
            <a:pPr algn="l">
              <a:lnSpc>
                <a:spcPts val="5793"/>
              </a:lnSpc>
            </a:pPr>
          </a:p>
          <a:p>
            <a:pPr algn="l">
              <a:lnSpc>
                <a:spcPts val="5793"/>
              </a:lnSpc>
            </a:pPr>
            <a:r>
              <a:rPr lang="en-US" sz="4138">
                <a:solidFill>
                  <a:srgbClr val="932712"/>
                </a:solidFill>
                <a:latin typeface="League Spartan"/>
                <a:ea typeface="League Spartan"/>
                <a:cs typeface="League Spartan"/>
                <a:sym typeface="League Spartan"/>
              </a:rPr>
              <a:t> Highest mean obtained was 4.78 - Searching records is fast and easy.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USABILITY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636120"/>
            <a:ext cx="14710527" cy="3631117"/>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Lowest mean obtained was 4.70 - The system is user-friendly</a:t>
            </a:r>
          </a:p>
          <a:p>
            <a:pPr algn="l">
              <a:lnSpc>
                <a:spcPts val="5793"/>
              </a:lnSpc>
            </a:pPr>
          </a:p>
          <a:p>
            <a:pPr algn="l">
              <a:lnSpc>
                <a:spcPts val="5793"/>
              </a:lnSpc>
            </a:pPr>
            <a:r>
              <a:rPr lang="en-US" sz="4138">
                <a:solidFill>
                  <a:srgbClr val="932712"/>
                </a:solidFill>
                <a:latin typeface="League Spartan"/>
                <a:ea typeface="League Spartan"/>
                <a:cs typeface="League Spartan"/>
                <a:sym typeface="League Spartan"/>
              </a:rPr>
              <a:t> Highest mean obtained was 4.80 - The system’s modules are presented with readable font.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RELIABILITY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636120"/>
            <a:ext cx="14710527" cy="3631117"/>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Lowest mean obtained was 4.64 - User inputs are properly validated.</a:t>
            </a:r>
          </a:p>
          <a:p>
            <a:pPr algn="l">
              <a:lnSpc>
                <a:spcPts val="5793"/>
              </a:lnSpc>
            </a:pPr>
          </a:p>
          <a:p>
            <a:pPr algn="l">
              <a:lnSpc>
                <a:spcPts val="5793"/>
              </a:lnSpc>
            </a:pPr>
            <a:r>
              <a:rPr lang="en-US" sz="4138">
                <a:solidFill>
                  <a:srgbClr val="932712"/>
                </a:solidFill>
                <a:latin typeface="League Spartan"/>
                <a:ea typeface="League Spartan"/>
                <a:cs typeface="League Spartan"/>
                <a:sym typeface="League Spartan"/>
              </a:rPr>
              <a:t> Highest mean obtained was 4.74 - Duplicate records were minimized.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791340" y="2856820"/>
            <a:ext cx="14705320" cy="5180193"/>
          </a:xfrm>
          <a:prstGeom prst="rect">
            <a:avLst/>
          </a:prstGeom>
        </p:spPr>
        <p:txBody>
          <a:bodyPr anchor="t" rtlCol="false" tIns="0" lIns="0" bIns="0" rIns="0">
            <a:spAutoFit/>
          </a:bodyPr>
          <a:lstStyle/>
          <a:p>
            <a:pPr algn="just">
              <a:lnSpc>
                <a:spcPts val="5852"/>
              </a:lnSpc>
            </a:pPr>
            <a:r>
              <a:rPr lang="en-US" sz="4180">
                <a:solidFill>
                  <a:srgbClr val="932712"/>
                </a:solidFill>
                <a:latin typeface="League Spartan"/>
                <a:ea typeface="League Spartan"/>
                <a:cs typeface="League Spartan"/>
                <a:sym typeface="League Spartan"/>
              </a:rPr>
              <a:t>This study aims to develop a web-based Human Resource and Attendance Information System for R.C. Ramos Construction Corporation in Mexico, Pampanga. The manual processes of managing employee documents, attendance tracking, monitoring and computation have posed challenges for the company. </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019336"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ABSTRACT</a:t>
            </a:r>
          </a:p>
        </p:txBody>
      </p:sp>
      <p:sp>
        <p:nvSpPr>
          <p:cNvPr name="TextBox 8" id="8"/>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9" id="9"/>
          <p:cNvSpPr/>
          <p:nvPr/>
        </p:nvSpPr>
        <p:spPr>
          <a:xfrm flipH="false" flipV="false" rot="0">
            <a:off x="-2776950" y="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PERFORMANCE</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636120"/>
            <a:ext cx="14710527" cy="3631117"/>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Lowest mean obtained was 4.72 - Data retrieval is fast and easy.</a:t>
            </a:r>
          </a:p>
          <a:p>
            <a:pPr algn="l">
              <a:lnSpc>
                <a:spcPts val="5793"/>
              </a:lnSpc>
            </a:pPr>
          </a:p>
          <a:p>
            <a:pPr algn="l">
              <a:lnSpc>
                <a:spcPts val="5793"/>
              </a:lnSpc>
            </a:pPr>
            <a:r>
              <a:rPr lang="en-US" sz="4138">
                <a:solidFill>
                  <a:srgbClr val="932712"/>
                </a:solidFill>
                <a:latin typeface="League Spartan"/>
                <a:ea typeface="League Spartan"/>
                <a:cs typeface="League Spartan"/>
                <a:sym typeface="League Spartan"/>
              </a:rPr>
              <a:t> Highest mean obtained was 4.80 - Response time and processing time are in acceptable range.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SUPPORTABILITY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566680"/>
            <a:ext cx="14710527" cy="2899112"/>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The system can be installed in any computer system with compatible operating system. and The system can be installed with minimum hardware requirements both got 4.72</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MAINTAINABILITY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566680"/>
            <a:ext cx="14710527" cy="5095128"/>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Lowest mean obtained was 4.68 - Levels of access of other users are determined by the system’s administrator.</a:t>
            </a:r>
          </a:p>
          <a:p>
            <a:pPr algn="l">
              <a:lnSpc>
                <a:spcPts val="5793"/>
              </a:lnSpc>
            </a:pPr>
          </a:p>
          <a:p>
            <a:pPr algn="l">
              <a:lnSpc>
                <a:spcPts val="5793"/>
              </a:lnSpc>
            </a:pPr>
            <a:r>
              <a:rPr lang="en-US" sz="4138">
                <a:solidFill>
                  <a:srgbClr val="932712"/>
                </a:solidFill>
                <a:latin typeface="League Spartan"/>
                <a:ea typeface="League Spartan"/>
                <a:cs typeface="League Spartan"/>
                <a:sym typeface="League Spartan"/>
              </a:rPr>
              <a:t> Highest mean obtained was 4.80 - Changes can be made with ease.</a:t>
            </a:r>
          </a:p>
          <a:p>
            <a:pPr algn="l">
              <a:lnSpc>
                <a:spcPts val="5793"/>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1236347" y="222250"/>
            <a:ext cx="15815306"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﻿RESULT - SUMMARY</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15826545" y="141864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96375"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788736" y="3270118"/>
            <a:ext cx="14710527" cy="5095128"/>
          </a:xfrm>
          <a:prstGeom prst="rect">
            <a:avLst/>
          </a:prstGeom>
        </p:spPr>
        <p:txBody>
          <a:bodyPr anchor="t" rtlCol="false" tIns="0" lIns="0" bIns="0" rIns="0">
            <a:spAutoFit/>
          </a:bodyPr>
          <a:lstStyle/>
          <a:p>
            <a:pPr algn="l">
              <a:lnSpc>
                <a:spcPts val="5793"/>
              </a:lnSpc>
            </a:pPr>
            <a:r>
              <a:rPr lang="en-US" sz="4138">
                <a:solidFill>
                  <a:srgbClr val="932712"/>
                </a:solidFill>
                <a:latin typeface="League Spartan"/>
                <a:ea typeface="League Spartan"/>
                <a:cs typeface="League Spartan"/>
                <a:sym typeface="League Spartan"/>
              </a:rPr>
              <a:t>FUNCTIONALITY - 4.73</a:t>
            </a:r>
          </a:p>
          <a:p>
            <a:pPr algn="l">
              <a:lnSpc>
                <a:spcPts val="5793"/>
              </a:lnSpc>
            </a:pPr>
            <a:r>
              <a:rPr lang="en-US" sz="4138">
                <a:solidFill>
                  <a:srgbClr val="932712"/>
                </a:solidFill>
                <a:latin typeface="League Spartan"/>
                <a:ea typeface="League Spartan"/>
                <a:cs typeface="League Spartan"/>
                <a:sym typeface="League Spartan"/>
              </a:rPr>
              <a:t>USABILITY - 4.75 </a:t>
            </a:r>
          </a:p>
          <a:p>
            <a:pPr algn="l">
              <a:lnSpc>
                <a:spcPts val="5793"/>
              </a:lnSpc>
            </a:pPr>
            <a:r>
              <a:rPr lang="en-US" sz="4138">
                <a:solidFill>
                  <a:srgbClr val="932712"/>
                </a:solidFill>
                <a:latin typeface="League Spartan"/>
                <a:ea typeface="League Spartan"/>
                <a:cs typeface="League Spartan"/>
                <a:sym typeface="League Spartan"/>
              </a:rPr>
              <a:t>RELIABILITY- 4.69</a:t>
            </a:r>
          </a:p>
          <a:p>
            <a:pPr algn="l">
              <a:lnSpc>
                <a:spcPts val="5793"/>
              </a:lnSpc>
            </a:pPr>
            <a:r>
              <a:rPr lang="en-US" sz="4138">
                <a:solidFill>
                  <a:srgbClr val="932712"/>
                </a:solidFill>
                <a:latin typeface="League Spartan"/>
                <a:ea typeface="League Spartan"/>
                <a:cs typeface="League Spartan"/>
                <a:sym typeface="League Spartan"/>
              </a:rPr>
              <a:t>PERFORMANCE - 4.75 </a:t>
            </a:r>
          </a:p>
          <a:p>
            <a:pPr algn="l">
              <a:lnSpc>
                <a:spcPts val="5793"/>
              </a:lnSpc>
            </a:pPr>
            <a:r>
              <a:rPr lang="en-US" sz="4138">
                <a:solidFill>
                  <a:srgbClr val="932712"/>
                </a:solidFill>
                <a:latin typeface="League Spartan"/>
                <a:ea typeface="League Spartan"/>
                <a:cs typeface="League Spartan"/>
                <a:sym typeface="League Spartan"/>
              </a:rPr>
              <a:t>SUPPORTABILITY - 4.72</a:t>
            </a:r>
          </a:p>
          <a:p>
            <a:pPr algn="l">
              <a:lnSpc>
                <a:spcPts val="5793"/>
              </a:lnSpc>
            </a:pPr>
            <a:r>
              <a:rPr lang="en-US" sz="4138">
                <a:solidFill>
                  <a:srgbClr val="932712"/>
                </a:solidFill>
                <a:latin typeface="League Spartan"/>
                <a:ea typeface="League Spartan"/>
                <a:cs typeface="League Spartan"/>
                <a:sym typeface="League Spartan"/>
              </a:rPr>
              <a:t>MAINTAINABILITY - 4.75</a:t>
            </a:r>
          </a:p>
          <a:p>
            <a:pPr algn="l">
              <a:lnSpc>
                <a:spcPts val="5793"/>
              </a:lnSpc>
            </a:pPr>
            <a:r>
              <a:rPr lang="en-US" sz="4138">
                <a:solidFill>
                  <a:srgbClr val="932712"/>
                </a:solidFill>
                <a:latin typeface="League Spartan"/>
                <a:ea typeface="League Spartan"/>
                <a:cs typeface="League Spartan"/>
                <a:sym typeface="League Spartan"/>
              </a:rPr>
              <a:t>OVERALL MEAN AVERAGE - 4.73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3679044" y="866775"/>
            <a:ext cx="10929913"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CONCLUSION</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TextBox 7" id="7"/>
          <p:cNvSpPr txBox="true"/>
          <p:nvPr/>
        </p:nvSpPr>
        <p:spPr>
          <a:xfrm rot="0">
            <a:off x="1028700" y="2934289"/>
            <a:ext cx="16496660" cy="5923143"/>
          </a:xfrm>
          <a:prstGeom prst="rect">
            <a:avLst/>
          </a:prstGeom>
        </p:spPr>
        <p:txBody>
          <a:bodyPr anchor="t" rtlCol="false" tIns="0" lIns="0" bIns="0" rIns="0">
            <a:spAutoFit/>
          </a:bodyPr>
          <a:lstStyle/>
          <a:p>
            <a:pPr algn="just">
              <a:lnSpc>
                <a:spcPts val="5852"/>
              </a:lnSpc>
            </a:pPr>
            <a:r>
              <a:rPr lang="en-US" sz="4180">
                <a:solidFill>
                  <a:srgbClr val="932712"/>
                </a:solidFill>
                <a:latin typeface="League Spartan"/>
                <a:ea typeface="League Spartan"/>
                <a:cs typeface="League Spartan"/>
                <a:sym typeface="League Spartan"/>
              </a:rPr>
              <a:t>In conclusion, the researchers designed and developed Human Resource and Attendance Information system as a solution to replace spreadsheet-based employee data gathering and encoding. The digital platform allows easy access as well as management of employee information, improving the overall efficiency of human resources operations.</a:t>
            </a:r>
          </a:p>
          <a:p>
            <a:pPr algn="just">
              <a:lnSpc>
                <a:spcPts val="5852"/>
              </a:lnSpc>
            </a:pPr>
          </a:p>
        </p:txBody>
      </p:sp>
      <p:sp>
        <p:nvSpPr>
          <p:cNvPr name="Freeform 8" id="8"/>
          <p:cNvSpPr/>
          <p:nvPr/>
        </p:nvSpPr>
        <p:spPr>
          <a:xfrm flipH="false" flipV="false" rot="0">
            <a:off x="14873590" y="-1747994"/>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707623" y="-1105632"/>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411959" y="866775"/>
            <a:ext cx="13464081"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RECOMMENDATION</a:t>
            </a:r>
          </a:p>
        </p:txBody>
      </p:sp>
      <p:grpSp>
        <p:nvGrpSpPr>
          <p:cNvPr name="Group 3" id="3"/>
          <p:cNvGrpSpPr/>
          <p:nvPr/>
        </p:nvGrpSpPr>
        <p:grpSpPr>
          <a:xfrm rot="0">
            <a:off x="1365761" y="3024681"/>
            <a:ext cx="15893539" cy="4930197"/>
            <a:chOff x="0" y="0"/>
            <a:chExt cx="21191386" cy="6573596"/>
          </a:xfrm>
        </p:grpSpPr>
        <p:grpSp>
          <p:nvGrpSpPr>
            <p:cNvPr name="Group 4" id="4"/>
            <p:cNvGrpSpPr/>
            <p:nvPr/>
          </p:nvGrpSpPr>
          <p:grpSpPr>
            <a:xfrm rot="0">
              <a:off x="0" y="193509"/>
              <a:ext cx="1117416" cy="558708"/>
              <a:chOff x="0" y="0"/>
              <a:chExt cx="812800" cy="406400"/>
            </a:xfrm>
          </p:grpSpPr>
          <p:sp>
            <p:nvSpPr>
              <p:cNvPr name="Freeform 5" id="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932712"/>
              </a:solidFill>
            </p:spPr>
          </p:sp>
          <p:sp>
            <p:nvSpPr>
              <p:cNvPr name="TextBox 6" id="6"/>
              <p:cNvSpPr txBox="true"/>
              <p:nvPr/>
            </p:nvSpPr>
            <p:spPr>
              <a:xfrm>
                <a:off x="177800" y="-38100"/>
                <a:ext cx="558800" cy="444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394932" y="-85725"/>
              <a:ext cx="10040878" cy="1031452"/>
            </a:xfrm>
            <a:prstGeom prst="rect">
              <a:avLst/>
            </a:prstGeom>
          </p:spPr>
          <p:txBody>
            <a:bodyPr anchor="t" rtlCol="false" tIns="0" lIns="0" bIns="0" rIns="0">
              <a:spAutoFit/>
            </a:bodyPr>
            <a:lstStyle/>
            <a:p>
              <a:pPr algn="l">
                <a:lnSpc>
                  <a:spcPts val="6580"/>
                </a:lnSpc>
              </a:pPr>
              <a:r>
                <a:rPr lang="en-US" sz="4700">
                  <a:solidFill>
                    <a:srgbClr val="932712"/>
                  </a:solidFill>
                  <a:latin typeface="League Spartan"/>
                  <a:ea typeface="League Spartan"/>
                  <a:cs typeface="League Spartan"/>
                  <a:sym typeface="League Spartan"/>
                </a:rPr>
                <a:t>Recommendation 1</a:t>
              </a:r>
            </a:p>
          </p:txBody>
        </p:sp>
        <p:sp>
          <p:nvSpPr>
            <p:cNvPr name="TextBox 8" id="8"/>
            <p:cNvSpPr txBox="true"/>
            <p:nvPr/>
          </p:nvSpPr>
          <p:spPr>
            <a:xfrm rot="0">
              <a:off x="1394932" y="3685112"/>
              <a:ext cx="10040878" cy="1031452"/>
            </a:xfrm>
            <a:prstGeom prst="rect">
              <a:avLst/>
            </a:prstGeom>
          </p:spPr>
          <p:txBody>
            <a:bodyPr anchor="t" rtlCol="false" tIns="0" lIns="0" bIns="0" rIns="0">
              <a:spAutoFit/>
            </a:bodyPr>
            <a:lstStyle/>
            <a:p>
              <a:pPr algn="l">
                <a:lnSpc>
                  <a:spcPts val="6580"/>
                </a:lnSpc>
              </a:pPr>
              <a:r>
                <a:rPr lang="en-US" sz="4700">
                  <a:solidFill>
                    <a:srgbClr val="932712"/>
                  </a:solidFill>
                  <a:latin typeface="League Spartan"/>
                  <a:ea typeface="League Spartan"/>
                  <a:cs typeface="League Spartan"/>
                  <a:sym typeface="League Spartan"/>
                </a:rPr>
                <a:t>Recommendation 2</a:t>
              </a:r>
            </a:p>
          </p:txBody>
        </p:sp>
        <p:sp>
          <p:nvSpPr>
            <p:cNvPr name="TextBox 9" id="9"/>
            <p:cNvSpPr txBox="true"/>
            <p:nvPr/>
          </p:nvSpPr>
          <p:spPr>
            <a:xfrm rot="0">
              <a:off x="1394932" y="1126405"/>
              <a:ext cx="19796454" cy="1679232"/>
            </a:xfrm>
            <a:prstGeom prst="rect">
              <a:avLst/>
            </a:prstGeom>
          </p:spPr>
          <p:txBody>
            <a:bodyPr anchor="t" rtlCol="false" tIns="0" lIns="0" bIns="0" rIns="0">
              <a:spAutoFit/>
            </a:bodyPr>
            <a:lstStyle/>
            <a:p>
              <a:pPr algn="l">
                <a:lnSpc>
                  <a:spcPts val="5125"/>
                </a:lnSpc>
              </a:pPr>
              <a:r>
                <a:rPr lang="en-US" sz="3661">
                  <a:solidFill>
                    <a:srgbClr val="932712"/>
                  </a:solidFill>
                  <a:latin typeface="League Spartan"/>
                  <a:ea typeface="League Spartan"/>
                  <a:cs typeface="League Spartan"/>
                  <a:sym typeface="League Spartan"/>
                </a:rPr>
                <a:t>Future researchers can create a mobile application for the Web-Based HRIS.</a:t>
              </a:r>
            </a:p>
          </p:txBody>
        </p:sp>
        <p:grpSp>
          <p:nvGrpSpPr>
            <p:cNvPr name="Group 10" id="10"/>
            <p:cNvGrpSpPr/>
            <p:nvPr/>
          </p:nvGrpSpPr>
          <p:grpSpPr>
            <a:xfrm rot="0">
              <a:off x="0" y="3964346"/>
              <a:ext cx="1117416" cy="558708"/>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932712"/>
              </a:solidFill>
            </p:spPr>
          </p:sp>
          <p:sp>
            <p:nvSpPr>
              <p:cNvPr name="TextBox 12" id="12"/>
              <p:cNvSpPr txBox="true"/>
              <p:nvPr/>
            </p:nvSpPr>
            <p:spPr>
              <a:xfrm>
                <a:off x="177800" y="-38100"/>
                <a:ext cx="558800" cy="444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394932" y="4894364"/>
              <a:ext cx="19796454" cy="1679232"/>
            </a:xfrm>
            <a:prstGeom prst="rect">
              <a:avLst/>
            </a:prstGeom>
          </p:spPr>
          <p:txBody>
            <a:bodyPr anchor="t" rtlCol="false" tIns="0" lIns="0" bIns="0" rIns="0">
              <a:spAutoFit/>
            </a:bodyPr>
            <a:lstStyle/>
            <a:p>
              <a:pPr algn="l">
                <a:lnSpc>
                  <a:spcPts val="5125"/>
                </a:lnSpc>
              </a:pPr>
              <a:r>
                <a:rPr lang="en-US" sz="3661">
                  <a:solidFill>
                    <a:srgbClr val="932712"/>
                  </a:solidFill>
                  <a:latin typeface="League Spartan"/>
                  <a:ea typeface="League Spartan"/>
                  <a:cs typeface="League Spartan"/>
                  <a:sym typeface="League Spartan"/>
                </a:rPr>
                <a:t>Future researchers can enhance integration with external systems. </a:t>
              </a:r>
            </a:p>
          </p:txBody>
        </p:sp>
      </p:grpSp>
      <p:grpSp>
        <p:nvGrpSpPr>
          <p:cNvPr name="Group 14" id="14"/>
          <p:cNvGrpSpPr/>
          <p:nvPr/>
        </p:nvGrpSpPr>
        <p:grpSpPr>
          <a:xfrm rot="0">
            <a:off x="-414018" y="8661807"/>
            <a:ext cx="18702018" cy="867399"/>
            <a:chOff x="0" y="0"/>
            <a:chExt cx="4925634" cy="228451"/>
          </a:xfrm>
        </p:grpSpPr>
        <p:sp>
          <p:nvSpPr>
            <p:cNvPr name="Freeform 15" id="1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16" id="1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8" id="18"/>
          <p:cNvSpPr/>
          <p:nvPr/>
        </p:nvSpPr>
        <p:spPr>
          <a:xfrm flipH="false" flipV="false" rot="0">
            <a:off x="16067861" y="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856704" y="-21343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411959" y="866775"/>
            <a:ext cx="13464081"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RECOMMENDATION</a:t>
            </a:r>
          </a:p>
        </p:txBody>
      </p:sp>
      <p:grpSp>
        <p:nvGrpSpPr>
          <p:cNvPr name="Group 3" id="3"/>
          <p:cNvGrpSpPr/>
          <p:nvPr/>
        </p:nvGrpSpPr>
        <p:grpSpPr>
          <a:xfrm rot="0">
            <a:off x="1365761" y="3024681"/>
            <a:ext cx="15893539" cy="4282563"/>
            <a:chOff x="0" y="0"/>
            <a:chExt cx="21191386" cy="5710084"/>
          </a:xfrm>
        </p:grpSpPr>
        <p:grpSp>
          <p:nvGrpSpPr>
            <p:cNvPr name="Group 4" id="4"/>
            <p:cNvGrpSpPr/>
            <p:nvPr/>
          </p:nvGrpSpPr>
          <p:grpSpPr>
            <a:xfrm rot="0">
              <a:off x="0" y="193509"/>
              <a:ext cx="1117416" cy="558708"/>
              <a:chOff x="0" y="0"/>
              <a:chExt cx="812800" cy="406400"/>
            </a:xfrm>
          </p:grpSpPr>
          <p:sp>
            <p:nvSpPr>
              <p:cNvPr name="Freeform 5" id="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932712"/>
              </a:solidFill>
            </p:spPr>
          </p:sp>
          <p:sp>
            <p:nvSpPr>
              <p:cNvPr name="TextBox 6" id="6"/>
              <p:cNvSpPr txBox="true"/>
              <p:nvPr/>
            </p:nvSpPr>
            <p:spPr>
              <a:xfrm>
                <a:off x="177800" y="-38100"/>
                <a:ext cx="558800" cy="44450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394932" y="-85725"/>
              <a:ext cx="10040878" cy="1031452"/>
            </a:xfrm>
            <a:prstGeom prst="rect">
              <a:avLst/>
            </a:prstGeom>
          </p:spPr>
          <p:txBody>
            <a:bodyPr anchor="t" rtlCol="false" tIns="0" lIns="0" bIns="0" rIns="0">
              <a:spAutoFit/>
            </a:bodyPr>
            <a:lstStyle/>
            <a:p>
              <a:pPr algn="l">
                <a:lnSpc>
                  <a:spcPts val="6580"/>
                </a:lnSpc>
              </a:pPr>
              <a:r>
                <a:rPr lang="en-US" sz="4700">
                  <a:solidFill>
                    <a:srgbClr val="932712"/>
                  </a:solidFill>
                  <a:latin typeface="League Spartan"/>
                  <a:ea typeface="League Spartan"/>
                  <a:cs typeface="League Spartan"/>
                  <a:sym typeface="League Spartan"/>
                </a:rPr>
                <a:t>Recommendation 3</a:t>
              </a:r>
            </a:p>
          </p:txBody>
        </p:sp>
        <p:sp>
          <p:nvSpPr>
            <p:cNvPr name="TextBox 8" id="8"/>
            <p:cNvSpPr txBox="true"/>
            <p:nvPr/>
          </p:nvSpPr>
          <p:spPr>
            <a:xfrm rot="0">
              <a:off x="1394932" y="3685112"/>
              <a:ext cx="10040878" cy="1031452"/>
            </a:xfrm>
            <a:prstGeom prst="rect">
              <a:avLst/>
            </a:prstGeom>
          </p:spPr>
          <p:txBody>
            <a:bodyPr anchor="t" rtlCol="false" tIns="0" lIns="0" bIns="0" rIns="0">
              <a:spAutoFit/>
            </a:bodyPr>
            <a:lstStyle/>
            <a:p>
              <a:pPr algn="l">
                <a:lnSpc>
                  <a:spcPts val="6580"/>
                </a:lnSpc>
              </a:pPr>
              <a:r>
                <a:rPr lang="en-US" sz="4700">
                  <a:solidFill>
                    <a:srgbClr val="932712"/>
                  </a:solidFill>
                  <a:latin typeface="League Spartan"/>
                  <a:ea typeface="League Spartan"/>
                  <a:cs typeface="League Spartan"/>
                  <a:sym typeface="League Spartan"/>
                </a:rPr>
                <a:t>Recommendation 4</a:t>
              </a:r>
            </a:p>
          </p:txBody>
        </p:sp>
        <p:sp>
          <p:nvSpPr>
            <p:cNvPr name="TextBox 9" id="9"/>
            <p:cNvSpPr txBox="true"/>
            <p:nvPr/>
          </p:nvSpPr>
          <p:spPr>
            <a:xfrm rot="0">
              <a:off x="1394932" y="1126405"/>
              <a:ext cx="19796454" cy="1679232"/>
            </a:xfrm>
            <a:prstGeom prst="rect">
              <a:avLst/>
            </a:prstGeom>
          </p:spPr>
          <p:txBody>
            <a:bodyPr anchor="t" rtlCol="false" tIns="0" lIns="0" bIns="0" rIns="0">
              <a:spAutoFit/>
            </a:bodyPr>
            <a:lstStyle/>
            <a:p>
              <a:pPr algn="l">
                <a:lnSpc>
                  <a:spcPts val="5125"/>
                </a:lnSpc>
              </a:pPr>
              <a:r>
                <a:rPr lang="en-US" sz="3661">
                  <a:solidFill>
                    <a:srgbClr val="932712"/>
                  </a:solidFill>
                  <a:latin typeface="League Spartan"/>
                  <a:ea typeface="League Spartan"/>
                  <a:cs typeface="League Spartan"/>
                  <a:sym typeface="League Spartan"/>
                </a:rPr>
                <a:t>Future researchers can enhance the system's reporting and analytics capabilities.</a:t>
              </a:r>
            </a:p>
          </p:txBody>
        </p:sp>
        <p:grpSp>
          <p:nvGrpSpPr>
            <p:cNvPr name="Group 10" id="10"/>
            <p:cNvGrpSpPr/>
            <p:nvPr/>
          </p:nvGrpSpPr>
          <p:grpSpPr>
            <a:xfrm rot="0">
              <a:off x="0" y="3964346"/>
              <a:ext cx="1117416" cy="558708"/>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932712"/>
              </a:solidFill>
            </p:spPr>
          </p:sp>
          <p:sp>
            <p:nvSpPr>
              <p:cNvPr name="TextBox 12" id="12"/>
              <p:cNvSpPr txBox="true"/>
              <p:nvPr/>
            </p:nvSpPr>
            <p:spPr>
              <a:xfrm>
                <a:off x="177800" y="-38100"/>
                <a:ext cx="558800" cy="444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394932" y="4894364"/>
              <a:ext cx="19796454" cy="815720"/>
            </a:xfrm>
            <a:prstGeom prst="rect">
              <a:avLst/>
            </a:prstGeom>
          </p:spPr>
          <p:txBody>
            <a:bodyPr anchor="t" rtlCol="false" tIns="0" lIns="0" bIns="0" rIns="0">
              <a:spAutoFit/>
            </a:bodyPr>
            <a:lstStyle/>
            <a:p>
              <a:pPr algn="l">
                <a:lnSpc>
                  <a:spcPts val="5125"/>
                </a:lnSpc>
              </a:pPr>
              <a:r>
                <a:rPr lang="en-US" sz="3661">
                  <a:solidFill>
                    <a:srgbClr val="932712"/>
                  </a:solidFill>
                  <a:latin typeface="League Spartan"/>
                  <a:ea typeface="League Spartan"/>
                  <a:cs typeface="League Spartan"/>
                  <a:sym typeface="League Spartan"/>
                </a:rPr>
                <a:t>Future researchers can enhance user help and training. </a:t>
              </a:r>
            </a:p>
          </p:txBody>
        </p:sp>
      </p:grpSp>
      <p:grpSp>
        <p:nvGrpSpPr>
          <p:cNvPr name="Group 14" id="14"/>
          <p:cNvGrpSpPr/>
          <p:nvPr/>
        </p:nvGrpSpPr>
        <p:grpSpPr>
          <a:xfrm rot="0">
            <a:off x="-414018" y="8661807"/>
            <a:ext cx="18702018" cy="867399"/>
            <a:chOff x="0" y="0"/>
            <a:chExt cx="4925634" cy="228451"/>
          </a:xfrm>
        </p:grpSpPr>
        <p:sp>
          <p:nvSpPr>
            <p:cNvPr name="Freeform 15" id="1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16" id="1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8" id="18"/>
          <p:cNvSpPr/>
          <p:nvPr/>
        </p:nvSpPr>
        <p:spPr>
          <a:xfrm flipH="false" flipV="false" rot="0">
            <a:off x="16067861" y="0"/>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856704" y="-21343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grpSp>
        <p:nvGrpSpPr>
          <p:cNvPr name="Group 2" id="2"/>
          <p:cNvGrpSpPr/>
          <p:nvPr/>
        </p:nvGrpSpPr>
        <p:grpSpPr>
          <a:xfrm rot="0">
            <a:off x="2202318" y="2885872"/>
            <a:ext cx="13883363" cy="4515255"/>
            <a:chOff x="0" y="0"/>
            <a:chExt cx="3656524" cy="1189203"/>
          </a:xfrm>
        </p:grpSpPr>
        <p:sp>
          <p:nvSpPr>
            <p:cNvPr name="Freeform 3" id="3"/>
            <p:cNvSpPr/>
            <p:nvPr/>
          </p:nvSpPr>
          <p:spPr>
            <a:xfrm flipH="false" flipV="false" rot="0">
              <a:off x="0" y="0"/>
              <a:ext cx="3656524" cy="1189203"/>
            </a:xfrm>
            <a:custGeom>
              <a:avLst/>
              <a:gdLst/>
              <a:ahLst/>
              <a:cxnLst/>
              <a:rect r="r" b="b" t="t" l="l"/>
              <a:pathLst>
                <a:path h="1189203" w="3656524">
                  <a:moveTo>
                    <a:pt x="28440" y="0"/>
                  </a:moveTo>
                  <a:lnTo>
                    <a:pt x="3628084" y="0"/>
                  </a:lnTo>
                  <a:cubicBezTo>
                    <a:pt x="3635627" y="0"/>
                    <a:pt x="3642861" y="2996"/>
                    <a:pt x="3648194" y="8330"/>
                  </a:cubicBezTo>
                  <a:cubicBezTo>
                    <a:pt x="3653527" y="13663"/>
                    <a:pt x="3656524" y="20897"/>
                    <a:pt x="3656524" y="28440"/>
                  </a:cubicBezTo>
                  <a:lnTo>
                    <a:pt x="3656524" y="1160763"/>
                  </a:lnTo>
                  <a:cubicBezTo>
                    <a:pt x="3656524" y="1168306"/>
                    <a:pt x="3653527" y="1175540"/>
                    <a:pt x="3648194" y="1180873"/>
                  </a:cubicBezTo>
                  <a:cubicBezTo>
                    <a:pt x="3642861" y="1186207"/>
                    <a:pt x="3635627" y="1189203"/>
                    <a:pt x="3628084" y="1189203"/>
                  </a:cubicBezTo>
                  <a:lnTo>
                    <a:pt x="28440" y="1189203"/>
                  </a:lnTo>
                  <a:cubicBezTo>
                    <a:pt x="12733" y="1189203"/>
                    <a:pt x="0" y="1176470"/>
                    <a:pt x="0" y="1160763"/>
                  </a:cubicBezTo>
                  <a:lnTo>
                    <a:pt x="0" y="28440"/>
                  </a:lnTo>
                  <a:cubicBezTo>
                    <a:pt x="0" y="12733"/>
                    <a:pt x="12733" y="0"/>
                    <a:pt x="28440" y="0"/>
                  </a:cubicBezTo>
                  <a:close/>
                </a:path>
              </a:pathLst>
            </a:custGeom>
            <a:solidFill>
              <a:srgbClr val="CC9076"/>
            </a:solidFill>
          </p:spPr>
        </p:sp>
        <p:sp>
          <p:nvSpPr>
            <p:cNvPr name="TextBox 4" id="4"/>
            <p:cNvSpPr txBox="true"/>
            <p:nvPr/>
          </p:nvSpPr>
          <p:spPr>
            <a:xfrm>
              <a:off x="0" y="-28575"/>
              <a:ext cx="3656524" cy="121777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478099" y="3748035"/>
            <a:ext cx="13331802" cy="2514704"/>
          </a:xfrm>
          <a:prstGeom prst="rect">
            <a:avLst/>
          </a:prstGeom>
        </p:spPr>
        <p:txBody>
          <a:bodyPr anchor="t" rtlCol="false" tIns="0" lIns="0" bIns="0" rIns="0">
            <a:spAutoFit/>
          </a:bodyPr>
          <a:lstStyle/>
          <a:p>
            <a:pPr algn="ctr">
              <a:lnSpc>
                <a:spcPts val="20573"/>
              </a:lnSpc>
            </a:pPr>
            <a:r>
              <a:rPr lang="en-US" sz="14695">
                <a:solidFill>
                  <a:srgbClr val="932712"/>
                </a:solidFill>
                <a:latin typeface="League Spartan"/>
                <a:ea typeface="League Spartan"/>
                <a:cs typeface="League Spartan"/>
                <a:sym typeface="League Spartan"/>
              </a:rPr>
              <a:t>THANK YOU</a:t>
            </a:r>
          </a:p>
        </p:txBody>
      </p:sp>
      <p:sp>
        <p:nvSpPr>
          <p:cNvPr name="TextBox 6" id="6"/>
          <p:cNvSpPr txBox="true"/>
          <p:nvPr/>
        </p:nvSpPr>
        <p:spPr>
          <a:xfrm rot="0">
            <a:off x="5702946" y="8725001"/>
            <a:ext cx="6882108" cy="533299"/>
          </a:xfrm>
          <a:prstGeom prst="rect">
            <a:avLst/>
          </a:prstGeom>
        </p:spPr>
        <p:txBody>
          <a:bodyPr anchor="t" rtlCol="false" tIns="0" lIns="0" bIns="0" rIns="0">
            <a:spAutoFit/>
          </a:bodyPr>
          <a:lstStyle/>
          <a:p>
            <a:pPr algn="ctr">
              <a:lnSpc>
                <a:spcPts val="4376"/>
              </a:lnSpc>
            </a:pPr>
            <a:r>
              <a:rPr lang="en-US" sz="3126">
                <a:solidFill>
                  <a:srgbClr val="932712"/>
                </a:solidFill>
                <a:latin typeface="League Spartan"/>
                <a:ea typeface="League Spartan"/>
                <a:cs typeface="League Spartan"/>
                <a:sym typeface="League Spartan"/>
              </a:rPr>
              <a:t>CCSFP | JULY 2024</a:t>
            </a:r>
          </a:p>
        </p:txBody>
      </p:sp>
      <p:sp>
        <p:nvSpPr>
          <p:cNvPr name="Freeform 7" id="7"/>
          <p:cNvSpPr/>
          <p:nvPr/>
        </p:nvSpPr>
        <p:spPr>
          <a:xfrm flipH="false" flipV="false" rot="0">
            <a:off x="-504623" y="-21343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124968" y="7721712"/>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472366" y="-1382791"/>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504623" y="8152668"/>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BACKGROUND</a:t>
            </a:r>
          </a:p>
        </p:txBody>
      </p:sp>
      <p:sp>
        <p:nvSpPr>
          <p:cNvPr name="TextBox 3" id="3"/>
          <p:cNvSpPr txBox="true"/>
          <p:nvPr/>
        </p:nvSpPr>
        <p:spPr>
          <a:xfrm rot="0">
            <a:off x="1791340" y="2558550"/>
            <a:ext cx="14705320" cy="717839"/>
          </a:xfrm>
          <a:prstGeom prst="rect">
            <a:avLst/>
          </a:prstGeom>
        </p:spPr>
        <p:txBody>
          <a:bodyPr anchor="t" rtlCol="false" tIns="0" lIns="0" bIns="0" rIns="0">
            <a:spAutoFit/>
          </a:bodyPr>
          <a:lstStyle/>
          <a:p>
            <a:pPr algn="l">
              <a:lnSpc>
                <a:spcPts val="5852"/>
              </a:lnSpc>
            </a:pPr>
            <a:r>
              <a:rPr lang="en-US" sz="4180">
                <a:solidFill>
                  <a:srgbClr val="932712"/>
                </a:solidFill>
                <a:latin typeface="League Spartan"/>
                <a:ea typeface="League Spartan"/>
                <a:cs typeface="League Spartan"/>
                <a:sym typeface="League Spartan"/>
              </a:rPr>
              <a:t>R.C. Ramos Construction Corporation</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746645" y="-1542517"/>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548350" y="-11056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91340" y="3514514"/>
            <a:ext cx="14705320" cy="592314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Established on March 30, 1995</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Located at 194 Quezon Rd. Brgy. San Roque, Mexico, Pampanga</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The company's founder, Rodrigo C. Ramos</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It got the AAA Construction Firm category</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Continues to gain trust in the implementation of rural development in all regions of the country</a:t>
            </a:r>
          </a:p>
          <a:p>
            <a:pPr algn="l">
              <a:lnSpc>
                <a:spcPts val="5852"/>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BACKGROUND</a:t>
            </a:r>
          </a:p>
        </p:txBody>
      </p:sp>
      <p:sp>
        <p:nvSpPr>
          <p:cNvPr name="TextBox 3" id="3"/>
          <p:cNvSpPr txBox="true"/>
          <p:nvPr/>
        </p:nvSpPr>
        <p:spPr>
          <a:xfrm rot="0">
            <a:off x="1791340" y="2558550"/>
            <a:ext cx="14705320" cy="717839"/>
          </a:xfrm>
          <a:prstGeom prst="rect">
            <a:avLst/>
          </a:prstGeom>
        </p:spPr>
        <p:txBody>
          <a:bodyPr anchor="t" rtlCol="false" tIns="0" lIns="0" bIns="0" rIns="0">
            <a:spAutoFit/>
          </a:bodyPr>
          <a:lstStyle/>
          <a:p>
            <a:pPr algn="l">
              <a:lnSpc>
                <a:spcPts val="5852"/>
              </a:lnSpc>
            </a:pPr>
            <a:r>
              <a:rPr lang="en-US" sz="4180">
                <a:solidFill>
                  <a:srgbClr val="932712"/>
                </a:solidFill>
                <a:latin typeface="League Spartan"/>
                <a:ea typeface="League Spartan"/>
                <a:cs typeface="League Spartan"/>
                <a:sym typeface="League Spartan"/>
              </a:rPr>
              <a:t>R.C. Ramos Construction Corporation</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746645" y="-1542517"/>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548350" y="-11056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91340" y="3514514"/>
            <a:ext cx="15467960" cy="592314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They currently have a total of 210 workers</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Company is using a manual process for their payroll computations and employee record-keeping</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Utilization of an Excel spreadsheet as their master list </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A challenge in terms of proper sorting and organization</a:t>
            </a:r>
          </a:p>
          <a:p>
            <a:pPr algn="l">
              <a:lnSpc>
                <a:spcPts val="585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BACKGROUND</a:t>
            </a:r>
          </a:p>
        </p:txBody>
      </p:sp>
      <p:sp>
        <p:nvSpPr>
          <p:cNvPr name="TextBox 3" id="3"/>
          <p:cNvSpPr txBox="true"/>
          <p:nvPr/>
        </p:nvSpPr>
        <p:spPr>
          <a:xfrm rot="0">
            <a:off x="1791340" y="2324365"/>
            <a:ext cx="14705320" cy="717839"/>
          </a:xfrm>
          <a:prstGeom prst="rect">
            <a:avLst/>
          </a:prstGeom>
        </p:spPr>
        <p:txBody>
          <a:bodyPr anchor="t" rtlCol="false" tIns="0" lIns="0" bIns="0" rIns="0">
            <a:spAutoFit/>
          </a:bodyPr>
          <a:lstStyle/>
          <a:p>
            <a:pPr algn="l">
              <a:lnSpc>
                <a:spcPts val="5852"/>
              </a:lnSpc>
            </a:pPr>
            <a:r>
              <a:rPr lang="en-US" sz="4180">
                <a:solidFill>
                  <a:srgbClr val="932712"/>
                </a:solidFill>
                <a:latin typeface="League Spartan"/>
                <a:ea typeface="League Spartan"/>
                <a:cs typeface="League Spartan"/>
                <a:sym typeface="League Spartan"/>
              </a:rPr>
              <a:t>R.C. Ramos Construction Corporation</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746645" y="-1542517"/>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548350" y="-11056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91340" y="3341959"/>
            <a:ext cx="15467960" cy="5923143"/>
          </a:xfrm>
          <a:prstGeom prst="rect">
            <a:avLst/>
          </a:prstGeom>
        </p:spPr>
        <p:txBody>
          <a:bodyPr anchor="t" rtlCol="false" tIns="0" lIns="0" bIns="0" rIns="0">
            <a:spAutoFit/>
          </a:bodyPr>
          <a:lstStyle/>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They currently have a total of 210 workers</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Company is using a manual process for their payroll computations and employee record-keeping</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Utilization of an Excel spreadsheet as their master list </a:t>
            </a:r>
          </a:p>
          <a:p>
            <a:pPr algn="l" marL="902546" indent="-451273" lvl="1">
              <a:lnSpc>
                <a:spcPts val="5852"/>
              </a:lnSpc>
              <a:buFont typeface="Arial"/>
              <a:buChar char="•"/>
            </a:pPr>
            <a:r>
              <a:rPr lang="en-US" sz="4180">
                <a:solidFill>
                  <a:srgbClr val="932712"/>
                </a:solidFill>
                <a:latin typeface="League Spartan"/>
                <a:ea typeface="League Spartan"/>
                <a:cs typeface="League Spartan"/>
                <a:sym typeface="League Spartan"/>
              </a:rPr>
              <a:t>A challenge in terms of proper sorting and organization</a:t>
            </a:r>
          </a:p>
          <a:p>
            <a:pPr algn="l">
              <a:lnSpc>
                <a:spcPts val="585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BACKGROUND</a:t>
            </a:r>
          </a:p>
        </p:txBody>
      </p:sp>
      <p:sp>
        <p:nvSpPr>
          <p:cNvPr name="TextBox 3" id="3"/>
          <p:cNvSpPr txBox="true"/>
          <p:nvPr/>
        </p:nvSpPr>
        <p:spPr>
          <a:xfrm rot="0">
            <a:off x="1791340" y="2445193"/>
            <a:ext cx="14705320" cy="717839"/>
          </a:xfrm>
          <a:prstGeom prst="rect">
            <a:avLst/>
          </a:prstGeom>
        </p:spPr>
        <p:txBody>
          <a:bodyPr anchor="t" rtlCol="false" tIns="0" lIns="0" bIns="0" rIns="0">
            <a:spAutoFit/>
          </a:bodyPr>
          <a:lstStyle/>
          <a:p>
            <a:pPr algn="l">
              <a:lnSpc>
                <a:spcPts val="5852"/>
              </a:lnSpc>
            </a:pPr>
            <a:r>
              <a:rPr lang="en-US" sz="4180">
                <a:solidFill>
                  <a:srgbClr val="932712"/>
                </a:solidFill>
                <a:latin typeface="League Spartan"/>
                <a:ea typeface="League Spartan"/>
                <a:cs typeface="League Spartan"/>
                <a:sym typeface="League Spartan"/>
              </a:rPr>
              <a:t>R.C. Ramos Construction Corporation</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746645" y="-1542517"/>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548350" y="-11056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49707" y="3416782"/>
            <a:ext cx="14702005" cy="5245025"/>
          </a:xfrm>
          <a:prstGeom prst="rect">
            <a:avLst/>
          </a:prstGeom>
        </p:spPr>
        <p:txBody>
          <a:bodyPr anchor="t" rtlCol="false" tIns="0" lIns="0" bIns="0" rIns="0">
            <a:spAutoFit/>
          </a:bodyPr>
          <a:lstStyle/>
          <a:p>
            <a:pPr algn="l" marL="800645" indent="-400322" lvl="1">
              <a:lnSpc>
                <a:spcPts val="5191"/>
              </a:lnSpc>
              <a:buFont typeface="Arial"/>
              <a:buChar char="•"/>
            </a:pPr>
            <a:r>
              <a:rPr lang="en-US" sz="3708">
                <a:solidFill>
                  <a:srgbClr val="932712"/>
                </a:solidFill>
                <a:latin typeface="League Spartan"/>
                <a:ea typeface="League Spartan"/>
                <a:cs typeface="League Spartan"/>
                <a:sym typeface="League Spartan"/>
              </a:rPr>
              <a:t>In early 2022, the company start using a biometric attendance machine ZKTeco3969</a:t>
            </a:r>
            <a:r>
              <a:rPr lang="en-US" sz="3708">
                <a:solidFill>
                  <a:srgbClr val="932712"/>
                </a:solidFill>
                <a:latin typeface="League Spartan"/>
                <a:ea typeface="League Spartan"/>
                <a:cs typeface="League Spartan"/>
                <a:sym typeface="League Spartan"/>
              </a:rPr>
              <a:t> </a:t>
            </a:r>
          </a:p>
          <a:p>
            <a:pPr algn="l" marL="800645" indent="-400322" lvl="1">
              <a:lnSpc>
                <a:spcPts val="5191"/>
              </a:lnSpc>
              <a:buFont typeface="Arial"/>
              <a:buChar char="•"/>
            </a:pPr>
            <a:r>
              <a:rPr lang="en-US" sz="3708">
                <a:solidFill>
                  <a:srgbClr val="932712"/>
                </a:solidFill>
                <a:latin typeface="League Spartan"/>
                <a:ea typeface="League Spartan"/>
                <a:cs typeface="League Spartan"/>
                <a:sym typeface="League Spartan"/>
              </a:rPr>
              <a:t>Employees are still required to write their time-ins, time-outs, late arrivals, and reasons for overtime on an attendance form provided by their respective managers</a:t>
            </a:r>
          </a:p>
          <a:p>
            <a:pPr algn="l" marL="800645" indent="-400322" lvl="1">
              <a:lnSpc>
                <a:spcPts val="5191"/>
              </a:lnSpc>
              <a:buFont typeface="Arial"/>
              <a:buChar char="•"/>
            </a:pPr>
            <a:r>
              <a:rPr lang="en-US" sz="3708">
                <a:solidFill>
                  <a:srgbClr val="932712"/>
                </a:solidFill>
                <a:latin typeface="League Spartan"/>
                <a:ea typeface="League Spartan"/>
                <a:cs typeface="League Spartan"/>
                <a:sym typeface="League Spartan"/>
              </a:rPr>
              <a:t>Meanwhile, records entered from the mentioned existing biometric attendance machine is being reported by the IT staffs to the payroll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BACKGROUND</a:t>
            </a:r>
          </a:p>
        </p:txBody>
      </p:sp>
      <p:sp>
        <p:nvSpPr>
          <p:cNvPr name="TextBox 3" id="3"/>
          <p:cNvSpPr txBox="true"/>
          <p:nvPr/>
        </p:nvSpPr>
        <p:spPr>
          <a:xfrm rot="0">
            <a:off x="1791340" y="2445193"/>
            <a:ext cx="14705320" cy="717839"/>
          </a:xfrm>
          <a:prstGeom prst="rect">
            <a:avLst/>
          </a:prstGeom>
        </p:spPr>
        <p:txBody>
          <a:bodyPr anchor="t" rtlCol="false" tIns="0" lIns="0" bIns="0" rIns="0">
            <a:spAutoFit/>
          </a:bodyPr>
          <a:lstStyle/>
          <a:p>
            <a:pPr algn="l">
              <a:lnSpc>
                <a:spcPts val="5852"/>
              </a:lnSpc>
            </a:pPr>
            <a:r>
              <a:rPr lang="en-US" sz="4180">
                <a:solidFill>
                  <a:srgbClr val="932712"/>
                </a:solidFill>
                <a:latin typeface="League Spartan"/>
                <a:ea typeface="League Spartan"/>
                <a:cs typeface="League Spartan"/>
                <a:sym typeface="League Spartan"/>
              </a:rPr>
              <a:t>R.C. Ramos Construction Corporation</a:t>
            </a:r>
          </a:p>
        </p:txBody>
      </p:sp>
      <p:grpSp>
        <p:nvGrpSpPr>
          <p:cNvPr name="Group 4" id="4"/>
          <p:cNvGrpSpPr/>
          <p:nvPr/>
        </p:nvGrpSpPr>
        <p:grpSpPr>
          <a:xfrm rot="0">
            <a:off x="-414018" y="8661807"/>
            <a:ext cx="18702018" cy="867399"/>
            <a:chOff x="0" y="0"/>
            <a:chExt cx="4925634" cy="228451"/>
          </a:xfrm>
        </p:grpSpPr>
        <p:sp>
          <p:nvSpPr>
            <p:cNvPr name="Freeform 5" id="5"/>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6" id="6"/>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8" id="8"/>
          <p:cNvSpPr/>
          <p:nvPr/>
        </p:nvSpPr>
        <p:spPr>
          <a:xfrm flipH="false" flipV="false" rot="0">
            <a:off x="15746645" y="-1542517"/>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2548350" y="-1105632"/>
            <a:ext cx="4268664" cy="4268664"/>
          </a:xfrm>
          <a:custGeom>
            <a:avLst/>
            <a:gdLst/>
            <a:ahLst/>
            <a:cxnLst/>
            <a:rect r="r" b="b" t="t" l="l"/>
            <a:pathLst>
              <a:path h="4268664" w="4268664">
                <a:moveTo>
                  <a:pt x="0" y="0"/>
                </a:moveTo>
                <a:lnTo>
                  <a:pt x="4268663" y="0"/>
                </a:lnTo>
                <a:lnTo>
                  <a:pt x="4268663"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49707" y="3416782"/>
            <a:ext cx="15774412" cy="5841518"/>
          </a:xfrm>
          <a:prstGeom prst="rect">
            <a:avLst/>
          </a:prstGeom>
        </p:spPr>
        <p:txBody>
          <a:bodyPr anchor="t" rtlCol="false" tIns="0" lIns="0" bIns="0" rIns="0">
            <a:spAutoFit/>
          </a:bodyPr>
          <a:lstStyle/>
          <a:p>
            <a:pPr algn="l" marL="792062" indent="-396031" lvl="1">
              <a:lnSpc>
                <a:spcPts val="5136"/>
              </a:lnSpc>
              <a:buFont typeface="Arial"/>
              <a:buChar char="•"/>
            </a:pPr>
            <a:r>
              <a:rPr lang="en-US" sz="3668">
                <a:solidFill>
                  <a:srgbClr val="932712"/>
                </a:solidFill>
                <a:latin typeface="League Spartan"/>
                <a:ea typeface="League Spartan"/>
                <a:cs typeface="League Spartan"/>
                <a:sym typeface="League Spartan"/>
              </a:rPr>
              <a:t>All the data entered from the attendance machine and the attendance form filled out by employees should match</a:t>
            </a:r>
          </a:p>
          <a:p>
            <a:pPr algn="l" marL="792062" indent="-396031" lvl="1">
              <a:lnSpc>
                <a:spcPts val="5136"/>
              </a:lnSpc>
              <a:buFont typeface="Arial"/>
              <a:buChar char="•"/>
            </a:pPr>
            <a:r>
              <a:rPr lang="en-US" sz="3668">
                <a:solidFill>
                  <a:srgbClr val="932712"/>
                </a:solidFill>
                <a:latin typeface="League Spartan"/>
                <a:ea typeface="League Spartan"/>
                <a:cs typeface="League Spartan"/>
                <a:sym typeface="League Spartan"/>
              </a:rPr>
              <a:t>By cross-checking, any inconsistencies or errors can be identified and corrected promptly</a:t>
            </a:r>
          </a:p>
          <a:p>
            <a:pPr algn="l" marL="792062" indent="-396031" lvl="1">
              <a:lnSpc>
                <a:spcPts val="5136"/>
              </a:lnSpc>
              <a:buFont typeface="Arial"/>
              <a:buChar char="•"/>
            </a:pPr>
            <a:r>
              <a:rPr lang="en-US" sz="3668">
                <a:solidFill>
                  <a:srgbClr val="932712"/>
                </a:solidFill>
                <a:latin typeface="League Spartan"/>
                <a:ea typeface="League Spartan"/>
                <a:cs typeface="League Spartan"/>
                <a:sym typeface="League Spartan"/>
              </a:rPr>
              <a:t>In general, the company disclosed its reliance on manual procedures for payroll calculations and employee record management, indicating that they have not transitioned to an automated HRIS system</a:t>
            </a:r>
          </a:p>
          <a:p>
            <a:pPr algn="l">
              <a:lnSpc>
                <a:spcPts val="513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OVERVIEW</a:t>
            </a:r>
          </a:p>
        </p:txBody>
      </p:sp>
      <p:grpSp>
        <p:nvGrpSpPr>
          <p:cNvPr name="Group 3" id="3"/>
          <p:cNvGrpSpPr/>
          <p:nvPr/>
        </p:nvGrpSpPr>
        <p:grpSpPr>
          <a:xfrm rot="0">
            <a:off x="-414018" y="8661807"/>
            <a:ext cx="18702018" cy="867399"/>
            <a:chOff x="0" y="0"/>
            <a:chExt cx="4925634" cy="228451"/>
          </a:xfrm>
        </p:grpSpPr>
        <p:sp>
          <p:nvSpPr>
            <p:cNvPr name="Freeform 4" id="4"/>
            <p:cNvSpPr/>
            <p:nvPr/>
          </p:nvSpPr>
          <p:spPr>
            <a:xfrm flipH="false" flipV="false" rot="0">
              <a:off x="0" y="0"/>
              <a:ext cx="4925635" cy="228451"/>
            </a:xfrm>
            <a:custGeom>
              <a:avLst/>
              <a:gdLst/>
              <a:ahLst/>
              <a:cxnLst/>
              <a:rect r="r" b="b" t="t" l="l"/>
              <a:pathLst>
                <a:path h="228451" w="4925635">
                  <a:moveTo>
                    <a:pt x="0" y="0"/>
                  </a:moveTo>
                  <a:lnTo>
                    <a:pt x="4925635" y="0"/>
                  </a:lnTo>
                  <a:lnTo>
                    <a:pt x="4925635" y="228451"/>
                  </a:lnTo>
                  <a:lnTo>
                    <a:pt x="0" y="228451"/>
                  </a:lnTo>
                  <a:close/>
                </a:path>
              </a:pathLst>
            </a:custGeom>
            <a:solidFill>
              <a:srgbClr val="CC9076"/>
            </a:solidFill>
          </p:spPr>
        </p:sp>
        <p:sp>
          <p:nvSpPr>
            <p:cNvPr name="TextBox 5" id="5"/>
            <p:cNvSpPr txBox="true"/>
            <p:nvPr/>
          </p:nvSpPr>
          <p:spPr>
            <a:xfrm>
              <a:off x="0" y="-28575"/>
              <a:ext cx="4925634" cy="25702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702946" y="8809807"/>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TextBox 7" id="7"/>
          <p:cNvSpPr txBox="true"/>
          <p:nvPr/>
        </p:nvSpPr>
        <p:spPr>
          <a:xfrm rot="0">
            <a:off x="3838735" y="3292646"/>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Problems</a:t>
            </a:r>
          </a:p>
        </p:txBody>
      </p:sp>
      <p:sp>
        <p:nvSpPr>
          <p:cNvPr name="TextBox 8" id="8"/>
          <p:cNvSpPr txBox="true"/>
          <p:nvPr/>
        </p:nvSpPr>
        <p:spPr>
          <a:xfrm rot="0">
            <a:off x="3838735" y="5499316"/>
            <a:ext cx="524145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Scope</a:t>
            </a:r>
          </a:p>
        </p:txBody>
      </p:sp>
      <p:sp>
        <p:nvSpPr>
          <p:cNvPr name="TextBox 9" id="9"/>
          <p:cNvSpPr txBox="true"/>
          <p:nvPr/>
        </p:nvSpPr>
        <p:spPr>
          <a:xfrm rot="0">
            <a:off x="3838735" y="6605486"/>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Delimitation</a:t>
            </a:r>
          </a:p>
        </p:txBody>
      </p:sp>
      <p:sp>
        <p:nvSpPr>
          <p:cNvPr name="TextBox 10" id="10"/>
          <p:cNvSpPr txBox="true"/>
          <p:nvPr/>
        </p:nvSpPr>
        <p:spPr>
          <a:xfrm rot="0">
            <a:off x="3838735" y="4395981"/>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Objectives</a:t>
            </a:r>
          </a:p>
        </p:txBody>
      </p:sp>
      <p:sp>
        <p:nvSpPr>
          <p:cNvPr name="TextBox 11" id="11"/>
          <p:cNvSpPr txBox="true"/>
          <p:nvPr/>
        </p:nvSpPr>
        <p:spPr>
          <a:xfrm rot="0">
            <a:off x="9144000" y="3289811"/>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Result</a:t>
            </a:r>
          </a:p>
        </p:txBody>
      </p:sp>
      <p:sp>
        <p:nvSpPr>
          <p:cNvPr name="TextBox 12" id="12"/>
          <p:cNvSpPr txBox="true"/>
          <p:nvPr/>
        </p:nvSpPr>
        <p:spPr>
          <a:xfrm rot="0">
            <a:off x="9080189" y="4395981"/>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Conclusion</a:t>
            </a:r>
          </a:p>
        </p:txBody>
      </p:sp>
      <p:sp>
        <p:nvSpPr>
          <p:cNvPr name="TextBox 13" id="13"/>
          <p:cNvSpPr txBox="true"/>
          <p:nvPr/>
        </p:nvSpPr>
        <p:spPr>
          <a:xfrm rot="0">
            <a:off x="9080189" y="5502151"/>
            <a:ext cx="5369076"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932712"/>
                </a:solidFill>
                <a:latin typeface="League Spartan"/>
                <a:ea typeface="League Spartan"/>
                <a:cs typeface="League Spartan"/>
                <a:sym typeface="League Spartan"/>
              </a:rPr>
              <a:t>Recommendation</a:t>
            </a:r>
          </a:p>
        </p:txBody>
      </p:sp>
      <p:sp>
        <p:nvSpPr>
          <p:cNvPr name="Freeform 14" id="14"/>
          <p:cNvSpPr/>
          <p:nvPr/>
        </p:nvSpPr>
        <p:spPr>
          <a:xfrm flipH="false" flipV="false" rot="0">
            <a:off x="1028700" y="-1950913"/>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6371184" y="1028700"/>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ECDE"/>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932712"/>
                </a:solidFill>
                <a:latin typeface="League Spartan"/>
                <a:ea typeface="League Spartan"/>
                <a:cs typeface="League Spartan"/>
                <a:sym typeface="League Spartan"/>
              </a:rPr>
              <a:t>PROBLEMS</a:t>
            </a:r>
          </a:p>
        </p:txBody>
      </p:sp>
      <p:grpSp>
        <p:nvGrpSpPr>
          <p:cNvPr name="Group 3" id="3"/>
          <p:cNvGrpSpPr/>
          <p:nvPr/>
        </p:nvGrpSpPr>
        <p:grpSpPr>
          <a:xfrm rot="0">
            <a:off x="9280807" y="3173496"/>
            <a:ext cx="8580712" cy="2886642"/>
            <a:chOff x="0" y="0"/>
            <a:chExt cx="1902964" cy="640177"/>
          </a:xfrm>
        </p:grpSpPr>
        <p:sp>
          <p:nvSpPr>
            <p:cNvPr name="Freeform 4" id="4"/>
            <p:cNvSpPr/>
            <p:nvPr/>
          </p:nvSpPr>
          <p:spPr>
            <a:xfrm flipH="false" flipV="false" rot="0">
              <a:off x="0" y="0"/>
              <a:ext cx="1902964" cy="640177"/>
            </a:xfrm>
            <a:custGeom>
              <a:avLst/>
              <a:gdLst/>
              <a:ahLst/>
              <a:cxnLst/>
              <a:rect r="r" b="b" t="t" l="l"/>
              <a:pathLst>
                <a:path h="640177" w="1902964">
                  <a:moveTo>
                    <a:pt x="46015" y="0"/>
                  </a:moveTo>
                  <a:lnTo>
                    <a:pt x="1856949" y="0"/>
                  </a:lnTo>
                  <a:cubicBezTo>
                    <a:pt x="1882363" y="0"/>
                    <a:pt x="1902964" y="20601"/>
                    <a:pt x="1902964" y="46015"/>
                  </a:cubicBezTo>
                  <a:lnTo>
                    <a:pt x="1902964" y="594163"/>
                  </a:lnTo>
                  <a:cubicBezTo>
                    <a:pt x="1902964" y="606366"/>
                    <a:pt x="1898116" y="618070"/>
                    <a:pt x="1889487" y="626700"/>
                  </a:cubicBezTo>
                  <a:cubicBezTo>
                    <a:pt x="1880857" y="635329"/>
                    <a:pt x="1869153" y="640177"/>
                    <a:pt x="1856949" y="640177"/>
                  </a:cubicBezTo>
                  <a:lnTo>
                    <a:pt x="46015" y="640177"/>
                  </a:lnTo>
                  <a:cubicBezTo>
                    <a:pt x="33811" y="640177"/>
                    <a:pt x="22107" y="635329"/>
                    <a:pt x="13477" y="626700"/>
                  </a:cubicBezTo>
                  <a:cubicBezTo>
                    <a:pt x="4848" y="618070"/>
                    <a:pt x="0" y="606366"/>
                    <a:pt x="0" y="594163"/>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5" id="5"/>
            <p:cNvSpPr txBox="true"/>
            <p:nvPr/>
          </p:nvSpPr>
          <p:spPr>
            <a:xfrm>
              <a:off x="0" y="-28575"/>
              <a:ext cx="1902964" cy="66875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973966" y="2610813"/>
            <a:ext cx="496675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First Problem</a:t>
            </a:r>
          </a:p>
        </p:txBody>
      </p:sp>
      <p:sp>
        <p:nvSpPr>
          <p:cNvPr name="TextBox 7" id="7"/>
          <p:cNvSpPr txBox="true"/>
          <p:nvPr/>
        </p:nvSpPr>
        <p:spPr>
          <a:xfrm rot="0">
            <a:off x="9427264" y="3515530"/>
            <a:ext cx="8179115" cy="2789842"/>
          </a:xfrm>
          <a:prstGeom prst="rect">
            <a:avLst/>
          </a:prstGeom>
        </p:spPr>
        <p:txBody>
          <a:bodyPr anchor="t" rtlCol="false" tIns="0" lIns="0" bIns="0" rIns="0">
            <a:spAutoFit/>
          </a:bodyPr>
          <a:lstStyle/>
          <a:p>
            <a:pPr algn="just">
              <a:lnSpc>
                <a:spcPts val="3729"/>
              </a:lnSpc>
            </a:pPr>
            <a:r>
              <a:rPr lang="en-US" sz="2663">
                <a:solidFill>
                  <a:srgbClr val="932712"/>
                </a:solidFill>
                <a:latin typeface="League Spartan"/>
                <a:ea typeface="League Spartan"/>
                <a:cs typeface="League Spartan"/>
                <a:sym typeface="League Spartan"/>
              </a:rPr>
              <a:t>How can spreadsheet-based manual data counting and encoding be enhanced to ensure reliable and authentic employee documentation while reducing mistakes and data loss?</a:t>
            </a:r>
          </a:p>
          <a:p>
            <a:pPr algn="l">
              <a:lnSpc>
                <a:spcPts val="3729"/>
              </a:lnSpc>
            </a:pPr>
          </a:p>
        </p:txBody>
      </p:sp>
      <p:sp>
        <p:nvSpPr>
          <p:cNvPr name="TextBox 8" id="8"/>
          <p:cNvSpPr txBox="true"/>
          <p:nvPr/>
        </p:nvSpPr>
        <p:spPr>
          <a:xfrm rot="0">
            <a:off x="2054765" y="3668636"/>
            <a:ext cx="6428859" cy="5630798"/>
          </a:xfrm>
          <a:prstGeom prst="rect">
            <a:avLst/>
          </a:prstGeom>
        </p:spPr>
        <p:txBody>
          <a:bodyPr anchor="t" rtlCol="false" tIns="0" lIns="0" bIns="0" rIns="0">
            <a:spAutoFit/>
          </a:bodyPr>
          <a:lstStyle/>
          <a:p>
            <a:pPr algn="l">
              <a:lnSpc>
                <a:spcPts val="4988"/>
              </a:lnSpc>
            </a:pPr>
            <a:r>
              <a:rPr lang="en-US" sz="3563">
                <a:solidFill>
                  <a:srgbClr val="932712"/>
                </a:solidFill>
                <a:latin typeface="League Spartan"/>
                <a:ea typeface="League Spartan"/>
                <a:cs typeface="League Spartan"/>
                <a:sym typeface="League Spartan"/>
              </a:rPr>
              <a:t>R.C. Ramos Construction Corporation is currently experiencing problems due to the manual process of managing their employee’s documentation, attendance tracking and payroll attendance computation </a:t>
            </a:r>
          </a:p>
        </p:txBody>
      </p:sp>
      <p:grpSp>
        <p:nvGrpSpPr>
          <p:cNvPr name="Group 9" id="9"/>
          <p:cNvGrpSpPr/>
          <p:nvPr/>
        </p:nvGrpSpPr>
        <p:grpSpPr>
          <a:xfrm rot="0">
            <a:off x="9280807" y="6989568"/>
            <a:ext cx="8580712" cy="2991418"/>
            <a:chOff x="0" y="0"/>
            <a:chExt cx="1902964" cy="663414"/>
          </a:xfrm>
        </p:grpSpPr>
        <p:sp>
          <p:nvSpPr>
            <p:cNvPr name="Freeform 10" id="10"/>
            <p:cNvSpPr/>
            <p:nvPr/>
          </p:nvSpPr>
          <p:spPr>
            <a:xfrm flipH="false" flipV="false" rot="0">
              <a:off x="0" y="0"/>
              <a:ext cx="1902964" cy="663414"/>
            </a:xfrm>
            <a:custGeom>
              <a:avLst/>
              <a:gdLst/>
              <a:ahLst/>
              <a:cxnLst/>
              <a:rect r="r" b="b" t="t" l="l"/>
              <a:pathLst>
                <a:path h="663414" w="1902964">
                  <a:moveTo>
                    <a:pt x="46015" y="0"/>
                  </a:moveTo>
                  <a:lnTo>
                    <a:pt x="1856949" y="0"/>
                  </a:lnTo>
                  <a:cubicBezTo>
                    <a:pt x="1882363" y="0"/>
                    <a:pt x="1902964" y="20601"/>
                    <a:pt x="1902964" y="46015"/>
                  </a:cubicBezTo>
                  <a:lnTo>
                    <a:pt x="1902964" y="617399"/>
                  </a:lnTo>
                  <a:cubicBezTo>
                    <a:pt x="1902964" y="642812"/>
                    <a:pt x="1882363" y="663414"/>
                    <a:pt x="1856949" y="663414"/>
                  </a:cubicBezTo>
                  <a:lnTo>
                    <a:pt x="46015" y="663414"/>
                  </a:lnTo>
                  <a:cubicBezTo>
                    <a:pt x="33811" y="663414"/>
                    <a:pt x="22107" y="658566"/>
                    <a:pt x="13477" y="649936"/>
                  </a:cubicBezTo>
                  <a:cubicBezTo>
                    <a:pt x="4848" y="641307"/>
                    <a:pt x="0" y="629603"/>
                    <a:pt x="0" y="617399"/>
                  </a:cubicBezTo>
                  <a:lnTo>
                    <a:pt x="0" y="46015"/>
                  </a:lnTo>
                  <a:cubicBezTo>
                    <a:pt x="0" y="33811"/>
                    <a:pt x="4848" y="22107"/>
                    <a:pt x="13477" y="13477"/>
                  </a:cubicBezTo>
                  <a:cubicBezTo>
                    <a:pt x="22107" y="4848"/>
                    <a:pt x="33811" y="0"/>
                    <a:pt x="46015" y="0"/>
                  </a:cubicBezTo>
                  <a:close/>
                </a:path>
              </a:pathLst>
            </a:custGeom>
            <a:solidFill>
              <a:srgbClr val="F1ECDE"/>
            </a:solidFill>
            <a:ln w="38100" cap="rnd">
              <a:solidFill>
                <a:srgbClr val="932712"/>
              </a:solidFill>
              <a:prstDash val="solid"/>
              <a:round/>
            </a:ln>
          </p:spPr>
        </p:sp>
        <p:sp>
          <p:nvSpPr>
            <p:cNvPr name="TextBox 11" id="11"/>
            <p:cNvSpPr txBox="true"/>
            <p:nvPr/>
          </p:nvSpPr>
          <p:spPr>
            <a:xfrm>
              <a:off x="0" y="-28575"/>
              <a:ext cx="1902964" cy="691989"/>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8973966" y="6426885"/>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Second Problem</a:t>
            </a:r>
          </a:p>
        </p:txBody>
      </p:sp>
      <p:sp>
        <p:nvSpPr>
          <p:cNvPr name="TextBox 13" id="13"/>
          <p:cNvSpPr txBox="true"/>
          <p:nvPr/>
        </p:nvSpPr>
        <p:spPr>
          <a:xfrm rot="0">
            <a:off x="9583173" y="7383683"/>
            <a:ext cx="7867297" cy="2335066"/>
          </a:xfrm>
          <a:prstGeom prst="rect">
            <a:avLst/>
          </a:prstGeom>
        </p:spPr>
        <p:txBody>
          <a:bodyPr anchor="t" rtlCol="false" tIns="0" lIns="0" bIns="0" rIns="0">
            <a:spAutoFit/>
          </a:bodyPr>
          <a:lstStyle/>
          <a:p>
            <a:pPr algn="l">
              <a:lnSpc>
                <a:spcPts val="4655"/>
              </a:lnSpc>
            </a:pPr>
            <a:r>
              <a:rPr lang="en-US" sz="3325">
                <a:solidFill>
                  <a:srgbClr val="932712"/>
                </a:solidFill>
                <a:latin typeface="League Spartan"/>
                <a:ea typeface="League Spartan"/>
                <a:cs typeface="League Spartan"/>
                <a:sym typeface="League Spartan"/>
              </a:rPr>
              <a:t>How can the complicated pen and paper transactions in attendance be reduced in order to improve operations productivity?</a:t>
            </a:r>
          </a:p>
        </p:txBody>
      </p:sp>
      <p:grpSp>
        <p:nvGrpSpPr>
          <p:cNvPr name="Group 14" id="14"/>
          <p:cNvGrpSpPr/>
          <p:nvPr/>
        </p:nvGrpSpPr>
        <p:grpSpPr>
          <a:xfrm rot="0">
            <a:off x="627362" y="0"/>
            <a:ext cx="937061" cy="10287000"/>
            <a:chOff x="0" y="0"/>
            <a:chExt cx="246798" cy="2709333"/>
          </a:xfrm>
        </p:grpSpPr>
        <p:sp>
          <p:nvSpPr>
            <p:cNvPr name="Freeform 15" id="15"/>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CC9076"/>
            </a:solidFill>
          </p:spPr>
        </p:sp>
        <p:sp>
          <p:nvSpPr>
            <p:cNvPr name="TextBox 16" id="16"/>
            <p:cNvSpPr txBox="true"/>
            <p:nvPr/>
          </p:nvSpPr>
          <p:spPr>
            <a:xfrm>
              <a:off x="0" y="-28575"/>
              <a:ext cx="246798" cy="2737908"/>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5400000">
            <a:off x="-2368974" y="4915852"/>
            <a:ext cx="6882108" cy="455295"/>
          </a:xfrm>
          <a:prstGeom prst="rect">
            <a:avLst/>
          </a:prstGeom>
        </p:spPr>
        <p:txBody>
          <a:bodyPr anchor="t" rtlCol="false" tIns="0" lIns="0" bIns="0" rIns="0">
            <a:spAutoFit/>
          </a:bodyPr>
          <a:lstStyle/>
          <a:p>
            <a:pPr algn="ctr">
              <a:lnSpc>
                <a:spcPts val="3779"/>
              </a:lnSpc>
            </a:pPr>
            <a:r>
              <a:rPr lang="en-US" sz="2700">
                <a:solidFill>
                  <a:srgbClr val="932712"/>
                </a:solidFill>
                <a:latin typeface="League Spartan"/>
                <a:ea typeface="League Spartan"/>
                <a:cs typeface="League Spartan"/>
                <a:sym typeface="League Spartan"/>
              </a:rPr>
              <a:t>CCSFP | JULY 2024</a:t>
            </a:r>
          </a:p>
        </p:txBody>
      </p:sp>
      <p:sp>
        <p:nvSpPr>
          <p:cNvPr name="Freeform 18" id="18"/>
          <p:cNvSpPr/>
          <p:nvPr/>
        </p:nvSpPr>
        <p:spPr>
          <a:xfrm flipH="false" flipV="false" rot="0">
            <a:off x="15124968" y="-1572126"/>
            <a:ext cx="4268664" cy="4268664"/>
          </a:xfrm>
          <a:custGeom>
            <a:avLst/>
            <a:gdLst/>
            <a:ahLst/>
            <a:cxnLst/>
            <a:rect r="r" b="b" t="t" l="l"/>
            <a:pathLst>
              <a:path h="4268664" w="4268664">
                <a:moveTo>
                  <a:pt x="0" y="0"/>
                </a:moveTo>
                <a:lnTo>
                  <a:pt x="4268664" y="0"/>
                </a:lnTo>
                <a:lnTo>
                  <a:pt x="4268664" y="4268664"/>
                </a:lnTo>
                <a:lnTo>
                  <a:pt x="0" y="42686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6350687" y="8742121"/>
            <a:ext cx="4268664" cy="4268664"/>
          </a:xfrm>
          <a:custGeom>
            <a:avLst/>
            <a:gdLst/>
            <a:ahLst/>
            <a:cxnLst/>
            <a:rect r="r" b="b" t="t" l="l"/>
            <a:pathLst>
              <a:path h="4268664" w="4268664">
                <a:moveTo>
                  <a:pt x="0" y="0"/>
                </a:moveTo>
                <a:lnTo>
                  <a:pt x="4268664" y="0"/>
                </a:lnTo>
                <a:lnTo>
                  <a:pt x="4268664" y="4268663"/>
                </a:lnTo>
                <a:lnTo>
                  <a:pt x="0" y="4268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135900" y="2542224"/>
            <a:ext cx="6266588" cy="754629"/>
          </a:xfrm>
          <a:prstGeom prst="rect">
            <a:avLst/>
          </a:prstGeom>
        </p:spPr>
        <p:txBody>
          <a:bodyPr anchor="t" rtlCol="false" tIns="0" lIns="0" bIns="0" rIns="0">
            <a:spAutoFit/>
          </a:bodyPr>
          <a:lstStyle/>
          <a:p>
            <a:pPr algn="l">
              <a:lnSpc>
                <a:spcPts val="6151"/>
              </a:lnSpc>
            </a:pPr>
            <a:r>
              <a:rPr lang="en-US" sz="4394">
                <a:solidFill>
                  <a:srgbClr val="932712"/>
                </a:solidFill>
                <a:latin typeface="League Spartan"/>
                <a:ea typeface="League Spartan"/>
                <a:cs typeface="League Spartan"/>
                <a:sym typeface="League Spartan"/>
              </a:rPr>
              <a:t>General Problem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DAGKnCCwdMw</dc:identifier>
  <dcterms:modified xsi:type="dcterms:W3CDTF">2011-08-01T06:04:30Z</dcterms:modified>
  <cp:revision>1</cp:revision>
  <dc:title>HR Thesis final defense</dc:title>
</cp:coreProperties>
</file>