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 bookmarkIdSeed="4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1965" r:id="rId2"/>
    <p:sldId id="2134805055" r:id="rId3"/>
    <p:sldId id="2134805056" r:id="rId4"/>
    <p:sldId id="2134805050" r:id="rId5"/>
    <p:sldId id="2134805053" r:id="rId6"/>
    <p:sldId id="2134805054" r:id="rId7"/>
    <p:sldId id="2134805051" r:id="rId8"/>
    <p:sldId id="2134805058" r:id="rId9"/>
    <p:sldId id="2134805064" r:id="rId10"/>
    <p:sldId id="2134805070" r:id="rId11"/>
    <p:sldId id="2134805059" r:id="rId12"/>
    <p:sldId id="2134805066" r:id="rId13"/>
    <p:sldId id="2134805057" r:id="rId14"/>
    <p:sldId id="2134805071" r:id="rId15"/>
    <p:sldId id="2134805068" r:id="rId16"/>
    <p:sldId id="2134805072" r:id="rId17"/>
    <p:sldId id="2134805067" r:id="rId18"/>
    <p:sldId id="2134805049" r:id="rId19"/>
    <p:sldId id="2134805069" r:id="rId20"/>
    <p:sldId id="2134805062" r:id="rId21"/>
  </p:sldIdLst>
  <p:sldSz cx="12192000" cy="6858000"/>
  <p:notesSz cx="6888163" cy="10018713"/>
  <p:embeddedFontLst>
    <p:embeddedFont>
      <p:font typeface="Calibri Light" panose="020F0302020204030204" pitchFamily="34" charset="0"/>
      <p:regular r:id="rId24"/>
      <p:italic r:id="rId25"/>
    </p:embeddedFont>
    <p:embeddedFont>
      <p:font typeface="Fira Sans Book" panose="020B0503050000020004" pitchFamily="34" charset="0"/>
      <p:regular r:id="rId26"/>
    </p:embeddedFont>
    <p:embeddedFont>
      <p:font typeface="Fira Sans Medium" panose="020B0603050000020004" pitchFamily="34" charset="0"/>
      <p:regular r:id="rId27"/>
      <p:italic r:id="rId28"/>
    </p:embeddedFont>
  </p:embeddedFontLst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Stegmaier" initials="FS" lastIdx="9" clrIdx="0"/>
  <p:cmAuthor id="2" name="Angelika Schmid" initials="AS" lastIdx="14" clrIdx="1">
    <p:extLst>
      <p:ext uri="{19B8F6BF-5375-455C-9EA6-DF929625EA0E}">
        <p15:presenceInfo xmlns:p15="http://schemas.microsoft.com/office/powerpoint/2012/main" userId="S-1-5-21-3173201809-2230849653-1696570708-1314" providerId="AD"/>
      </p:ext>
    </p:extLst>
  </p:cmAuthor>
  <p:cmAuthor id="3" name="Markus Urbauer" initials="MU" lastIdx="1" clrIdx="2">
    <p:extLst>
      <p:ext uri="{19B8F6BF-5375-455C-9EA6-DF929625EA0E}">
        <p15:presenceInfo xmlns:p15="http://schemas.microsoft.com/office/powerpoint/2012/main" userId="Markus Urbauer" providerId="None"/>
      </p:ext>
    </p:extLst>
  </p:cmAuthor>
  <p:cmAuthor id="4" name="Marc Wallowy" initials="MW" lastIdx="2" clrIdx="3">
    <p:extLst>
      <p:ext uri="{19B8F6BF-5375-455C-9EA6-DF929625EA0E}">
        <p15:presenceInfo xmlns:p15="http://schemas.microsoft.com/office/powerpoint/2012/main" userId="S-1-5-21-3173201809-2230849653-1696570708-5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985"/>
    <a:srgbClr val="C0C1C2"/>
    <a:srgbClr val="F2F3F3"/>
    <a:srgbClr val="0157A4"/>
    <a:srgbClr val="21CCC7"/>
    <a:srgbClr val="3A446D"/>
    <a:srgbClr val="4A928F"/>
    <a:srgbClr val="8BB0F0"/>
    <a:srgbClr val="40D961"/>
    <a:srgbClr val="6D9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84750" autoAdjust="0"/>
  </p:normalViewPr>
  <p:slideViewPr>
    <p:cSldViewPr>
      <p:cViewPr varScale="1">
        <p:scale>
          <a:sx n="106" d="100"/>
          <a:sy n="106" d="100"/>
        </p:scale>
        <p:origin x="374" y="67"/>
      </p:cViewPr>
      <p:guideLst/>
    </p:cSldViewPr>
  </p:slideViewPr>
  <p:outlineViewPr>
    <p:cViewPr>
      <p:scale>
        <a:sx n="33" d="100"/>
        <a:sy n="33" d="100"/>
      </p:scale>
      <p:origin x="0" y="-167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584"/>
    </p:cViewPr>
  </p:sorterViewPr>
  <p:notesViewPr>
    <p:cSldViewPr showGuides="1">
      <p:cViewPr varScale="1">
        <p:scale>
          <a:sx n="46" d="100"/>
          <a:sy n="46" d="100"/>
        </p:scale>
        <p:origin x="2796" y="4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39B208-0C1D-435F-9E86-F333BA842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621" cy="502546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l">
              <a:defRPr sz="1200"/>
            </a:lvl1pPr>
          </a:lstStyle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A6977-D898-4836-B0FE-FE80AB5FAF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0934" y="0"/>
            <a:ext cx="2985621" cy="502546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r">
              <a:defRPr sz="1200"/>
            </a:lvl1pPr>
          </a:lstStyle>
          <a:p>
            <a:fld id="{B1A611E7-E2C3-4378-96CC-E3BB55A3293C}" type="datetimeFigureOut">
              <a:rPr lang="en-US" smtClean="0">
                <a:latin typeface="Calibri Light" panose="020F0302020204030204" pitchFamily="34" charset="0"/>
              </a:rPr>
              <a:t>1/27/2022</a:t>
            </a:fld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84B08-F0F4-45B6-9A4D-DC072DE088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167"/>
            <a:ext cx="2985621" cy="502546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l">
              <a:defRPr sz="1200"/>
            </a:lvl1pPr>
          </a:lstStyle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03CBB-D9D9-406C-8F6E-8B6C7324BC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0934" y="9516167"/>
            <a:ext cx="2985621" cy="502546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r">
              <a:defRPr sz="1200"/>
            </a:lvl1pPr>
          </a:lstStyle>
          <a:p>
            <a:fld id="{798E7C45-3E3A-47BF-97C4-2C90DE9E82AB}" type="slidenum">
              <a:rPr lang="en-US" smtClean="0">
                <a:latin typeface="Calibri Light" panose="020F0302020204030204" pitchFamily="34" charset="0"/>
              </a:rPr>
              <a:t>‹#›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52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5"/>
          </a:xfrm>
          <a:prstGeom prst="rect">
            <a:avLst/>
          </a:prstGeom>
        </p:spPr>
        <p:txBody>
          <a:bodyPr vert="horz" lIns="96579" tIns="48291" rIns="96579" bIns="48291" rtlCol="0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5"/>
          </a:xfrm>
          <a:prstGeom prst="rect">
            <a:avLst/>
          </a:prstGeom>
        </p:spPr>
        <p:txBody>
          <a:bodyPr vert="horz" lIns="96579" tIns="48291" rIns="96579" bIns="48291" rtlCol="0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7EEB91D2-20B1-4C4B-A92B-2BDFE71F3AEA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79" tIns="48291" rIns="96579" bIns="4829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58890"/>
            <a:ext cx="5510530" cy="4508421"/>
          </a:xfrm>
          <a:prstGeom prst="rect">
            <a:avLst/>
          </a:prstGeom>
        </p:spPr>
        <p:txBody>
          <a:bodyPr vert="horz" lIns="96579" tIns="48291" rIns="96579" bIns="48291" rtlCol="0"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516039"/>
            <a:ext cx="2984870" cy="500935"/>
          </a:xfrm>
          <a:prstGeom prst="rect">
            <a:avLst/>
          </a:prstGeom>
        </p:spPr>
        <p:txBody>
          <a:bodyPr vert="horz" lIns="96579" tIns="48291" rIns="96579" bIns="48291" rtlCol="0" anchor="b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0" cy="500935"/>
          </a:xfrm>
          <a:prstGeom prst="rect">
            <a:avLst/>
          </a:prstGeom>
        </p:spPr>
        <p:txBody>
          <a:bodyPr vert="horz" lIns="96579" tIns="48291" rIns="96579" bIns="48291" rtlCol="0" anchor="b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00F46AE4-E5B1-457E-A83E-176814921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4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2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0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7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1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8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https://medium.com/mlearning-ai/generating-sentences-from-keywords-using-transformers-in-nlp-e89f4de5cf6b</a:t>
            </a:r>
          </a:p>
          <a:p>
            <a:r>
              <a:rPr lang="de-DE" dirty="0"/>
              <a:t>https://huggingface.co/gagan3012/k2t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6AE4-E5B1-457E-A83E-176814921C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5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7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23E940-1971-42A9-B87A-3AA05EC9F0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4725157"/>
            <a:ext cx="5060649" cy="2554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b="0" kern="1200" dirty="0" smtClean="0">
                <a:solidFill>
                  <a:schemeClr val="tx1"/>
                </a:solidFill>
                <a:latin typeface="Fira Sans Book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Date of presentation ( “June 2nd 2019” or “2. </a:t>
            </a:r>
            <a:r>
              <a:rPr lang="en-US" noProof="0" dirty="0" err="1"/>
              <a:t>Juni</a:t>
            </a:r>
            <a:r>
              <a:rPr lang="en-US" noProof="0" dirty="0"/>
              <a:t> 2019”)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2F98-4007-4F22-92EC-DA5FDF1DA2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374957"/>
            <a:ext cx="5060649" cy="8002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lang="en-US" sz="1400" b="0" dirty="0" smtClean="0">
                <a:solidFill>
                  <a:schemeClr val="tx1"/>
                </a:solidFill>
                <a:latin typeface="Fira Sans Book"/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dirty="0"/>
              <a:t>Name 1 in bold | job title (non-bold)</a:t>
            </a:r>
          </a:p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dirty="0"/>
              <a:t>Name 2 in bold | job title (non-bold)</a:t>
            </a:r>
          </a:p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dirty="0"/>
              <a:t>Name 3 in bold | job title (non-bold)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5CE7C7-BAE2-4B56-B817-41069FD8D1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163" y="4150364"/>
            <a:ext cx="5060649" cy="461665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>
              <a:defRPr lang="de-DE" sz="2400" b="1" u="none" cap="all" spc="50" baseline="0" dirty="0">
                <a:solidFill>
                  <a:srgbClr val="3B8985"/>
                </a:solidFill>
                <a:latin typeface="Fira Sans Book"/>
                <a:ea typeface="+mj-ea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8D561-3E1C-4582-85A6-5FC84B74E6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5394" r="35670" b="23974"/>
          <a:stretch/>
        </p:blipFill>
        <p:spPr>
          <a:xfrm>
            <a:off x="6158428" y="0"/>
            <a:ext cx="6033572" cy="6858000"/>
          </a:xfrm>
          <a:custGeom>
            <a:avLst/>
            <a:gdLst>
              <a:gd name="connsiteX0" fmla="*/ 2985562 w 6033572"/>
              <a:gd name="connsiteY0" fmla="*/ 0 h 6858000"/>
              <a:gd name="connsiteX1" fmla="*/ 6033572 w 6033572"/>
              <a:gd name="connsiteY1" fmla="*/ 0 h 6858000"/>
              <a:gd name="connsiteX2" fmla="*/ 6033572 w 6033572"/>
              <a:gd name="connsiteY2" fmla="*/ 6858000 h 6858000"/>
              <a:gd name="connsiteX3" fmla="*/ 0 w 6033572"/>
              <a:gd name="connsiteY3" fmla="*/ 6858000 h 6858000"/>
              <a:gd name="connsiteX4" fmla="*/ 0 w 6033572"/>
              <a:gd name="connsiteY4" fmla="*/ 68579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3572" h="6858000">
                <a:moveTo>
                  <a:pt x="2985562" y="0"/>
                </a:moveTo>
                <a:lnTo>
                  <a:pt x="6033572" y="0"/>
                </a:lnTo>
                <a:lnTo>
                  <a:pt x="6033572" y="6858000"/>
                </a:lnTo>
                <a:lnTo>
                  <a:pt x="0" y="6858000"/>
                </a:lnTo>
                <a:lnTo>
                  <a:pt x="0" y="6857993"/>
                </a:lnTo>
                <a:close/>
              </a:path>
            </a:pathLst>
          </a:cu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7003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0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3C0079-12A9-4287-AABF-4E9D5635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0975"/>
            <a:ext cx="11090275" cy="846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Fira Sans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1868C-D6FF-4416-93F5-57CBBE44D5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412875"/>
            <a:ext cx="11090275" cy="4752975"/>
          </a:xfrm>
        </p:spPr>
        <p:txBody>
          <a:bodyPr/>
          <a:lstStyle>
            <a:lvl2pPr marL="361950" indent="-184150"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 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B5B083F-0B82-4D6D-9986-99B9331498F6}"/>
              </a:ext>
            </a:extLst>
          </p:cNvPr>
          <p:cNvSpPr/>
          <p:nvPr userDrawn="1"/>
        </p:nvSpPr>
        <p:spPr>
          <a:xfrm>
            <a:off x="1400239" y="5589240"/>
            <a:ext cx="93915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ea typeface="Arial Unicode MS"/>
                <a:cs typeface="Arial Unicode MS"/>
              </a:rPr>
              <a:t>Laura Luckert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F84773-168E-407A-934E-DB00CFEAE67C}"/>
              </a:ext>
            </a:extLst>
          </p:cNvPr>
          <p:cNvSpPr/>
          <p:nvPr userDrawn="1"/>
        </p:nvSpPr>
        <p:spPr>
          <a:xfrm>
            <a:off x="10542823" y="416458"/>
            <a:ext cx="1634920" cy="62831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  <a:latin typeface="Fira Sans Book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51230853"/>
              </p:ext>
            </p:extLst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2" name="think-cell Folie" r:id="rId7" imgW="351" imgH="351" progId="TCLayout.ActiveDocument.1">
                  <p:embed/>
                </p:oleObj>
              </mc:Choice>
              <mc:Fallback>
                <p:oleObj name="think-cell Folie" r:id="rId7" imgW="351" imgH="35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13">
            <a:extLst>
              <a:ext uri="{FF2B5EF4-FFF2-40B4-BE49-F238E27FC236}">
                <a16:creationId xmlns:a16="http://schemas.microsoft.com/office/drawing/2014/main" id="{E8F5B5EC-5811-456A-9C67-CEB2A07E59AC}"/>
              </a:ext>
            </a:extLst>
          </p:cNvPr>
          <p:cNvSpPr txBox="1"/>
          <p:nvPr userDrawn="1"/>
        </p:nvSpPr>
        <p:spPr>
          <a:xfrm>
            <a:off x="10450865" y="6430528"/>
            <a:ext cx="11375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E29C4-13B1-4282-8D9B-8FCB1DE999CF}" type="slidenum">
              <a:rPr lang="en-US" sz="800" noProof="0" smtClean="0">
                <a:solidFill>
                  <a:schemeClr val="bg1">
                    <a:lumMod val="50000"/>
                  </a:schemeClr>
                </a:solidFill>
                <a:latin typeface="Fira Sans Book"/>
                <a:cs typeface="Arial" panose="020B0604020202020204" pitchFamily="34" charset="0"/>
                <a:sym typeface="Calibri" panose="020F050202020403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noProof="0" dirty="0">
              <a:solidFill>
                <a:schemeClr val="bg1">
                  <a:lumMod val="50000"/>
                </a:schemeClr>
              </a:solidFill>
              <a:latin typeface="Fira Sans Book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OL_MASTER,V2.0BETA,April 14th 2019">
            <a:extLst>
              <a:ext uri="{FF2B5EF4-FFF2-40B4-BE49-F238E27FC236}">
                <a16:creationId xmlns:a16="http://schemas.microsoft.com/office/drawing/2014/main" id="{208202EA-52E1-42E1-8500-DD754504F4FE}"/>
              </a:ext>
            </a:extLst>
          </p:cNvPr>
          <p:cNvSpPr/>
          <p:nvPr userDrawn="1"/>
        </p:nvSpPr>
        <p:spPr>
          <a:xfrm>
            <a:off x="23813" y="6721815"/>
            <a:ext cx="109537" cy="10761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latin typeface="Fira Sans Book"/>
              <a:cs typeface="Arial" panose="020B0604020202020204" pitchFamily="34" charset="0"/>
            </a:endParaRP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5DAFDD3-0AB9-4789-B950-E98D084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2801"/>
            <a:ext cx="11090275" cy="84417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570A32-B72B-4382-9F3E-922E58DC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412875"/>
            <a:ext cx="11090275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6" r:id="rId2"/>
    <p:sldLayoutId id="2147483727" r:id="rId3"/>
  </p:sldLayoutIdLst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2000" b="1" u="none" kern="1200" cap="all" spc="50" baseline="0">
          <a:solidFill>
            <a:schemeClr val="tx1"/>
          </a:solidFill>
          <a:latin typeface="Fira Sans Book"/>
          <a:ea typeface="+mj-ea"/>
          <a:cs typeface="Arial" panose="020B0604020202020204" pitchFamily="34" charset="0"/>
          <a:sym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None/>
        <a:defRPr lang="de-DE" sz="1600" b="1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Calibri" panose="020F0502020204030204" pitchFamily="34" charset="0"/>
        </a:defRPr>
      </a:lvl1pPr>
      <a:lvl2pPr marL="361950" indent="-184150" algn="l" defTabSz="685800" rtl="0" eaLnBrk="1" latinLnBrk="0" hangingPunct="1">
        <a:spcBef>
          <a:spcPct val="20000"/>
        </a:spcBef>
        <a:buClr>
          <a:schemeClr val="tx1"/>
        </a:buClr>
        <a:buSzPct val="100000"/>
        <a:buFont typeface="Arial" panose="020B0604020202020204" pitchFamily="34" charset="0"/>
        <a:buChar char="•"/>
        <a:defRPr lang="de-DE" sz="1600" b="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Calibri" panose="020F0502020204030204" pitchFamily="34" charset="0"/>
        </a:defRPr>
      </a:lvl2pPr>
      <a:lvl3pPr marL="717550" indent="-177800" algn="l" defTabSz="685800" rtl="0" eaLnBrk="1" latinLnBrk="0" hangingPunct="1">
        <a:spcBef>
          <a:spcPct val="20000"/>
        </a:spcBef>
        <a:buClr>
          <a:schemeClr val="tx1"/>
        </a:buClr>
        <a:buSzPct val="80000"/>
        <a:buFont typeface="Fira Sans Book" panose="020B0503050000020004" pitchFamily="34" charset="0"/>
        <a:buChar char="‒"/>
        <a:defRPr lang="de-DE" sz="1600" b="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Calibri" panose="020F0502020204030204" pitchFamily="34" charset="0"/>
        </a:defRPr>
      </a:lvl3pPr>
      <a:lvl4pPr marL="1079500" indent="-184150" algn="l" defTabSz="685800" rtl="0" eaLnBrk="1" latinLnBrk="0" hangingPunct="1">
        <a:spcBef>
          <a:spcPct val="20000"/>
        </a:spcBef>
        <a:buClr>
          <a:schemeClr val="tx1"/>
        </a:buClr>
        <a:buSzPct val="80000"/>
        <a:buFont typeface="Fira Sans Book" panose="020B0503050000020004" pitchFamily="34" charset="0"/>
        <a:buChar char="‒"/>
        <a:defRPr lang="de-DE" sz="1600" b="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Calibri" panose="020F0502020204030204" pitchFamily="34" charset="0"/>
        </a:defRPr>
      </a:lvl4pPr>
      <a:lvl5pPr marL="1435100" indent="-177800" algn="l" defTabSz="685800" rtl="0" eaLnBrk="1" latinLnBrk="0" hangingPunct="1">
        <a:spcBef>
          <a:spcPct val="20000"/>
        </a:spcBef>
        <a:buClr>
          <a:schemeClr val="tx1"/>
        </a:buClr>
        <a:buSzPct val="80000"/>
        <a:buFont typeface="Fira Sans Book" panose="020B0503050000020004" pitchFamily="34" charset="0"/>
        <a:buChar char="‒"/>
        <a:defRPr lang="de-DE" sz="1600" b="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Calibri" panose="020F0502020204030204" pitchFamily="34" charset="0"/>
        </a:defRPr>
      </a:lvl5pPr>
      <a:lvl6pPr marL="1797050" indent="-184150" algn="l" defTabSz="685800" rtl="0" eaLnBrk="1" latinLnBrk="0" hangingPunct="1">
        <a:spcBef>
          <a:spcPct val="20000"/>
        </a:spcBef>
        <a:buFont typeface="Fira Sans Book" panose="020B05030500000200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orient="horz" pos="2387" userDrawn="1">
          <p15:clr>
            <a:srgbClr val="F26B43"/>
          </p15:clr>
        </p15:guide>
        <p15:guide id="8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mdb/tmdb-movie-metadata?select=tmdb_5000_movies.csv" TargetMode="External"/><Relationship Id="rId2" Type="http://schemas.openxmlformats.org/officeDocument/2006/relationships/hyperlink" Target="https://github.com/lucalila/comp_creativity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riusk/wordfilter" TargetMode="External"/><Relationship Id="rId5" Type="http://schemas.openxmlformats.org/officeDocument/2006/relationships/hyperlink" Target="https://huggingface.co/blog/few-shot-learning-gpt-neo-and-inference-api" TargetMode="External"/><Relationship Id="rId4" Type="http://schemas.openxmlformats.org/officeDocument/2006/relationships/hyperlink" Target="https://www.citationmachine.net/resources/grammar-guides/verb/list-verb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D6F73-CDB3-4907-90C9-09F04502A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08. Februar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42AA8-68F6-4614-A096-6973A69331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 err="1">
                <a:latin typeface="Fira Sans Medium" panose="020B0603050000020004" pitchFamily="34" charset="0"/>
              </a:rPr>
              <a:t>Shaoqiu</a:t>
            </a:r>
            <a:r>
              <a:rPr lang="de-DE" dirty="0">
                <a:latin typeface="Fira Sans Medium" panose="020B0603050000020004" pitchFamily="34" charset="0"/>
              </a:rPr>
              <a:t> Zhang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Fira Sans Medium" panose="020B0603050000020004" pitchFamily="34" charset="0"/>
              </a:rPr>
              <a:t>Laura Luckert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7DAB6-7C3C-4A14-8082-E41AB05182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163" y="2673037"/>
            <a:ext cx="10670405" cy="1938992"/>
          </a:xfrm>
        </p:spPr>
        <p:txBody>
          <a:bodyPr/>
          <a:lstStyle/>
          <a:p>
            <a:endParaRPr lang="de-DE" dirty="0"/>
          </a:p>
          <a:p>
            <a:r>
              <a:rPr lang="de-DE" sz="2000" dirty="0"/>
              <a:t>Programmierprojekt im </a:t>
            </a:r>
            <a:r>
              <a:rPr lang="de-DE" sz="2000" dirty="0" err="1"/>
              <a:t>seminar</a:t>
            </a:r>
            <a:endParaRPr lang="de-DE" sz="2000" dirty="0"/>
          </a:p>
          <a:p>
            <a:r>
              <a:rPr lang="de-DE" sz="2000" dirty="0"/>
              <a:t>Computergestützte </a:t>
            </a:r>
            <a:r>
              <a:rPr lang="de-DE" sz="2000" dirty="0" err="1"/>
              <a:t>kreativität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solidFill>
                  <a:srgbClr val="3B8985"/>
                </a:solidFill>
              </a:rPr>
              <a:t>Interdimensionales </a:t>
            </a:r>
            <a:r>
              <a:rPr lang="de-DE" sz="2000" dirty="0" err="1">
                <a:solidFill>
                  <a:srgbClr val="3B8985"/>
                </a:solidFill>
              </a:rPr>
              <a:t>monopoly</a:t>
            </a:r>
            <a:endParaRPr lang="de-DE" sz="2000" b="0" cap="none" dirty="0">
              <a:solidFill>
                <a:srgbClr val="3B89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7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540D-DEF9-4390-991E-43FE6978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Beispieldimension - orte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A59C-F522-4842-91F5-E49C2D8E6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51F97-2931-4E4C-9180-299260CC20B2}"/>
              </a:ext>
            </a:extLst>
          </p:cNvPr>
          <p:cNvSpPr/>
          <p:nvPr/>
        </p:nvSpPr>
        <p:spPr>
          <a:xfrm>
            <a:off x="2207568" y="1988840"/>
            <a:ext cx="2088232" cy="1224136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309134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BC1A89-B7C0-4B2B-8CB6-62D3E7F9B16A}"/>
              </a:ext>
            </a:extLst>
          </p:cNvPr>
          <p:cNvCxnSpPr>
            <a:cxnSpLocks/>
          </p:cNvCxnSpPr>
          <p:nvPr/>
        </p:nvCxnSpPr>
        <p:spPr>
          <a:xfrm flipH="1">
            <a:off x="3305037" y="3340424"/>
            <a:ext cx="7355" cy="232632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21DECE3-45D1-4EDF-BD81-1103899DB416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DE77A44-2F62-40A5-97B9-4912B131911E}"/>
              </a:ext>
            </a:extLst>
          </p:cNvPr>
          <p:cNvCxnSpPr>
            <a:cxnSpLocks/>
            <a:stCxn id="182" idx="2"/>
            <a:endCxn id="82" idx="1"/>
          </p:cNvCxnSpPr>
          <p:nvPr/>
        </p:nvCxnSpPr>
        <p:spPr>
          <a:xfrm rot="16200000" flipH="1">
            <a:off x="3881172" y="52089"/>
            <a:ext cx="607812" cy="415007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generierten aktionskarten werden auf </a:t>
            </a:r>
            <a:r>
              <a:rPr lang="de-DE" dirty="0" err="1"/>
              <a:t>ähnlichkeit</a:t>
            </a:r>
            <a:r>
              <a:rPr lang="de-DE" dirty="0"/>
              <a:t> zu einer original-referenzkarte überprüft. Bei </a:t>
            </a:r>
            <a:r>
              <a:rPr lang="de-DE" dirty="0" err="1"/>
              <a:t>ähnlichkeit</a:t>
            </a:r>
            <a:r>
              <a:rPr lang="de-DE" dirty="0"/>
              <a:t> größer als 0.5 werden die </a:t>
            </a:r>
            <a:r>
              <a:rPr lang="de-DE" dirty="0" err="1"/>
              <a:t>aktionen</a:t>
            </a:r>
            <a:r>
              <a:rPr lang="de-DE" dirty="0"/>
              <a:t> akzeptiert, sonst verworfen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114" y="2108647"/>
            <a:ext cx="644767" cy="644767"/>
          </a:xfrm>
          <a:prstGeom prst="rect">
            <a:avLst/>
          </a:prstGeom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44E5CC0-E011-43F5-A8FB-52F6DCF64C80}"/>
              </a:ext>
            </a:extLst>
          </p:cNvPr>
          <p:cNvCxnSpPr>
            <a:cxnSpLocks/>
            <a:stCxn id="82" idx="2"/>
            <a:endCxn id="66" idx="0"/>
          </p:cNvCxnSpPr>
          <p:nvPr/>
        </p:nvCxnSpPr>
        <p:spPr>
          <a:xfrm rot="5400000">
            <a:off x="5765586" y="2272986"/>
            <a:ext cx="336485" cy="129734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CA4EC50-B7EC-4A82-9277-6A29CE762460}"/>
              </a:ext>
            </a:extLst>
          </p:cNvPr>
          <p:cNvSpPr/>
          <p:nvPr/>
        </p:nvSpPr>
        <p:spPr>
          <a:xfrm>
            <a:off x="1339627" y="1322169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 </a:t>
            </a:r>
            <a:r>
              <a:rPr lang="de-DE" sz="1400" dirty="0" err="1">
                <a:cs typeface="Arial" panose="020B0604020202020204" pitchFamily="34" charset="0"/>
              </a:rPr>
              <a:t>Candidate</a:t>
            </a:r>
            <a:endParaRPr lang="de-DE" sz="1400" dirty="0">
              <a:cs typeface="Arial" panose="020B0604020202020204" pitchFamily="34" charset="0"/>
            </a:endParaRPr>
          </a:p>
        </p:txBody>
      </p: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5991" y="5218010"/>
            <a:ext cx="376401" cy="37640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3066128" y="5290074"/>
            <a:ext cx="112888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Score &gt; 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5B12DA-B79D-4B57-86EB-6A367B7777FB}"/>
              </a:ext>
            </a:extLst>
          </p:cNvPr>
          <p:cNvSpPr txBox="1"/>
          <p:nvPr/>
        </p:nvSpPr>
        <p:spPr>
          <a:xfrm>
            <a:off x="4294174" y="2421632"/>
            <a:ext cx="198165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Select </a:t>
            </a:r>
            <a:r>
              <a:rPr lang="de-DE" sz="1000" dirty="0" err="1"/>
              <a:t>reference</a:t>
            </a:r>
            <a:r>
              <a:rPr lang="de-DE" sz="1000" dirty="0"/>
              <a:t> </a:t>
            </a:r>
            <a:r>
              <a:rPr lang="de-DE" sz="1000" dirty="0" err="1"/>
              <a:t>action</a:t>
            </a:r>
            <a:r>
              <a:rPr lang="de-DE" sz="1000" dirty="0"/>
              <a:t> </a:t>
            </a:r>
            <a:r>
              <a:rPr lang="de-DE" sz="1000" dirty="0" err="1"/>
              <a:t>card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same </a:t>
            </a:r>
            <a:r>
              <a:rPr lang="de-DE" sz="1000" dirty="0" err="1"/>
              <a:t>sentiment</a:t>
            </a:r>
            <a:endParaRPr lang="de-DE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217E5A-51EF-4D1A-8DFB-EA39532DF256}"/>
              </a:ext>
            </a:extLst>
          </p:cNvPr>
          <p:cNvSpPr txBox="1"/>
          <p:nvPr/>
        </p:nvSpPr>
        <p:spPr>
          <a:xfrm>
            <a:off x="2405502" y="2030657"/>
            <a:ext cx="1782153" cy="79173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/>
              <a:t>Evaluate</a:t>
            </a:r>
            <a:r>
              <a:rPr lang="de-DE" sz="1400" dirty="0"/>
              <a:t> Sentiment (positive, negative, neutral)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A5A03C-E84E-4DAF-8EF4-FEB8D9B0B26F}"/>
              </a:ext>
            </a:extLst>
          </p:cNvPr>
          <p:cNvSpPr txBox="1"/>
          <p:nvPr/>
        </p:nvSpPr>
        <p:spPr>
          <a:xfrm>
            <a:off x="6920593" y="2264834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AC2C237-2DE8-4A39-8542-6D6166702B7B}"/>
              </a:ext>
            </a:extLst>
          </p:cNvPr>
          <p:cNvSpPr/>
          <p:nvPr/>
        </p:nvSpPr>
        <p:spPr>
          <a:xfrm>
            <a:off x="4514742" y="3089899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Reference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0BC5252-2F0C-4ADE-AB73-2CB16AA1F879}"/>
              </a:ext>
            </a:extLst>
          </p:cNvPr>
          <p:cNvCxnSpPr>
            <a:cxnSpLocks/>
            <a:stCxn id="182" idx="2"/>
            <a:endCxn id="66" idx="1"/>
          </p:cNvCxnSpPr>
          <p:nvPr/>
        </p:nvCxnSpPr>
        <p:spPr>
          <a:xfrm rot="16200000" flipH="1">
            <a:off x="2553790" y="1379471"/>
            <a:ext cx="1517205" cy="2404700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349009-CF77-4833-B158-270182E2E15B}"/>
              </a:ext>
            </a:extLst>
          </p:cNvPr>
          <p:cNvSpPr txBox="1"/>
          <p:nvPr/>
        </p:nvSpPr>
        <p:spPr>
          <a:xfrm>
            <a:off x="2198403" y="3540939"/>
            <a:ext cx="2188751" cy="79173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/>
              <a:t>Calculate</a:t>
            </a:r>
            <a:endParaRPr lang="de-DE" sz="1400" dirty="0"/>
          </a:p>
          <a:p>
            <a:pPr algn="ctr"/>
            <a:r>
              <a:rPr lang="de-DE" sz="1400" dirty="0"/>
              <a:t>POS </a:t>
            </a:r>
            <a:r>
              <a:rPr lang="de-DE" sz="1400" dirty="0" err="1"/>
              <a:t>Similarity</a:t>
            </a:r>
            <a:r>
              <a:rPr lang="de-DE" sz="1400" dirty="0"/>
              <a:t> Score</a:t>
            </a:r>
          </a:p>
          <a:p>
            <a:pPr algn="ctr"/>
            <a:r>
              <a:rPr lang="de-DE" sz="1400" dirty="0" err="1"/>
              <a:t>Length</a:t>
            </a:r>
            <a:r>
              <a:rPr lang="de-DE" sz="1400" dirty="0"/>
              <a:t> </a:t>
            </a:r>
            <a:r>
              <a:rPr lang="de-DE" sz="1400" dirty="0" err="1"/>
              <a:t>Similarity</a:t>
            </a:r>
            <a:r>
              <a:rPr lang="de-DE" sz="1400" dirty="0"/>
              <a:t> Score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5A02E-E0AC-4504-8AB6-4F48251859DC}"/>
              </a:ext>
            </a:extLst>
          </p:cNvPr>
          <p:cNvSpPr txBox="1"/>
          <p:nvPr/>
        </p:nvSpPr>
        <p:spPr>
          <a:xfrm>
            <a:off x="2789449" y="4377349"/>
            <a:ext cx="1213758" cy="36085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de-DE" sz="1400" dirty="0">
                <a:cs typeface="Arial" panose="020B0604020202020204" pitchFamily="34" charset="0"/>
              </a:rPr>
              <a:t>Weighting</a:t>
            </a:r>
            <a:r>
              <a:rPr lang="de-DE" sz="1400" baseline="30000" dirty="0">
                <a:cs typeface="Arial" panose="020B0604020202020204" pitchFamily="34" charset="0"/>
              </a:rPr>
              <a:t>1)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7F932A1-ECF1-4884-B38E-152B73FFE4B9}"/>
              </a:ext>
            </a:extLst>
          </p:cNvPr>
          <p:cNvSpPr/>
          <p:nvPr/>
        </p:nvSpPr>
        <p:spPr>
          <a:xfrm>
            <a:off x="2541977" y="5765517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60E405-9217-4EA9-97BD-6BA13787C380}"/>
              </a:ext>
            </a:extLst>
          </p:cNvPr>
          <p:cNvSpPr txBox="1"/>
          <p:nvPr/>
        </p:nvSpPr>
        <p:spPr>
          <a:xfrm>
            <a:off x="2149484" y="4808133"/>
            <a:ext cx="2325816" cy="36085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>
                <a:cs typeface="Arial" panose="020B0604020202020204" pitchFamily="34" charset="0"/>
              </a:rPr>
              <a:t>Wordlist</a:t>
            </a:r>
            <a:r>
              <a:rPr lang="de-DE" sz="1400" dirty="0">
                <a:cs typeface="Arial" panose="020B0604020202020204" pitchFamily="34" charset="0"/>
              </a:rPr>
              <a:t> Filter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3917957-9128-4007-91DB-54144FBE0564}"/>
              </a:ext>
            </a:extLst>
          </p:cNvPr>
          <p:cNvCxnSpPr>
            <a:cxnSpLocks/>
            <a:stCxn id="196" idx="3"/>
            <a:endCxn id="182" idx="3"/>
          </p:cNvCxnSpPr>
          <p:nvPr/>
        </p:nvCxnSpPr>
        <p:spPr>
          <a:xfrm flipH="1" flipV="1">
            <a:off x="2880457" y="1572694"/>
            <a:ext cx="1314553" cy="3867028"/>
          </a:xfrm>
          <a:prstGeom prst="bentConnector3">
            <a:avLst>
              <a:gd name="adj1" fmla="val -459396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82FE48-8E2B-4B46-874E-BDA2131F84B3}"/>
              </a:ext>
            </a:extLst>
          </p:cNvPr>
          <p:cNvSpPr txBox="1"/>
          <p:nvPr/>
        </p:nvSpPr>
        <p:spPr>
          <a:xfrm>
            <a:off x="5087888" y="1320432"/>
            <a:ext cx="3551534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Generate </a:t>
            </a:r>
            <a:r>
              <a:rPr lang="de-DE" sz="1000" dirty="0" err="1"/>
              <a:t>new</a:t>
            </a:r>
            <a:r>
              <a:rPr lang="de-DE" sz="1000" dirty="0"/>
              <a:t> Action Card </a:t>
            </a:r>
            <a:r>
              <a:rPr lang="de-DE" sz="1000" dirty="0" err="1"/>
              <a:t>Candidate</a:t>
            </a:r>
            <a:endParaRPr lang="de-DE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2153FE-D6BB-4B4D-BB7E-3ECB5471227D}"/>
              </a:ext>
            </a:extLst>
          </p:cNvPr>
          <p:cNvSpPr txBox="1"/>
          <p:nvPr/>
        </p:nvSpPr>
        <p:spPr>
          <a:xfrm>
            <a:off x="4072477" y="5217071"/>
            <a:ext cx="427081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/>
              <a:t>no</a:t>
            </a:r>
            <a:endParaRPr lang="de-DE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87E60F-3207-490D-9F71-95769C5C7AFA}"/>
              </a:ext>
            </a:extLst>
          </p:cNvPr>
          <p:cNvSpPr txBox="1"/>
          <p:nvPr/>
        </p:nvSpPr>
        <p:spPr>
          <a:xfrm>
            <a:off x="2856193" y="5450567"/>
            <a:ext cx="1239420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/>
              <a:t>yes</a:t>
            </a:r>
            <a:endParaRPr lang="de-DE" sz="1000" dirty="0"/>
          </a:p>
        </p:txBody>
      </p:sp>
      <p:sp>
        <p:nvSpPr>
          <p:cNvPr id="100" name="Rectangle 6 - 8HUPb">
            <a:extLst>
              <a:ext uri="{FF2B5EF4-FFF2-40B4-BE49-F238E27FC236}">
                <a16:creationId xmlns:a16="http://schemas.microsoft.com/office/drawing/2014/main" id="{715CAC4A-7F7A-4EAD-A48F-40F5461D30C0}"/>
              </a:ext>
            </a:extLst>
          </p:cNvPr>
          <p:cNvSpPr/>
          <p:nvPr/>
        </p:nvSpPr>
        <p:spPr>
          <a:xfrm>
            <a:off x="550862" y="6433591"/>
            <a:ext cx="10586244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>
            <a:spAutoFit/>
          </a:bodyPr>
          <a:lstStyle/>
          <a:p>
            <a:pPr marL="228600" indent="-228600">
              <a:buAutoNum type="arabicParenR"/>
            </a:pP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Weighting parameter alpha: (1-alpha)*POS Similarity Score + alpha*Length Similarity Score</a:t>
            </a:r>
          </a:p>
          <a:p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Projekt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wurde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alpha=0.3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gesetzt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durch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Testen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ermittelt</a:t>
            </a:r>
            <a:endParaRPr lang="en-US" sz="1000" dirty="0">
              <a:solidFill>
                <a:schemeClr val="tx2"/>
              </a:solidFill>
              <a:ea typeface="Fira Sans Book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286456-AAEF-49A2-876B-6B48E8D08415}"/>
              </a:ext>
            </a:extLst>
          </p:cNvPr>
          <p:cNvSpPr txBox="1"/>
          <p:nvPr/>
        </p:nvSpPr>
        <p:spPr>
          <a:xfrm>
            <a:off x="4151784" y="5805264"/>
            <a:ext cx="1053623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Interpretation der Aktion</a:t>
            </a:r>
          </a:p>
        </p:txBody>
      </p:sp>
    </p:spTree>
    <p:extLst>
      <p:ext uri="{BB962C8B-B14F-4D97-AF65-F5344CB8AC3E}">
        <p14:creationId xmlns:p14="http://schemas.microsoft.com/office/powerpoint/2010/main" val="361565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3D4D-3A45-4E2D-937B-A353329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 generierten Aktionskarten müssen anschließend interpretiert werden, um die </a:t>
            </a:r>
            <a:r>
              <a:rPr lang="de-DE" dirty="0" err="1"/>
              <a:t>aktion</a:t>
            </a:r>
            <a:r>
              <a:rPr lang="de-DE" dirty="0"/>
              <a:t> im spiel umzusetzen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C1CF-C2A1-4C5D-8F22-2057C44D9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Vogel Street.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 Go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Vogel Street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endParaRPr lang="de-DE" dirty="0"/>
          </a:p>
          <a:p>
            <a:r>
              <a:rPr lang="de-DE" b="0" dirty="0"/>
              <a:t>Sentiment</a:t>
            </a:r>
            <a:r>
              <a:rPr lang="de-DE" b="0" baseline="30000" dirty="0"/>
              <a:t>2)</a:t>
            </a:r>
            <a:r>
              <a:rPr lang="de-DE" b="0" dirty="0"/>
              <a:t>: 	</a:t>
            </a:r>
            <a:r>
              <a:rPr lang="de-DE" dirty="0">
                <a:solidFill>
                  <a:srgbClr val="3B8985"/>
                </a:solidFill>
              </a:rPr>
              <a:t>positiv</a:t>
            </a:r>
          </a:p>
          <a:p>
            <a:r>
              <a:rPr lang="de-DE" b="0" dirty="0"/>
              <a:t>Ort:		</a:t>
            </a:r>
            <a:r>
              <a:rPr lang="de-DE" dirty="0">
                <a:solidFill>
                  <a:srgbClr val="3B8985"/>
                </a:solidFill>
              </a:rPr>
              <a:t>Vogel Street</a:t>
            </a:r>
            <a:r>
              <a:rPr lang="de-DE" b="0" dirty="0"/>
              <a:t>	</a:t>
            </a:r>
          </a:p>
          <a:p>
            <a:r>
              <a:rPr lang="de-DE" b="0" dirty="0"/>
              <a:t>Zahl: 		</a:t>
            </a:r>
            <a:r>
              <a:rPr lang="de-DE" dirty="0">
                <a:solidFill>
                  <a:srgbClr val="3B8985"/>
                </a:solidFill>
              </a:rPr>
              <a:t>None</a:t>
            </a:r>
          </a:p>
          <a:p>
            <a:endParaRPr lang="de-DE" b="0" dirty="0"/>
          </a:p>
          <a:p>
            <a:r>
              <a:rPr lang="de-DE" b="0" dirty="0"/>
              <a:t>Pseudo-Code der Aktion im Spiel: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positiv &amp; Zahl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Spieler.geld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Zahl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negativ &amp;&amp; Zahl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Spieler.geld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-= Zahl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Ort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Spieler geht zum Ort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neutral &amp;&amp; Ort leer &amp;&amp; Zahl &lt; 20: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Spieler rückt Zahl vor</a:t>
            </a:r>
          </a:p>
          <a:p>
            <a:endParaRPr lang="de-DE" b="0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DB063DD-1D81-4888-9530-A3CAA661BF4C}"/>
              </a:ext>
            </a:extLst>
          </p:cNvPr>
          <p:cNvSpPr/>
          <p:nvPr/>
        </p:nvSpPr>
        <p:spPr>
          <a:xfrm rot="16200000">
            <a:off x="2495600" y="836712"/>
            <a:ext cx="144016" cy="1584176"/>
          </a:xfrm>
          <a:prstGeom prst="leftBracket">
            <a:avLst/>
          </a:prstGeom>
          <a:ln w="19050">
            <a:solidFill>
              <a:srgbClr val="3B89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C29956-61FC-4508-AF5A-51D6FCA5FC8C}"/>
              </a:ext>
            </a:extLst>
          </p:cNvPr>
          <p:cNvSpPr/>
          <p:nvPr/>
        </p:nvSpPr>
        <p:spPr>
          <a:xfrm>
            <a:off x="524924" y="4653136"/>
            <a:ext cx="3698868" cy="504056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cs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E77BF3-E51E-43E8-8512-82AF1459659A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H="1">
            <a:off x="2477599" y="3158971"/>
            <a:ext cx="2556284" cy="936101"/>
          </a:xfrm>
          <a:prstGeom prst="bentConnector4">
            <a:avLst>
              <a:gd name="adj1" fmla="val -277"/>
              <a:gd name="adj2" fmla="val 397467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 - 8HUPb">
            <a:extLst>
              <a:ext uri="{FF2B5EF4-FFF2-40B4-BE49-F238E27FC236}">
                <a16:creationId xmlns:a16="http://schemas.microsoft.com/office/drawing/2014/main" id="{D83FDB37-AC4F-47B8-A597-E5FDC0CE6CFF}"/>
              </a:ext>
            </a:extLst>
          </p:cNvPr>
          <p:cNvSpPr/>
          <p:nvPr/>
        </p:nvSpPr>
        <p:spPr>
          <a:xfrm>
            <a:off x="550862" y="6587480"/>
            <a:ext cx="10586244" cy="153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2) Sentiment Classification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unter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Verwendung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von GPT-Neo und Few-Shot-Learning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den Original-Monopoly-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Daten</a:t>
            </a:r>
            <a:endParaRPr lang="en-US" sz="1000" dirty="0">
              <a:solidFill>
                <a:schemeClr val="tx2"/>
              </a:solidFill>
              <a:ea typeface="Fira Sans Book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277506" name="Picture 2" descr="Spectre (2015) - IMDb">
            <a:extLst>
              <a:ext uri="{FF2B5EF4-FFF2-40B4-BE49-F238E27FC236}">
                <a16:creationId xmlns:a16="http://schemas.microsoft.com/office/drawing/2014/main" id="{B867ADD3-D403-4D48-AA68-2138DB41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06" y="1916832"/>
            <a:ext cx="1752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3D4D-3A45-4E2D-937B-A353329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 generierten Aktionskarten müssen anschließend interpretiert werden, um die </a:t>
            </a:r>
            <a:r>
              <a:rPr lang="de-DE" dirty="0" err="1"/>
              <a:t>aktion</a:t>
            </a:r>
            <a:r>
              <a:rPr lang="de-DE" dirty="0"/>
              <a:t> im spiel umzusetzen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C1CF-C2A1-4C5D-8F22-2057C44D9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George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Weasly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sneezes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you‘ll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DM 20,-. </a:t>
            </a:r>
          </a:p>
          <a:p>
            <a:endParaRPr lang="de-DE" dirty="0"/>
          </a:p>
          <a:p>
            <a:r>
              <a:rPr lang="de-DE" b="0" dirty="0"/>
              <a:t>Sentiment</a:t>
            </a:r>
            <a:r>
              <a:rPr lang="de-DE" b="0" baseline="30000" dirty="0"/>
              <a:t>2)</a:t>
            </a:r>
            <a:r>
              <a:rPr lang="de-DE" b="0" dirty="0"/>
              <a:t>: 	</a:t>
            </a:r>
            <a:r>
              <a:rPr lang="de-DE" dirty="0">
                <a:solidFill>
                  <a:srgbClr val="3B8985"/>
                </a:solidFill>
              </a:rPr>
              <a:t>neutral</a:t>
            </a:r>
          </a:p>
          <a:p>
            <a:r>
              <a:rPr lang="de-DE" b="0" dirty="0"/>
              <a:t>Ort:		</a:t>
            </a:r>
            <a:r>
              <a:rPr lang="de-DE" dirty="0">
                <a:solidFill>
                  <a:srgbClr val="3B8985"/>
                </a:solidFill>
              </a:rPr>
              <a:t>George </a:t>
            </a:r>
            <a:r>
              <a:rPr lang="de-DE" dirty="0" err="1">
                <a:solidFill>
                  <a:srgbClr val="3B8985"/>
                </a:solidFill>
              </a:rPr>
              <a:t>Weasly</a:t>
            </a:r>
            <a:r>
              <a:rPr lang="de-DE" dirty="0">
                <a:solidFill>
                  <a:srgbClr val="3B8985"/>
                </a:solidFill>
              </a:rPr>
              <a:t> Main Street</a:t>
            </a:r>
            <a:r>
              <a:rPr lang="de-DE" b="0" dirty="0"/>
              <a:t>	</a:t>
            </a:r>
          </a:p>
          <a:p>
            <a:r>
              <a:rPr lang="de-DE" b="0" dirty="0"/>
              <a:t>Zahl: 		</a:t>
            </a:r>
            <a:r>
              <a:rPr lang="de-DE" dirty="0">
                <a:solidFill>
                  <a:srgbClr val="3B8985"/>
                </a:solidFill>
              </a:rPr>
              <a:t>20</a:t>
            </a:r>
          </a:p>
          <a:p>
            <a:endParaRPr lang="de-DE" b="0" dirty="0"/>
          </a:p>
          <a:p>
            <a:r>
              <a:rPr lang="de-DE" b="0" dirty="0"/>
              <a:t>Pseudo-Code der Aktion im Spiel: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positiv &amp; Zahl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Spieler.geld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Zahl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negativ &amp;&amp; Zahl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Spieler.geld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-= Zahl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Ort nicht leer: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Spieler geht zum Ort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Wenn Sentiment == neutral &amp;&amp; Ort leer &amp;&amp; Zahl &lt; 20:</a:t>
            </a:r>
          </a:p>
          <a:p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	Spieler rückt Zahl vor</a:t>
            </a:r>
          </a:p>
          <a:p>
            <a:endParaRPr lang="de-DE" b="0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DB063DD-1D81-4888-9530-A3CAA661BF4C}"/>
              </a:ext>
            </a:extLst>
          </p:cNvPr>
          <p:cNvSpPr/>
          <p:nvPr/>
        </p:nvSpPr>
        <p:spPr>
          <a:xfrm rot="16200000">
            <a:off x="2891645" y="836712"/>
            <a:ext cx="144016" cy="1584176"/>
          </a:xfrm>
          <a:prstGeom prst="leftBracket">
            <a:avLst/>
          </a:prstGeom>
          <a:ln w="19050">
            <a:solidFill>
              <a:srgbClr val="3B89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C29956-61FC-4508-AF5A-51D6FCA5FC8C}"/>
              </a:ext>
            </a:extLst>
          </p:cNvPr>
          <p:cNvSpPr/>
          <p:nvPr/>
        </p:nvSpPr>
        <p:spPr>
          <a:xfrm>
            <a:off x="524924" y="4653136"/>
            <a:ext cx="3698868" cy="504056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13" name="Rectangle 6 - 8HUPb">
            <a:extLst>
              <a:ext uri="{FF2B5EF4-FFF2-40B4-BE49-F238E27FC236}">
                <a16:creationId xmlns:a16="http://schemas.microsoft.com/office/drawing/2014/main" id="{D83FDB37-AC4F-47B8-A597-E5FDC0CE6CFF}"/>
              </a:ext>
            </a:extLst>
          </p:cNvPr>
          <p:cNvSpPr/>
          <p:nvPr/>
        </p:nvSpPr>
        <p:spPr>
          <a:xfrm>
            <a:off x="550862" y="6587480"/>
            <a:ext cx="10586244" cy="153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2) Sentiment Classification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unter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Verwendung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von GPT-Neo und Few-Shot-Learning 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 den Original-Monopoly-</a:t>
            </a:r>
            <a:r>
              <a:rPr lang="en-US" sz="1000" dirty="0" err="1">
                <a:solidFill>
                  <a:schemeClr val="tx2"/>
                </a:solidFill>
                <a:ea typeface="Fira Sans Book" panose="020B0503050000020004" pitchFamily="34" charset="0"/>
                <a:cs typeface="Arial" panose="020B0604020202020204" pitchFamily="34" charset="0"/>
              </a:rPr>
              <a:t>Daten</a:t>
            </a:r>
            <a:endParaRPr lang="en-US" sz="1000" dirty="0">
              <a:solidFill>
                <a:schemeClr val="tx2"/>
              </a:solidFill>
              <a:ea typeface="Fira Sans Book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278530" name="Picture 2" descr="Harry Potter und der Halbblutprinz (Film) | Harry-Potter-Lexikon | Fandom">
            <a:extLst>
              <a:ext uri="{FF2B5EF4-FFF2-40B4-BE49-F238E27FC236}">
                <a16:creationId xmlns:a16="http://schemas.microsoft.com/office/drawing/2014/main" id="{7310633B-5D8D-4086-B3A2-BA92AB3A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844824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41B6543-CEE7-41B3-8801-01ACC22E30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1267" y="3614847"/>
            <a:ext cx="2556284" cy="168366"/>
          </a:xfrm>
          <a:prstGeom prst="bentConnector4">
            <a:avLst>
              <a:gd name="adj1" fmla="val -559"/>
              <a:gd name="adj2" fmla="val 1371558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5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</a:t>
            </a:r>
            <a:r>
              <a:rPr lang="de-DE" dirty="0" err="1"/>
              <a:t>projekt</a:t>
            </a:r>
            <a:r>
              <a:rPr lang="de-DE" dirty="0"/>
              <a:t> stellt damit ein</a:t>
            </a:r>
            <a:r>
              <a:rPr lang="de-DE" dirty="0">
                <a:solidFill>
                  <a:srgbClr val="FF0000"/>
                </a:solidFill>
              </a:rPr>
              <a:t> schwaches, p- und Meta-kreatives</a:t>
            </a:r>
            <a:r>
              <a:rPr lang="de-DE" dirty="0"/>
              <a:t> System dar und setzt ausgewählte theoretische </a:t>
            </a:r>
            <a:r>
              <a:rPr lang="de-DE" dirty="0" err="1"/>
              <a:t>aspekte</a:t>
            </a:r>
            <a:r>
              <a:rPr lang="de-DE" dirty="0"/>
              <a:t>, die wir im rahmen des </a:t>
            </a:r>
            <a:r>
              <a:rPr lang="de-DE" dirty="0" err="1"/>
              <a:t>seminars</a:t>
            </a:r>
            <a:r>
              <a:rPr lang="de-DE" dirty="0"/>
              <a:t> gelernt haben, um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>
                <a:solidFill>
                  <a:schemeClr val="tx2"/>
                </a:solidFill>
              </a:rPr>
              <a:t>Kaggle</a:t>
            </a:r>
            <a:r>
              <a:rPr lang="de-DE" sz="1400" dirty="0">
                <a:solidFill>
                  <a:schemeClr val="tx2"/>
                </a:solidFill>
              </a:rPr>
              <a:t> Movie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412482" y="2721178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Random </a:t>
            </a:r>
            <a:r>
              <a:rPr lang="de-DE" sz="1400" dirty="0" err="1">
                <a:solidFill>
                  <a:schemeClr val="tx2"/>
                </a:solidFill>
              </a:rPr>
              <a:t>selection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of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551984" y="2273567"/>
            <a:ext cx="4086" cy="447611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565329" y="3463276"/>
            <a:ext cx="1981652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Movie </a:t>
            </a:r>
            <a:r>
              <a:rPr lang="de-DE" sz="1400" dirty="0" err="1">
                <a:solidFill>
                  <a:schemeClr val="tx2"/>
                </a:solidFill>
              </a:rPr>
              <a:t>character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selection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for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places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110" idx="0"/>
          </p:cNvCxnSpPr>
          <p:nvPr/>
        </p:nvCxnSpPr>
        <p:spPr>
          <a:xfrm rot="5400000">
            <a:off x="2075542" y="2882468"/>
            <a:ext cx="2071080" cy="853278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New Dimension (=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1C5D0-EF64-4D28-AA4E-C95DAF774410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1551984" y="3082028"/>
            <a:ext cx="4171" cy="381248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E4B3EB-F7BC-49AA-9F60-56B20644475F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2691486" y="2273567"/>
            <a:ext cx="846235" cy="628036"/>
          </a:xfrm>
          <a:prstGeom prst="bentConnector2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0EB72E-5E42-4CFB-AB51-1238F8063CB8}"/>
              </a:ext>
            </a:extLst>
          </p:cNvPr>
          <p:cNvSpPr txBox="1"/>
          <p:nvPr/>
        </p:nvSpPr>
        <p:spPr>
          <a:xfrm>
            <a:off x="2678338" y="2504278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/>
                </a:solidFill>
              </a:rPr>
              <a:t>Get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wiki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data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for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topic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9FC49E-4ADA-4B38-867B-9590CE0E9FD4}"/>
              </a:ext>
            </a:extLst>
          </p:cNvPr>
          <p:cNvSpPr txBox="1"/>
          <p:nvPr/>
        </p:nvSpPr>
        <p:spPr>
          <a:xfrm>
            <a:off x="2671064" y="3339116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Wiki </a:t>
            </a:r>
            <a:r>
              <a:rPr lang="de-DE" sz="1000" dirty="0" err="1">
                <a:solidFill>
                  <a:schemeClr val="tx2"/>
                </a:solidFill>
              </a:rPr>
              <a:t>data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for</a:t>
            </a:r>
            <a:r>
              <a:rPr lang="de-DE" sz="1000" dirty="0">
                <a:solidFill>
                  <a:schemeClr val="tx2"/>
                </a:solidFill>
              </a:rPr>
              <a:t> QA </a:t>
            </a:r>
            <a:r>
              <a:rPr lang="de-DE" sz="1000" dirty="0" err="1">
                <a:solidFill>
                  <a:schemeClr val="tx2"/>
                </a:solidFill>
              </a:rPr>
              <a:t>context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DB808-D0AE-4C33-A472-8A575DCA1D79}"/>
              </a:ext>
            </a:extLst>
          </p:cNvPr>
          <p:cNvSpPr txBox="1"/>
          <p:nvPr/>
        </p:nvSpPr>
        <p:spPr>
          <a:xfrm>
            <a:off x="1409029" y="4344647"/>
            <a:ext cx="2550827" cy="10071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QA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special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locations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E.g.,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prison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>
                <a:solidFill>
                  <a:schemeClr val="tx2"/>
                </a:solidFill>
              </a:rPr>
              <a:t>„</a:t>
            </a:r>
            <a:r>
              <a:rPr lang="de-DE" sz="1400" dirty="0" err="1">
                <a:solidFill>
                  <a:schemeClr val="tx2"/>
                </a:solidFill>
              </a:rPr>
              <a:t>What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the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worst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place</a:t>
            </a:r>
            <a:r>
              <a:rPr lang="de-DE" sz="1400" dirty="0">
                <a:solidFill>
                  <a:schemeClr val="tx2"/>
                </a:solidFill>
              </a:rPr>
              <a:t> in </a:t>
            </a:r>
            <a:r>
              <a:rPr lang="de-DE" sz="1400" dirty="0" err="1">
                <a:solidFill>
                  <a:schemeClr val="tx2"/>
                </a:solidFill>
              </a:rPr>
              <a:t>the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movie</a:t>
            </a:r>
            <a:r>
              <a:rPr lang="de-DE" sz="1400" dirty="0">
                <a:solidFill>
                  <a:schemeClr val="tx2"/>
                </a:solidFill>
              </a:rPr>
              <a:t> &lt;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&gt;?“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2C3BDD4-A318-4C91-965F-C6717EEA7E0C}"/>
              </a:ext>
            </a:extLst>
          </p:cNvPr>
          <p:cNvCxnSpPr>
            <a:cxnSpLocks/>
            <a:stCxn id="27" idx="1"/>
            <a:endCxn id="122" idx="0"/>
          </p:cNvCxnSpPr>
          <p:nvPr/>
        </p:nvCxnSpPr>
        <p:spPr>
          <a:xfrm rot="10800000" flipH="1" flipV="1">
            <a:off x="565328" y="3751423"/>
            <a:ext cx="2113009" cy="2022638"/>
          </a:xfrm>
          <a:prstGeom prst="bentConnector4">
            <a:avLst>
              <a:gd name="adj1" fmla="val -10819"/>
              <a:gd name="adj2" fmla="val 878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F5FD13-806F-43F8-8F77-67DFAC80551A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 flipH="1">
            <a:off x="2678338" y="5351828"/>
            <a:ext cx="6105" cy="422233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098" y="5324816"/>
            <a:ext cx="252081" cy="25208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2880457" y="5301208"/>
            <a:ext cx="57383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07864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</a:t>
            </a:r>
            <a:r>
              <a:rPr lang="de-DE" dirty="0" err="1"/>
              <a:t>projekt</a:t>
            </a:r>
            <a:r>
              <a:rPr lang="de-DE" dirty="0"/>
              <a:t> stellt damit ein</a:t>
            </a:r>
            <a:r>
              <a:rPr lang="de-DE" dirty="0">
                <a:solidFill>
                  <a:srgbClr val="FF0000"/>
                </a:solidFill>
              </a:rPr>
              <a:t> schwaches, p- und Meta-kreatives</a:t>
            </a:r>
            <a:r>
              <a:rPr lang="de-DE" dirty="0"/>
              <a:t> System dar und setzt ausgewählte theoretische </a:t>
            </a:r>
            <a:r>
              <a:rPr lang="de-DE" dirty="0" err="1"/>
              <a:t>aspekte</a:t>
            </a:r>
            <a:r>
              <a:rPr lang="de-DE" dirty="0"/>
              <a:t>, die wir im rahmen des </a:t>
            </a:r>
            <a:r>
              <a:rPr lang="de-DE" dirty="0" err="1"/>
              <a:t>seminars</a:t>
            </a:r>
            <a:r>
              <a:rPr lang="de-DE" dirty="0"/>
              <a:t> gelernt haben, um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>
                <a:solidFill>
                  <a:schemeClr val="tx2"/>
                </a:solidFill>
              </a:rPr>
              <a:t>Kaggle</a:t>
            </a:r>
            <a:r>
              <a:rPr lang="de-DE" sz="1400" dirty="0">
                <a:solidFill>
                  <a:schemeClr val="tx2"/>
                </a:solidFill>
              </a:rPr>
              <a:t> Movie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412482" y="2721178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Random </a:t>
            </a:r>
            <a:r>
              <a:rPr lang="de-DE" sz="1400" dirty="0" err="1">
                <a:solidFill>
                  <a:schemeClr val="tx2"/>
                </a:solidFill>
              </a:rPr>
              <a:t>selection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of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551984" y="2273567"/>
            <a:ext cx="4086" cy="447611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565329" y="3463276"/>
            <a:ext cx="1981652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Movie </a:t>
            </a:r>
            <a:r>
              <a:rPr lang="de-DE" sz="1400" dirty="0" err="1">
                <a:solidFill>
                  <a:schemeClr val="tx2"/>
                </a:solidFill>
              </a:rPr>
              <a:t>character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selection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for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places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110" idx="0"/>
          </p:cNvCxnSpPr>
          <p:nvPr/>
        </p:nvCxnSpPr>
        <p:spPr>
          <a:xfrm rot="5400000">
            <a:off x="2075542" y="2882468"/>
            <a:ext cx="2071080" cy="853278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New Dimension (=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1C5D0-EF64-4D28-AA4E-C95DAF774410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1551984" y="3082028"/>
            <a:ext cx="4171" cy="381248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E4B3EB-F7BC-49AA-9F60-56B20644475F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2691486" y="2273567"/>
            <a:ext cx="846235" cy="628036"/>
          </a:xfrm>
          <a:prstGeom prst="bentConnector2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0EB72E-5E42-4CFB-AB51-1238F8063CB8}"/>
              </a:ext>
            </a:extLst>
          </p:cNvPr>
          <p:cNvSpPr txBox="1"/>
          <p:nvPr/>
        </p:nvSpPr>
        <p:spPr>
          <a:xfrm>
            <a:off x="2678338" y="2504278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/>
                </a:solidFill>
              </a:rPr>
              <a:t>Get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wiki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data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for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topic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9FC49E-4ADA-4B38-867B-9590CE0E9FD4}"/>
              </a:ext>
            </a:extLst>
          </p:cNvPr>
          <p:cNvSpPr txBox="1"/>
          <p:nvPr/>
        </p:nvSpPr>
        <p:spPr>
          <a:xfrm>
            <a:off x="2671064" y="3339116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Wiki </a:t>
            </a:r>
            <a:r>
              <a:rPr lang="de-DE" sz="1000" dirty="0" err="1">
                <a:solidFill>
                  <a:schemeClr val="tx2"/>
                </a:solidFill>
              </a:rPr>
              <a:t>data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for</a:t>
            </a:r>
            <a:r>
              <a:rPr lang="de-DE" sz="1000" dirty="0">
                <a:solidFill>
                  <a:schemeClr val="tx2"/>
                </a:solidFill>
              </a:rPr>
              <a:t> QA </a:t>
            </a:r>
            <a:r>
              <a:rPr lang="de-DE" sz="1000" dirty="0" err="1">
                <a:solidFill>
                  <a:schemeClr val="tx2"/>
                </a:solidFill>
              </a:rPr>
              <a:t>context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DB808-D0AE-4C33-A472-8A575DCA1D79}"/>
              </a:ext>
            </a:extLst>
          </p:cNvPr>
          <p:cNvSpPr txBox="1"/>
          <p:nvPr/>
        </p:nvSpPr>
        <p:spPr>
          <a:xfrm>
            <a:off x="1409029" y="4344647"/>
            <a:ext cx="2550827" cy="10071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QA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special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locations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E.g.,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prison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>
                <a:solidFill>
                  <a:schemeClr val="tx2"/>
                </a:solidFill>
              </a:rPr>
              <a:t>„</a:t>
            </a:r>
            <a:r>
              <a:rPr lang="de-DE" sz="1400" dirty="0" err="1">
                <a:solidFill>
                  <a:schemeClr val="tx2"/>
                </a:solidFill>
              </a:rPr>
              <a:t>What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the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worst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place</a:t>
            </a:r>
            <a:r>
              <a:rPr lang="de-DE" sz="1400" dirty="0">
                <a:solidFill>
                  <a:schemeClr val="tx2"/>
                </a:solidFill>
              </a:rPr>
              <a:t> in </a:t>
            </a:r>
            <a:r>
              <a:rPr lang="de-DE" sz="1400" dirty="0" err="1">
                <a:solidFill>
                  <a:schemeClr val="tx2"/>
                </a:solidFill>
              </a:rPr>
              <a:t>the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movie</a:t>
            </a:r>
            <a:r>
              <a:rPr lang="de-DE" sz="1400" dirty="0">
                <a:solidFill>
                  <a:schemeClr val="tx2"/>
                </a:solidFill>
              </a:rPr>
              <a:t> &lt;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&gt;?“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2C3BDD4-A318-4C91-965F-C6717EEA7E0C}"/>
              </a:ext>
            </a:extLst>
          </p:cNvPr>
          <p:cNvCxnSpPr>
            <a:cxnSpLocks/>
            <a:stCxn id="27" idx="1"/>
            <a:endCxn id="122" idx="0"/>
          </p:cNvCxnSpPr>
          <p:nvPr/>
        </p:nvCxnSpPr>
        <p:spPr>
          <a:xfrm rot="10800000" flipH="1" flipV="1">
            <a:off x="565328" y="3751423"/>
            <a:ext cx="2113009" cy="2022638"/>
          </a:xfrm>
          <a:prstGeom prst="bentConnector4">
            <a:avLst>
              <a:gd name="adj1" fmla="val -10819"/>
              <a:gd name="adj2" fmla="val 878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F5FD13-806F-43F8-8F77-67DFAC80551A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 flipH="1">
            <a:off x="2678338" y="5351828"/>
            <a:ext cx="6105" cy="422233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098" y="5324816"/>
            <a:ext cx="252081" cy="25208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2880457" y="5301208"/>
            <a:ext cx="57383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Score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8CD181-54D6-45F5-BF61-53816D40E8EF}"/>
              </a:ext>
            </a:extLst>
          </p:cNvPr>
          <p:cNvSpPr/>
          <p:nvPr/>
        </p:nvSpPr>
        <p:spPr>
          <a:xfrm>
            <a:off x="2753145" y="5323798"/>
            <a:ext cx="784575" cy="2707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78F49A-E655-4689-91F6-85248BEE317A}"/>
              </a:ext>
            </a:extLst>
          </p:cNvPr>
          <p:cNvSpPr/>
          <p:nvPr/>
        </p:nvSpPr>
        <p:spPr>
          <a:xfrm>
            <a:off x="1371776" y="4221419"/>
            <a:ext cx="2784693" cy="10443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17E4C2-D89A-4F47-A59A-815A11658BFA}"/>
              </a:ext>
            </a:extLst>
          </p:cNvPr>
          <p:cNvSpPr txBox="1"/>
          <p:nvPr/>
        </p:nvSpPr>
        <p:spPr>
          <a:xfrm>
            <a:off x="3186841" y="5309970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Filtration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21C5A-46F7-4C3C-B391-08548F948ED0}"/>
              </a:ext>
            </a:extLst>
          </p:cNvPr>
          <p:cNvSpPr txBox="1"/>
          <p:nvPr/>
        </p:nvSpPr>
        <p:spPr>
          <a:xfrm>
            <a:off x="2500380" y="3955935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Generation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5E298F-5926-4AFD-BE53-3A2807B7A970}"/>
              </a:ext>
            </a:extLst>
          </p:cNvPr>
          <p:cNvSpPr/>
          <p:nvPr/>
        </p:nvSpPr>
        <p:spPr>
          <a:xfrm>
            <a:off x="334182" y="2508818"/>
            <a:ext cx="2357304" cy="82060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AAE9BE-111C-4ADC-BCAE-E84C39E9695D}"/>
              </a:ext>
            </a:extLst>
          </p:cNvPr>
          <p:cNvSpPr txBox="1"/>
          <p:nvPr/>
        </p:nvSpPr>
        <p:spPr>
          <a:xfrm>
            <a:off x="264968" y="2217991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 err="1">
                <a:solidFill>
                  <a:srgbClr val="3B8985"/>
                </a:solidFill>
              </a:rPr>
              <a:t>Randomization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16C372-8495-4FAB-AED9-AC8D9DCF7217}"/>
              </a:ext>
            </a:extLst>
          </p:cNvPr>
          <p:cNvSpPr/>
          <p:nvPr/>
        </p:nvSpPr>
        <p:spPr>
          <a:xfrm>
            <a:off x="382680" y="3409875"/>
            <a:ext cx="2164301" cy="70970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1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6536E0-3402-4526-A793-0A5D2A002F5B}"/>
              </a:ext>
            </a:extLst>
          </p:cNvPr>
          <p:cNvSpPr txBox="1"/>
          <p:nvPr/>
        </p:nvSpPr>
        <p:spPr>
          <a:xfrm>
            <a:off x="125023" y="4084289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Rule-</a:t>
            </a:r>
            <a:r>
              <a:rPr lang="de-DE" sz="1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based</a:t>
            </a:r>
            <a:endParaRPr lang="de-DE" sz="1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9A94D6-1BFA-49F1-9A18-B5A41DD86B2B}"/>
              </a:ext>
            </a:extLst>
          </p:cNvPr>
          <p:cNvSpPr/>
          <p:nvPr/>
        </p:nvSpPr>
        <p:spPr>
          <a:xfrm>
            <a:off x="2765193" y="1615681"/>
            <a:ext cx="1429914" cy="23343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3A973D-7CF6-4F33-B98C-89CE66FBD332}"/>
              </a:ext>
            </a:extLst>
          </p:cNvPr>
          <p:cNvSpPr txBox="1"/>
          <p:nvPr/>
        </p:nvSpPr>
        <p:spPr>
          <a:xfrm>
            <a:off x="3993472" y="1847170"/>
            <a:ext cx="1249875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Inception</a:t>
            </a:r>
            <a:endParaRPr lang="de-DE" sz="1000" b="1" dirty="0">
              <a:solidFill>
                <a:srgbClr val="3B89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6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</a:t>
            </a:r>
            <a:r>
              <a:rPr lang="de-DE" dirty="0" err="1"/>
              <a:t>projekt</a:t>
            </a:r>
            <a:r>
              <a:rPr lang="de-DE" dirty="0"/>
              <a:t> stellt damit ein</a:t>
            </a:r>
            <a:r>
              <a:rPr lang="de-DE" dirty="0">
                <a:solidFill>
                  <a:srgbClr val="FF0000"/>
                </a:solidFill>
              </a:rPr>
              <a:t> schwaches, p- und Meta-kreatives</a:t>
            </a:r>
            <a:r>
              <a:rPr lang="de-DE" dirty="0"/>
              <a:t> System dar und setzt ausgewählte theoretische </a:t>
            </a:r>
            <a:r>
              <a:rPr lang="de-DE" dirty="0" err="1"/>
              <a:t>aspekte</a:t>
            </a:r>
            <a:r>
              <a:rPr lang="de-DE" dirty="0"/>
              <a:t>, die wir im rahmen des </a:t>
            </a:r>
            <a:r>
              <a:rPr lang="de-DE" dirty="0" err="1"/>
              <a:t>seminars</a:t>
            </a:r>
            <a:r>
              <a:rPr lang="de-DE" dirty="0"/>
              <a:t> gelernt haben, um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Monopoly Original Action Cards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9695554" y="3522380"/>
            <a:ext cx="1441006" cy="1078170"/>
          </a:xfrm>
          <a:prstGeom prst="roundRect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Evaluation: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Similarity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reference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card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(s)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New Dimension (=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10427111" y="5013607"/>
            <a:ext cx="11288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000" dirty="0" err="1">
                <a:solidFill>
                  <a:schemeClr val="tx2"/>
                </a:solidFill>
              </a:rPr>
              <a:t>Based</a:t>
            </a:r>
            <a:r>
              <a:rPr lang="de-DE" sz="1000" dirty="0">
                <a:solidFill>
                  <a:schemeClr val="tx2"/>
                </a:solidFill>
              </a:rPr>
              <a:t> on </a:t>
            </a:r>
            <a:r>
              <a:rPr lang="de-DE" sz="1000" dirty="0" err="1">
                <a:solidFill>
                  <a:schemeClr val="tx2"/>
                </a:solidFill>
              </a:rPr>
              <a:t>evaluation</a:t>
            </a:r>
            <a:r>
              <a:rPr lang="de-DE" sz="1000" dirty="0">
                <a:solidFill>
                  <a:schemeClr val="tx2"/>
                </a:solidFill>
              </a:rPr>
              <a:t> &amp; </a:t>
            </a:r>
            <a:r>
              <a:rPr lang="de-DE" sz="1000" dirty="0" err="1">
                <a:solidFill>
                  <a:schemeClr val="tx2"/>
                </a:solidFill>
              </a:rPr>
              <a:t>outer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regulation</a:t>
            </a:r>
            <a:endParaRPr lang="de-DE" sz="1000" dirty="0">
              <a:solidFill>
                <a:schemeClr val="tx2"/>
              </a:solidFill>
            </a:endParaRPr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List </a:t>
            </a:r>
            <a:r>
              <a:rPr lang="de-DE" sz="1400" dirty="0" err="1">
                <a:solidFill>
                  <a:schemeClr val="tx2"/>
                </a:solidFill>
              </a:rPr>
              <a:t>of</a:t>
            </a:r>
            <a:r>
              <a:rPr lang="de-DE" sz="1400" dirty="0">
                <a:solidFill>
                  <a:schemeClr val="tx2"/>
                </a:solidFill>
              </a:rPr>
              <a:t> Action Verbs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C00895E-DDA0-4D93-AF1B-358E3E3492BA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 rot="5400000">
            <a:off x="5431070" y="1937223"/>
            <a:ext cx="213268" cy="885956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EFD56F8-F3CC-43A5-B667-3A3BF6B13757}"/>
              </a:ext>
            </a:extLst>
          </p:cNvPr>
          <p:cNvCxnSpPr>
            <a:cxnSpLocks/>
            <a:stCxn id="9" idx="2"/>
            <a:endCxn id="221" idx="0"/>
          </p:cNvCxnSpPr>
          <p:nvPr/>
        </p:nvCxnSpPr>
        <p:spPr>
          <a:xfrm rot="16200000" flipH="1">
            <a:off x="6245628" y="2008620"/>
            <a:ext cx="212338" cy="742231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Places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956A9-95FD-4B8F-AFCF-16709B68AFEC}"/>
              </a:ext>
            </a:extLst>
          </p:cNvPr>
          <p:cNvSpPr txBox="1"/>
          <p:nvPr/>
        </p:nvSpPr>
        <p:spPr>
          <a:xfrm>
            <a:off x="6181504" y="3401451"/>
            <a:ext cx="2980616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Keywords: Random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combination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Monopoly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pronoun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general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place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number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9AFD573-9A1F-4063-8C14-36C0B64249F7}"/>
              </a:ext>
            </a:extLst>
          </p:cNvPr>
          <p:cNvCxnSpPr>
            <a:cxnSpLocks/>
            <a:stCxn id="221" idx="2"/>
            <a:endCxn id="154" idx="0"/>
          </p:cNvCxnSpPr>
          <p:nvPr/>
        </p:nvCxnSpPr>
        <p:spPr>
          <a:xfrm rot="16200000" flipH="1">
            <a:off x="7027736" y="2757374"/>
            <a:ext cx="339253" cy="9488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44E5CC0-E011-43F5-A8FB-52F6DCF64C80}"/>
              </a:ext>
            </a:extLst>
          </p:cNvPr>
          <p:cNvCxnSpPr>
            <a:cxnSpLocks/>
            <a:stCxn id="82" idx="2"/>
            <a:endCxn id="154" idx="0"/>
          </p:cNvCxnSpPr>
          <p:nvPr/>
        </p:nvCxnSpPr>
        <p:spPr>
          <a:xfrm rot="5400000">
            <a:off x="7400920" y="2547765"/>
            <a:ext cx="1124579" cy="5827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43214D8-2460-48B8-89E3-1AF6221D068E}"/>
              </a:ext>
            </a:extLst>
          </p:cNvPr>
          <p:cNvCxnSpPr>
            <a:cxnSpLocks/>
            <a:stCxn id="122" idx="3"/>
            <a:endCxn id="154" idx="0"/>
          </p:cNvCxnSpPr>
          <p:nvPr/>
        </p:nvCxnSpPr>
        <p:spPr>
          <a:xfrm flipV="1">
            <a:off x="3448753" y="3401451"/>
            <a:ext cx="4223059" cy="2625676"/>
          </a:xfrm>
          <a:prstGeom prst="bentConnector4">
            <a:avLst>
              <a:gd name="adj1" fmla="val 32355"/>
              <a:gd name="adj2" fmla="val 10383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FA410AB-2DB4-4EE3-AE43-0FA087AFA11F}"/>
              </a:ext>
            </a:extLst>
          </p:cNvPr>
          <p:cNvCxnSpPr>
            <a:cxnSpLocks/>
            <a:endCxn id="191" idx="0"/>
          </p:cNvCxnSpPr>
          <p:nvPr/>
        </p:nvCxnSpPr>
        <p:spPr>
          <a:xfrm rot="16200000" flipH="1">
            <a:off x="5205033" y="3579598"/>
            <a:ext cx="906078" cy="638842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3846835-3E37-4141-8CC3-BCE8448936A2}"/>
              </a:ext>
            </a:extLst>
          </p:cNvPr>
          <p:cNvCxnSpPr>
            <a:cxnSpLocks/>
            <a:stCxn id="154" idx="2"/>
            <a:endCxn id="191" idx="0"/>
          </p:cNvCxnSpPr>
          <p:nvPr/>
        </p:nvCxnSpPr>
        <p:spPr>
          <a:xfrm rot="5400000">
            <a:off x="6745218" y="3425464"/>
            <a:ext cx="158870" cy="1694319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CA4EC50-B7EC-4A82-9277-6A29CE762460}"/>
              </a:ext>
            </a:extLst>
          </p:cNvPr>
          <p:cNvSpPr/>
          <p:nvPr/>
        </p:nvSpPr>
        <p:spPr>
          <a:xfrm>
            <a:off x="5422148" y="5770397"/>
            <a:ext cx="1540830" cy="50105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Action Cards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3C00579-3114-4BFD-828A-6A16652C84C8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6184425" y="5620678"/>
            <a:ext cx="8138" cy="1497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8E326D-DAC0-416C-A4EE-726A7B342C82}"/>
              </a:ext>
            </a:extLst>
          </p:cNvPr>
          <p:cNvSpPr txBox="1"/>
          <p:nvPr/>
        </p:nvSpPr>
        <p:spPr>
          <a:xfrm>
            <a:off x="4702079" y="4352058"/>
            <a:ext cx="2550827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Few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-Shot Learning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Key-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-Text Model + Generation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B7DE29D-1FB1-4096-96D0-735A6C23D4DB}"/>
              </a:ext>
            </a:extLst>
          </p:cNvPr>
          <p:cNvCxnSpPr>
            <a:cxnSpLocks/>
            <a:stCxn id="191" idx="3"/>
            <a:endCxn id="62" idx="0"/>
          </p:cNvCxnSpPr>
          <p:nvPr/>
        </p:nvCxnSpPr>
        <p:spPr>
          <a:xfrm flipV="1">
            <a:off x="7252906" y="3522380"/>
            <a:ext cx="3163151" cy="1225547"/>
          </a:xfrm>
          <a:prstGeom prst="bentConnector4">
            <a:avLst>
              <a:gd name="adj1" fmla="val 65645"/>
              <a:gd name="adj2" fmla="val 118653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B8D7370-E30F-4B23-AC0C-EB9AE8D9B8BB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7573963" y="680285"/>
            <a:ext cx="1248813" cy="4435375"/>
          </a:xfrm>
          <a:prstGeom prst="bentConnector3">
            <a:avLst>
              <a:gd name="adj1" fmla="val 68305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13" descr="Filter outline">
            <a:extLst>
              <a:ext uri="{FF2B5EF4-FFF2-40B4-BE49-F238E27FC236}">
                <a16:creationId xmlns:a16="http://schemas.microsoft.com/office/drawing/2014/main" id="{A50BCEE4-2F4B-4CC8-86CD-41944FBF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617" y="4738926"/>
            <a:ext cx="440880" cy="440880"/>
          </a:xfrm>
          <a:prstGeom prst="rect">
            <a:avLst/>
          </a:prstGeom>
        </p:spPr>
      </p:pic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DCE38998-2633-4EC8-9F32-5C932C2495D7}"/>
              </a:ext>
            </a:extLst>
          </p:cNvPr>
          <p:cNvCxnSpPr>
            <a:cxnSpLocks/>
            <a:stCxn id="214" idx="2"/>
            <a:endCxn id="182" idx="0"/>
          </p:cNvCxnSpPr>
          <p:nvPr/>
        </p:nvCxnSpPr>
        <p:spPr>
          <a:xfrm rot="5400000">
            <a:off x="8009015" y="3363354"/>
            <a:ext cx="590591" cy="4223494"/>
          </a:xfrm>
          <a:prstGeom prst="bentConnector3">
            <a:avLst>
              <a:gd name="adj1" fmla="val 43807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8CD2F0-5B7A-467C-8D69-23A678B6F8F3}"/>
              </a:ext>
            </a:extLst>
          </p:cNvPr>
          <p:cNvSpPr txBox="1"/>
          <p:nvPr/>
        </p:nvSpPr>
        <p:spPr>
          <a:xfrm>
            <a:off x="5936127" y="2485905"/>
            <a:ext cx="1573571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POS 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Action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verbs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+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pronouns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52E65E-37F3-4A2C-9AB5-47F0567B0EF2}"/>
              </a:ext>
            </a:extLst>
          </p:cNvPr>
          <p:cNvSpPr txBox="1"/>
          <p:nvPr/>
        </p:nvSpPr>
        <p:spPr>
          <a:xfrm>
            <a:off x="4379768" y="2486835"/>
            <a:ext cx="1429915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Manual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keyword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extraction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0DA95-B70D-49CC-ACCC-C4E988D979FE}"/>
              </a:ext>
            </a:extLst>
          </p:cNvPr>
          <p:cNvSpPr txBox="1"/>
          <p:nvPr/>
        </p:nvSpPr>
        <p:spPr>
          <a:xfrm>
            <a:off x="7032104" y="5805264"/>
            <a:ext cx="1053623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Interpretation der Aktion</a:t>
            </a:r>
          </a:p>
        </p:txBody>
      </p:sp>
    </p:spTree>
    <p:extLst>
      <p:ext uri="{BB962C8B-B14F-4D97-AF65-F5344CB8AC3E}">
        <p14:creationId xmlns:p14="http://schemas.microsoft.com/office/powerpoint/2010/main" val="362765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</a:t>
            </a:r>
            <a:r>
              <a:rPr lang="de-DE" dirty="0" err="1"/>
              <a:t>projekt</a:t>
            </a:r>
            <a:r>
              <a:rPr lang="de-DE" dirty="0"/>
              <a:t> stellt damit ein</a:t>
            </a:r>
            <a:r>
              <a:rPr lang="de-DE" dirty="0">
                <a:solidFill>
                  <a:srgbClr val="FF0000"/>
                </a:solidFill>
              </a:rPr>
              <a:t> schwaches, p- und Meta-kreatives</a:t>
            </a:r>
            <a:r>
              <a:rPr lang="de-DE" dirty="0"/>
              <a:t> System dar und setzt ausgewählte theoretische </a:t>
            </a:r>
            <a:r>
              <a:rPr lang="de-DE" dirty="0" err="1"/>
              <a:t>aspekte</a:t>
            </a:r>
            <a:r>
              <a:rPr lang="de-DE" dirty="0"/>
              <a:t>, die wir im rahmen des </a:t>
            </a:r>
            <a:r>
              <a:rPr lang="de-DE" dirty="0" err="1"/>
              <a:t>seminars</a:t>
            </a:r>
            <a:r>
              <a:rPr lang="de-DE" dirty="0"/>
              <a:t> gelernt haben, um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Monopoly Original Action Cards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9695554" y="3522380"/>
            <a:ext cx="1441006" cy="1078170"/>
          </a:xfrm>
          <a:prstGeom prst="roundRect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Evaluation: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Similarity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reference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card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(s)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New Dimension (=</a:t>
            </a:r>
            <a:r>
              <a:rPr lang="de-DE" sz="1400" dirty="0" err="1">
                <a:solidFill>
                  <a:schemeClr val="tx2"/>
                </a:solidFill>
              </a:rPr>
              <a:t>topic</a:t>
            </a:r>
            <a:r>
              <a:rPr lang="de-DE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10427111" y="5013607"/>
            <a:ext cx="11288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000" dirty="0" err="1">
                <a:solidFill>
                  <a:schemeClr val="tx2"/>
                </a:solidFill>
              </a:rPr>
              <a:t>Based</a:t>
            </a:r>
            <a:r>
              <a:rPr lang="de-DE" sz="1000" dirty="0">
                <a:solidFill>
                  <a:schemeClr val="tx2"/>
                </a:solidFill>
              </a:rPr>
              <a:t> on </a:t>
            </a:r>
            <a:r>
              <a:rPr lang="de-DE" sz="1000" dirty="0" err="1">
                <a:solidFill>
                  <a:schemeClr val="tx2"/>
                </a:solidFill>
              </a:rPr>
              <a:t>evaluation</a:t>
            </a:r>
            <a:r>
              <a:rPr lang="de-DE" sz="1000" dirty="0">
                <a:solidFill>
                  <a:schemeClr val="tx2"/>
                </a:solidFill>
              </a:rPr>
              <a:t> &amp; </a:t>
            </a:r>
            <a:r>
              <a:rPr lang="de-DE" sz="1000" dirty="0" err="1">
                <a:solidFill>
                  <a:schemeClr val="tx2"/>
                </a:solidFill>
              </a:rPr>
              <a:t>outer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regulation</a:t>
            </a:r>
            <a:endParaRPr lang="de-DE" sz="1000" dirty="0">
              <a:solidFill>
                <a:schemeClr val="tx2"/>
              </a:solidFill>
            </a:endParaRPr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>
                <a:solidFill>
                  <a:schemeClr val="tx2"/>
                </a:solidFill>
              </a:rPr>
              <a:t>List </a:t>
            </a:r>
            <a:r>
              <a:rPr lang="de-DE" sz="1400" dirty="0" err="1">
                <a:solidFill>
                  <a:schemeClr val="tx2"/>
                </a:solidFill>
              </a:rPr>
              <a:t>of</a:t>
            </a:r>
            <a:r>
              <a:rPr lang="de-DE" sz="1400" dirty="0">
                <a:solidFill>
                  <a:schemeClr val="tx2"/>
                </a:solidFill>
              </a:rPr>
              <a:t> Action Verbs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C00895E-DDA0-4D93-AF1B-358E3E3492BA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 rot="5400000">
            <a:off x="5431070" y="1937223"/>
            <a:ext cx="213268" cy="885956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EFD56F8-F3CC-43A5-B667-3A3BF6B13757}"/>
              </a:ext>
            </a:extLst>
          </p:cNvPr>
          <p:cNvCxnSpPr>
            <a:cxnSpLocks/>
            <a:stCxn id="9" idx="2"/>
            <a:endCxn id="221" idx="0"/>
          </p:cNvCxnSpPr>
          <p:nvPr/>
        </p:nvCxnSpPr>
        <p:spPr>
          <a:xfrm rot="16200000" flipH="1">
            <a:off x="6245628" y="2008620"/>
            <a:ext cx="212338" cy="742231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Places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956A9-95FD-4B8F-AFCF-16709B68AFEC}"/>
              </a:ext>
            </a:extLst>
          </p:cNvPr>
          <p:cNvSpPr txBox="1"/>
          <p:nvPr/>
        </p:nvSpPr>
        <p:spPr>
          <a:xfrm>
            <a:off x="6181504" y="3401451"/>
            <a:ext cx="2980616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Keywords: Random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combination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Monopoly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pronoun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general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place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number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9AFD573-9A1F-4063-8C14-36C0B64249F7}"/>
              </a:ext>
            </a:extLst>
          </p:cNvPr>
          <p:cNvCxnSpPr>
            <a:cxnSpLocks/>
            <a:stCxn id="221" idx="2"/>
            <a:endCxn id="154" idx="0"/>
          </p:cNvCxnSpPr>
          <p:nvPr/>
        </p:nvCxnSpPr>
        <p:spPr>
          <a:xfrm rot="16200000" flipH="1">
            <a:off x="7027736" y="2757374"/>
            <a:ext cx="339253" cy="9488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44E5CC0-E011-43F5-A8FB-52F6DCF64C80}"/>
              </a:ext>
            </a:extLst>
          </p:cNvPr>
          <p:cNvCxnSpPr>
            <a:cxnSpLocks/>
            <a:stCxn id="82" idx="2"/>
            <a:endCxn id="154" idx="0"/>
          </p:cNvCxnSpPr>
          <p:nvPr/>
        </p:nvCxnSpPr>
        <p:spPr>
          <a:xfrm rot="5400000">
            <a:off x="7400920" y="2547765"/>
            <a:ext cx="1124579" cy="5827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43214D8-2460-48B8-89E3-1AF6221D068E}"/>
              </a:ext>
            </a:extLst>
          </p:cNvPr>
          <p:cNvCxnSpPr>
            <a:cxnSpLocks/>
            <a:stCxn id="122" idx="3"/>
            <a:endCxn id="154" idx="0"/>
          </p:cNvCxnSpPr>
          <p:nvPr/>
        </p:nvCxnSpPr>
        <p:spPr>
          <a:xfrm flipV="1">
            <a:off x="3448753" y="3401451"/>
            <a:ext cx="4223059" cy="2625676"/>
          </a:xfrm>
          <a:prstGeom prst="bentConnector4">
            <a:avLst>
              <a:gd name="adj1" fmla="val 32355"/>
              <a:gd name="adj2" fmla="val 10383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FA410AB-2DB4-4EE3-AE43-0FA087AFA11F}"/>
              </a:ext>
            </a:extLst>
          </p:cNvPr>
          <p:cNvCxnSpPr>
            <a:cxnSpLocks/>
            <a:endCxn id="191" idx="0"/>
          </p:cNvCxnSpPr>
          <p:nvPr/>
        </p:nvCxnSpPr>
        <p:spPr>
          <a:xfrm rot="16200000" flipH="1">
            <a:off x="5205033" y="3579598"/>
            <a:ext cx="906078" cy="638842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3846835-3E37-4141-8CC3-BCE8448936A2}"/>
              </a:ext>
            </a:extLst>
          </p:cNvPr>
          <p:cNvCxnSpPr>
            <a:cxnSpLocks/>
            <a:stCxn id="154" idx="2"/>
            <a:endCxn id="191" idx="0"/>
          </p:cNvCxnSpPr>
          <p:nvPr/>
        </p:nvCxnSpPr>
        <p:spPr>
          <a:xfrm rot="5400000">
            <a:off x="6745218" y="3425464"/>
            <a:ext cx="158870" cy="1694319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CA4EC50-B7EC-4A82-9277-6A29CE762460}"/>
              </a:ext>
            </a:extLst>
          </p:cNvPr>
          <p:cNvSpPr/>
          <p:nvPr/>
        </p:nvSpPr>
        <p:spPr>
          <a:xfrm>
            <a:off x="5422148" y="5770397"/>
            <a:ext cx="1540830" cy="50105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Action Cards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3C00579-3114-4BFD-828A-6A16652C84C8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6184425" y="5620678"/>
            <a:ext cx="8138" cy="1497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8E326D-DAC0-416C-A4EE-726A7B342C82}"/>
              </a:ext>
            </a:extLst>
          </p:cNvPr>
          <p:cNvSpPr txBox="1"/>
          <p:nvPr/>
        </p:nvSpPr>
        <p:spPr>
          <a:xfrm>
            <a:off x="4702079" y="4352058"/>
            <a:ext cx="2550827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Few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-Shot Learning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Key-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-Text Model + Generation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B7DE29D-1FB1-4096-96D0-735A6C23D4DB}"/>
              </a:ext>
            </a:extLst>
          </p:cNvPr>
          <p:cNvCxnSpPr>
            <a:cxnSpLocks/>
            <a:stCxn id="191" idx="3"/>
            <a:endCxn id="62" idx="0"/>
          </p:cNvCxnSpPr>
          <p:nvPr/>
        </p:nvCxnSpPr>
        <p:spPr>
          <a:xfrm flipV="1">
            <a:off x="7252906" y="3522380"/>
            <a:ext cx="3163151" cy="1225547"/>
          </a:xfrm>
          <a:prstGeom prst="bentConnector4">
            <a:avLst>
              <a:gd name="adj1" fmla="val 65645"/>
              <a:gd name="adj2" fmla="val 118653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B8D7370-E30F-4B23-AC0C-EB9AE8D9B8BB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7573963" y="680285"/>
            <a:ext cx="1248813" cy="4435375"/>
          </a:xfrm>
          <a:prstGeom prst="bentConnector3">
            <a:avLst>
              <a:gd name="adj1" fmla="val 68305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13" descr="Filter outline">
            <a:extLst>
              <a:ext uri="{FF2B5EF4-FFF2-40B4-BE49-F238E27FC236}">
                <a16:creationId xmlns:a16="http://schemas.microsoft.com/office/drawing/2014/main" id="{A50BCEE4-2F4B-4CC8-86CD-41944FBF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617" y="4738926"/>
            <a:ext cx="440880" cy="440880"/>
          </a:xfrm>
          <a:prstGeom prst="rect">
            <a:avLst/>
          </a:prstGeom>
        </p:spPr>
      </p:pic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DCE38998-2633-4EC8-9F32-5C932C2495D7}"/>
              </a:ext>
            </a:extLst>
          </p:cNvPr>
          <p:cNvCxnSpPr>
            <a:cxnSpLocks/>
            <a:stCxn id="214" idx="2"/>
            <a:endCxn id="182" idx="0"/>
          </p:cNvCxnSpPr>
          <p:nvPr/>
        </p:nvCxnSpPr>
        <p:spPr>
          <a:xfrm rot="5400000">
            <a:off x="8009015" y="3363354"/>
            <a:ext cx="590591" cy="4223494"/>
          </a:xfrm>
          <a:prstGeom prst="bentConnector3">
            <a:avLst>
              <a:gd name="adj1" fmla="val 43807"/>
            </a:avLst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8CD2F0-5B7A-467C-8D69-23A678B6F8F3}"/>
              </a:ext>
            </a:extLst>
          </p:cNvPr>
          <p:cNvSpPr txBox="1"/>
          <p:nvPr/>
        </p:nvSpPr>
        <p:spPr>
          <a:xfrm>
            <a:off x="5936127" y="2485905"/>
            <a:ext cx="1573571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POS 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Action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verbs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+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pronouns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52E65E-37F3-4A2C-9AB5-47F0567B0EF2}"/>
              </a:ext>
            </a:extLst>
          </p:cNvPr>
          <p:cNvSpPr txBox="1"/>
          <p:nvPr/>
        </p:nvSpPr>
        <p:spPr>
          <a:xfrm>
            <a:off x="4379768" y="2486835"/>
            <a:ext cx="1429915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Manual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keyword</a:t>
            </a:r>
            <a:r>
              <a:rPr lang="de-DE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cs typeface="Arial" panose="020B0604020202020204" pitchFamily="34" charset="0"/>
              </a:rPr>
              <a:t>extraction</a:t>
            </a:r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A83A61-5ACB-40D5-A9AC-675E626CB8AA}"/>
              </a:ext>
            </a:extLst>
          </p:cNvPr>
          <p:cNvSpPr/>
          <p:nvPr/>
        </p:nvSpPr>
        <p:spPr>
          <a:xfrm>
            <a:off x="4465212" y="1268461"/>
            <a:ext cx="3002186" cy="192078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8CD181-54D6-45F5-BF61-53816D40E8EF}"/>
              </a:ext>
            </a:extLst>
          </p:cNvPr>
          <p:cNvSpPr/>
          <p:nvPr/>
        </p:nvSpPr>
        <p:spPr>
          <a:xfrm>
            <a:off x="9472741" y="3143611"/>
            <a:ext cx="2269516" cy="247477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78F49A-E655-4689-91F6-85248BEE317A}"/>
              </a:ext>
            </a:extLst>
          </p:cNvPr>
          <p:cNvSpPr/>
          <p:nvPr/>
        </p:nvSpPr>
        <p:spPr>
          <a:xfrm>
            <a:off x="4691026" y="4180844"/>
            <a:ext cx="2784693" cy="10443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17E4C2-D89A-4F47-A59A-815A11658BFA}"/>
              </a:ext>
            </a:extLst>
          </p:cNvPr>
          <p:cNvSpPr txBox="1"/>
          <p:nvPr/>
        </p:nvSpPr>
        <p:spPr>
          <a:xfrm>
            <a:off x="9846921" y="2868738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Filtration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FFB04C-6C59-4BB3-9B92-6B469C0D453E}"/>
              </a:ext>
            </a:extLst>
          </p:cNvPr>
          <p:cNvSpPr txBox="1"/>
          <p:nvPr/>
        </p:nvSpPr>
        <p:spPr>
          <a:xfrm>
            <a:off x="5326638" y="978935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 err="1">
                <a:solidFill>
                  <a:srgbClr val="3B8985"/>
                </a:solidFill>
              </a:rPr>
              <a:t>Plagiarism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21C5A-46F7-4C3C-B391-08548F948ED0}"/>
              </a:ext>
            </a:extLst>
          </p:cNvPr>
          <p:cNvSpPr txBox="1"/>
          <p:nvPr/>
        </p:nvSpPr>
        <p:spPr>
          <a:xfrm>
            <a:off x="4531150" y="3898698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Generation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B4B8F1-6E86-4BBD-8FE5-30BFDBB81B28}"/>
              </a:ext>
            </a:extLst>
          </p:cNvPr>
          <p:cNvSpPr/>
          <p:nvPr/>
        </p:nvSpPr>
        <p:spPr>
          <a:xfrm>
            <a:off x="6005653" y="3423162"/>
            <a:ext cx="3270994" cy="7917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FFE76-B699-4E00-B4D7-902A94629651}"/>
              </a:ext>
            </a:extLst>
          </p:cNvPr>
          <p:cNvSpPr txBox="1"/>
          <p:nvPr/>
        </p:nvSpPr>
        <p:spPr>
          <a:xfrm>
            <a:off x="7561963" y="3152470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 err="1">
                <a:solidFill>
                  <a:srgbClr val="3B8985"/>
                </a:solidFill>
              </a:rPr>
              <a:t>Randomization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2D71B6A-B21C-4AE5-B5FD-6D5FE9E7774D}"/>
              </a:ext>
            </a:extLst>
          </p:cNvPr>
          <p:cNvSpPr/>
          <p:nvPr/>
        </p:nvSpPr>
        <p:spPr>
          <a:xfrm>
            <a:off x="7541139" y="1276651"/>
            <a:ext cx="2154415" cy="1762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4FD91C-D521-4630-850A-78CA4261AE30}"/>
              </a:ext>
            </a:extLst>
          </p:cNvPr>
          <p:cNvSpPr txBox="1"/>
          <p:nvPr/>
        </p:nvSpPr>
        <p:spPr>
          <a:xfrm>
            <a:off x="7843513" y="995268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Inception</a:t>
            </a:r>
            <a:endParaRPr lang="de-DE" sz="1000" b="1" dirty="0">
              <a:solidFill>
                <a:srgbClr val="3B8985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0DA95-B70D-49CC-ACCC-C4E988D979FE}"/>
              </a:ext>
            </a:extLst>
          </p:cNvPr>
          <p:cNvSpPr txBox="1"/>
          <p:nvPr/>
        </p:nvSpPr>
        <p:spPr>
          <a:xfrm>
            <a:off x="7032104" y="5805264"/>
            <a:ext cx="1053623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Interpretation der Aktion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76D9749-1C74-4DA9-A9DE-8AF75EEA47DE}"/>
              </a:ext>
            </a:extLst>
          </p:cNvPr>
          <p:cNvSpPr/>
          <p:nvPr/>
        </p:nvSpPr>
        <p:spPr>
          <a:xfrm>
            <a:off x="7032104" y="5632938"/>
            <a:ext cx="1432411" cy="6385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1000"/>
            </a:schemeClr>
          </a:solidFill>
          <a:ln w="19050">
            <a:solidFill>
              <a:srgbClr val="3B8985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D6027-8013-4716-981C-217FCE8BAD16}"/>
              </a:ext>
            </a:extLst>
          </p:cNvPr>
          <p:cNvSpPr txBox="1"/>
          <p:nvPr/>
        </p:nvSpPr>
        <p:spPr>
          <a:xfrm>
            <a:off x="6979143" y="5361041"/>
            <a:ext cx="142991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200" b="1" dirty="0">
                <a:solidFill>
                  <a:srgbClr val="3B8985"/>
                </a:solidFill>
              </a:rPr>
              <a:t>Mini-</a:t>
            </a:r>
            <a:r>
              <a:rPr lang="de-DE" sz="1200" b="1" dirty="0" err="1">
                <a:solidFill>
                  <a:srgbClr val="3B8985"/>
                </a:solidFill>
              </a:rPr>
              <a:t>Creation</a:t>
            </a:r>
            <a:endParaRPr lang="de-DE" sz="1000" b="1" dirty="0">
              <a:solidFill>
                <a:srgbClr val="3B89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8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7C69-B8D5-4C1D-8EA9-06ECC83E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referenzen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ADFC-7459-4C9B-83B2-6BC090D41F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200" b="0" dirty="0" err="1"/>
              <a:t>Projektlink</a:t>
            </a:r>
            <a:r>
              <a:rPr lang="en-US" sz="1200" b="0" dirty="0"/>
              <a:t>: </a:t>
            </a:r>
            <a:r>
              <a:rPr lang="en-US" sz="1200" b="0" dirty="0">
                <a:solidFill>
                  <a:srgbClr val="3B89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https://github.com/lucalila/comp_creativity/tree/main</a:t>
            </a:r>
            <a:endParaRPr lang="en-US" sz="1200" b="0" dirty="0"/>
          </a:p>
          <a:p>
            <a:r>
              <a:rPr lang="en-US" sz="1200" b="0" dirty="0"/>
              <a:t>Film-</a:t>
            </a:r>
            <a:r>
              <a:rPr lang="en-US" sz="1200" b="0" dirty="0" err="1"/>
              <a:t>Datensatz</a:t>
            </a:r>
            <a:r>
              <a:rPr lang="en-US" sz="1200" b="0" dirty="0"/>
              <a:t>: </a:t>
            </a:r>
            <a:r>
              <a:rPr lang="de-DE" sz="1200" b="0" dirty="0">
                <a:solidFill>
                  <a:srgbClr val="3B898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https://www.kaggle.com/tmdb/tmdb-movie-metadata?select=tmdb_5000_movies.csv</a:t>
            </a:r>
            <a:endParaRPr lang="en-US" sz="1200" b="0" dirty="0">
              <a:solidFill>
                <a:srgbClr val="3B8985"/>
              </a:solidFill>
            </a:endParaRPr>
          </a:p>
          <a:p>
            <a:r>
              <a:rPr lang="en-US" sz="1200" b="0" dirty="0" err="1"/>
              <a:t>Aktionsverben</a:t>
            </a:r>
            <a:r>
              <a:rPr lang="en-US" sz="1200" b="0" dirty="0"/>
              <a:t>: </a:t>
            </a:r>
            <a:r>
              <a:rPr lang="de-DE" sz="1200" b="0" dirty="0">
                <a:solidFill>
                  <a:srgbClr val="3B898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https://www.citationmachine.net/resources/grammar-guides/verb/list-verbs/</a:t>
            </a:r>
            <a:endParaRPr lang="en-US" sz="1200" b="0" dirty="0">
              <a:solidFill>
                <a:srgbClr val="3B8985"/>
              </a:solidFill>
            </a:endParaRPr>
          </a:p>
          <a:p>
            <a:r>
              <a:rPr lang="en-US" sz="1200" b="0" dirty="0"/>
              <a:t>Key-to-Text Inference API: </a:t>
            </a:r>
            <a:r>
              <a:rPr lang="de-DE" sz="1200" b="0" dirty="0">
                <a:solidFill>
                  <a:srgbClr val="3B898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https://huggingface.co/blog/few-shot-learning-gpt-neo-and-inference-api</a:t>
            </a:r>
            <a:endParaRPr lang="en-US" sz="1200" b="0" dirty="0">
              <a:solidFill>
                <a:srgbClr val="3B8985"/>
              </a:solidFill>
            </a:endParaRPr>
          </a:p>
          <a:p>
            <a:r>
              <a:rPr lang="en-US" sz="1200" b="0" dirty="0" err="1"/>
              <a:t>Regularisierung</a:t>
            </a:r>
            <a:r>
              <a:rPr lang="en-US" sz="1200" b="0" dirty="0"/>
              <a:t>: </a:t>
            </a:r>
            <a:r>
              <a:rPr lang="de-DE" sz="1200" b="0" dirty="0">
                <a:solidFill>
                  <a:srgbClr val="3B898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https://github.com/dariusk/wordfilter</a:t>
            </a:r>
            <a:endParaRPr lang="en-US" sz="1200" b="0" dirty="0">
              <a:solidFill>
                <a:srgbClr val="3B8985"/>
              </a:solidFill>
            </a:endParaRPr>
          </a:p>
          <a:p>
            <a:endParaRPr lang="en-US" sz="1200" b="0" dirty="0"/>
          </a:p>
          <a:p>
            <a:endParaRPr lang="en-US" sz="1200" b="0" dirty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46387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7CB24E-51C2-48AA-B2CA-E4A92DFA39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8985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317D2-1AAC-4A09-8A06-E5A0F94970F1}"/>
              </a:ext>
            </a:extLst>
          </p:cNvPr>
          <p:cNvSpPr txBox="1"/>
          <p:nvPr/>
        </p:nvSpPr>
        <p:spPr>
          <a:xfrm>
            <a:off x="4295800" y="2986965"/>
            <a:ext cx="3600400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</a:rPr>
              <a:t>DEMO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4795-9C1D-4E13-8E48-DC62AAB6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Projektübersicht – Interdimensionales </a:t>
            </a:r>
            <a:r>
              <a:rPr lang="de-DE" dirty="0" err="1"/>
              <a:t>monopoly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F6B2-7A70-489F-BEFC-4493E3F866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rgbClr val="3B8985"/>
                </a:solidFill>
              </a:rPr>
              <a:t>Ziel des Projekts: </a:t>
            </a:r>
          </a:p>
          <a:p>
            <a:r>
              <a:rPr lang="de-DE" b="0" dirty="0"/>
              <a:t>Nach dem Vorbild des Gesellschaftsspiels „Monopoly“ ändert sich bei </a:t>
            </a:r>
          </a:p>
          <a:p>
            <a:r>
              <a:rPr lang="de-DE" b="0" dirty="0"/>
              <a:t>jedem „über Los“ einer Spielfigur die Dimension des Monopolys. </a:t>
            </a:r>
          </a:p>
          <a:p>
            <a:r>
              <a:rPr lang="de-DE" b="0" dirty="0"/>
              <a:t>Die neue Dimension stellt eine neue thematische Welt im Vergleich </a:t>
            </a:r>
          </a:p>
          <a:p>
            <a:r>
              <a:rPr lang="de-DE" b="0" dirty="0"/>
              <a:t>zum klassischen Monopoly dar. </a:t>
            </a:r>
          </a:p>
          <a:p>
            <a:endParaRPr lang="de-DE" dirty="0">
              <a:solidFill>
                <a:srgbClr val="3B8985"/>
              </a:solidFill>
            </a:endParaRPr>
          </a:p>
          <a:p>
            <a:r>
              <a:rPr lang="de-DE" dirty="0">
                <a:solidFill>
                  <a:srgbClr val="3B8985"/>
                </a:solidFill>
              </a:rPr>
              <a:t>Motivation: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Bekanntes auf kreative Art und Weise in etwas Neues überführen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Kombination aus Textgenerierung und Interpretation</a:t>
            </a:r>
          </a:p>
          <a:p>
            <a:endParaRPr lang="de-DE" b="0" dirty="0"/>
          </a:p>
          <a:p>
            <a:r>
              <a:rPr lang="de-DE" dirty="0">
                <a:solidFill>
                  <a:srgbClr val="3B8985"/>
                </a:solidFill>
              </a:rPr>
              <a:t>Komponenten des Projekts: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Generierung einer neuen Dimension (Topic)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Generierung neuer 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Generierung neuer Aktionskarten und deren Interpretation, d.h. die Aktion, die die Spieler beim Ziehen einer „Ereigniskarte“ oder einer „Gemeinschaftskarte“ vornehmen müssen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Grafische Darstellung des Spiels, der Dimensionen incl. Bilder, Orte, Aktionskarten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Simulation des Spielverlaufs und der Aktionen</a:t>
            </a:r>
          </a:p>
          <a:p>
            <a:endParaRPr lang="de-DE" b="0" dirty="0"/>
          </a:p>
        </p:txBody>
      </p:sp>
      <p:pic>
        <p:nvPicPr>
          <p:cNvPr id="275458" name="Picture 2" descr="Monopoly (game) - Wikipedia">
            <a:extLst>
              <a:ext uri="{FF2B5EF4-FFF2-40B4-BE49-F238E27FC236}">
                <a16:creationId xmlns:a16="http://schemas.microsoft.com/office/drawing/2014/main" id="{2B8C6F26-56D7-4984-92EE-C3EEAE8D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196975"/>
            <a:ext cx="396044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7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ADFC-0199-4E79-A0CA-EA8BD974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des </a:t>
            </a:r>
            <a:r>
              <a:rPr lang="de-DE" dirty="0" err="1"/>
              <a:t>systems</a:t>
            </a:r>
            <a:r>
              <a:rPr lang="de-DE" dirty="0"/>
              <a:t> (siehe auch </a:t>
            </a:r>
            <a:r>
              <a:rPr lang="de-DE" dirty="0" err="1"/>
              <a:t>dimensions_file.json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67AD-3F8B-4A1A-B351-E248D4C61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Dimension.json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F3DD9-8573-4078-8DD3-A4E732C73929}"/>
              </a:ext>
            </a:extLst>
          </p:cNvPr>
          <p:cNvSpPr/>
          <p:nvPr/>
        </p:nvSpPr>
        <p:spPr>
          <a:xfrm>
            <a:off x="2207568" y="1988840"/>
            <a:ext cx="2088232" cy="1224136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9850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9373027" y="3632001"/>
            <a:ext cx="2268111" cy="21732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</a:t>
            </a:r>
            <a:r>
              <a:rPr lang="de-DE" dirty="0" err="1"/>
              <a:t>umsetzung</a:t>
            </a:r>
            <a:r>
              <a:rPr lang="de-DE" dirty="0"/>
              <a:t> des ersten </a:t>
            </a:r>
            <a:r>
              <a:rPr lang="de-DE" dirty="0" err="1"/>
              <a:t>konzepts</a:t>
            </a:r>
            <a:r>
              <a:rPr lang="de-DE" dirty="0"/>
              <a:t> zeigte, dass andere daten benötigt werden und der </a:t>
            </a:r>
            <a:r>
              <a:rPr lang="de-DE" dirty="0" err="1"/>
              <a:t>ansatz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orte und aktionskarten geändert werden muss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BA682-4983-4313-B4B5-C34C3CF373BA}"/>
              </a:ext>
            </a:extLst>
          </p:cNvPr>
          <p:cNvSpPr/>
          <p:nvPr/>
        </p:nvSpPr>
        <p:spPr>
          <a:xfrm>
            <a:off x="9738937" y="4173561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1CCD55-C7DB-408C-99BF-1F63E6DAB077}"/>
              </a:ext>
            </a:extLst>
          </p:cNvPr>
          <p:cNvSpPr/>
          <p:nvPr/>
        </p:nvSpPr>
        <p:spPr>
          <a:xfrm>
            <a:off x="5222576" y="3292840"/>
            <a:ext cx="1785843" cy="72082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k2t</a:t>
            </a: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Key-</a:t>
            </a:r>
            <a:r>
              <a:rPr lang="de-DE" sz="1400" dirty="0" err="1">
                <a:cs typeface="Arial" panose="020B0604020202020204" pitchFamily="34" charset="0"/>
              </a:rPr>
              <a:t>to</a:t>
            </a:r>
            <a:r>
              <a:rPr lang="de-DE" sz="1400" dirty="0">
                <a:cs typeface="Arial" panose="020B0604020202020204" pitchFamily="34" charset="0"/>
              </a:rPr>
              <a:t>-Text Model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772816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772816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77281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653977" y="1196749"/>
            <a:ext cx="2073819" cy="57629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Netflix Dataset /</a:t>
            </a:r>
          </a:p>
          <a:p>
            <a:pPr algn="l"/>
            <a:r>
              <a:rPr lang="de-DE" sz="1400" dirty="0" err="1"/>
              <a:t>Veale‘s</a:t>
            </a:r>
            <a:r>
              <a:rPr lang="de-DE" sz="1400" dirty="0"/>
              <a:t> </a:t>
            </a:r>
            <a:r>
              <a:rPr lang="de-DE" sz="1400" dirty="0" err="1"/>
              <a:t>Fictional</a:t>
            </a:r>
            <a:r>
              <a:rPr lang="de-DE" sz="1400" dirty="0"/>
              <a:t> Worlds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551384" y="3121072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Random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1690886" y="2687216"/>
            <a:ext cx="0" cy="43385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DB015D-7EFD-4605-8441-391974D88E3F}"/>
              </a:ext>
            </a:extLst>
          </p:cNvPr>
          <p:cNvCxnSpPr>
            <a:cxnSpLocks/>
            <a:stCxn id="20" idx="2"/>
            <a:endCxn id="8" idx="2"/>
          </p:cNvCxnSpPr>
          <p:nvPr/>
        </p:nvCxnSpPr>
        <p:spPr>
          <a:xfrm rot="5400000" flipH="1" flipV="1">
            <a:off x="2284358" y="2093743"/>
            <a:ext cx="794706" cy="1981651"/>
          </a:xfrm>
          <a:prstGeom prst="bentConnector3">
            <a:avLst>
              <a:gd name="adj1" fmla="val -287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1690886" y="3706679"/>
            <a:ext cx="1981652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/>
              <a:t>Retrieve</a:t>
            </a:r>
            <a:r>
              <a:rPr lang="de-DE" sz="1400" dirty="0"/>
              <a:t> Wikipedia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6BE205-F733-448C-A3F6-4A0933F2FF80}"/>
              </a:ext>
            </a:extLst>
          </p:cNvPr>
          <p:cNvSpPr/>
          <p:nvPr/>
        </p:nvSpPr>
        <p:spPr>
          <a:xfrm>
            <a:off x="1781611" y="4619285"/>
            <a:ext cx="1800200" cy="967932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NER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wikipedia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get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characters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&amp;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84D885-DE9B-4A4A-B166-3750C4FBD6A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81711" y="4498416"/>
            <a:ext cx="1" cy="120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211090" y="3157837"/>
            <a:ext cx="1932069" cy="990826"/>
          </a:xfrm>
          <a:prstGeom prst="bentConnector3">
            <a:avLst>
              <a:gd name="adj1" fmla="val 92004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9E4AC9-3696-463D-8361-4599A91466B2}"/>
              </a:ext>
            </a:extLst>
          </p:cNvPr>
          <p:cNvSpPr/>
          <p:nvPr/>
        </p:nvSpPr>
        <p:spPr>
          <a:xfrm>
            <a:off x="9738937" y="5081086"/>
            <a:ext cx="1540830" cy="506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34616-0BC7-4F04-8550-E1BAC0F62A1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6115498" y="2687216"/>
            <a:ext cx="0" cy="60562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7FD927-8C2E-4A2B-B45E-CA4B06AD722F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3581811" y="3653250"/>
            <a:ext cx="1640765" cy="145000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7233832" y="3481922"/>
            <a:ext cx="1324626" cy="3608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6D0D5F-61E8-4D60-AFBE-C9DBBA7B7DA9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7008419" y="3653250"/>
            <a:ext cx="225413" cy="909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E06CBBE-A953-42E6-BA79-ECBBFA9DF1CA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>
            <a:off x="8558458" y="3662347"/>
            <a:ext cx="1180479" cy="76173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590032B-FD5D-45CD-BBC8-555D7B50C948}"/>
              </a:ext>
            </a:extLst>
          </p:cNvPr>
          <p:cNvSpPr/>
          <p:nvPr/>
        </p:nvSpPr>
        <p:spPr>
          <a:xfrm>
            <a:off x="5236933" y="4507513"/>
            <a:ext cx="1785843" cy="1142764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„Sentiment“ Analysis (</a:t>
            </a:r>
            <a:r>
              <a:rPr lang="de-DE" sz="1400" dirty="0" err="1">
                <a:cs typeface="Arial" panose="020B0604020202020204" pitchFamily="34" charset="0"/>
              </a:rPr>
              <a:t>Frequency-based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importance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of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character</a:t>
            </a:r>
            <a:r>
              <a:rPr lang="de-DE" sz="1400" dirty="0">
                <a:cs typeface="Arial" panose="020B0604020202020204" pitchFamily="34" charset="0"/>
              </a:rPr>
              <a:t> / </a:t>
            </a:r>
            <a:r>
              <a:rPr lang="de-DE" sz="1400" dirty="0" err="1">
                <a:cs typeface="Arial" panose="020B0604020202020204" pitchFamily="34" charset="0"/>
              </a:rPr>
              <a:t>place</a:t>
            </a:r>
            <a:r>
              <a:rPr lang="de-DE" sz="14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AEC56E4-C921-4312-A682-0BD421DDCB55}"/>
              </a:ext>
            </a:extLst>
          </p:cNvPr>
          <p:cNvCxnSpPr>
            <a:cxnSpLocks/>
            <a:stCxn id="28" idx="3"/>
            <a:endCxn id="89" idx="1"/>
          </p:cNvCxnSpPr>
          <p:nvPr/>
        </p:nvCxnSpPr>
        <p:spPr>
          <a:xfrm flipV="1">
            <a:off x="3581811" y="5078895"/>
            <a:ext cx="1655122" cy="24356"/>
          </a:xfrm>
          <a:prstGeom prst="bentConnector3">
            <a:avLst>
              <a:gd name="adj1" fmla="val 46547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42405" y="3722356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5D1B63B-FE25-4BA5-B8C9-ED76EA608F8D}"/>
              </a:ext>
            </a:extLst>
          </p:cNvPr>
          <p:cNvCxnSpPr>
            <a:cxnSpLocks/>
            <a:stCxn id="89" idx="3"/>
            <a:endCxn id="44" idx="1"/>
          </p:cNvCxnSpPr>
          <p:nvPr/>
        </p:nvCxnSpPr>
        <p:spPr>
          <a:xfrm>
            <a:off x="7022776" y="5078895"/>
            <a:ext cx="2716161" cy="25525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Filter outline">
            <a:extLst>
              <a:ext uri="{FF2B5EF4-FFF2-40B4-BE49-F238E27FC236}">
                <a16:creationId xmlns:a16="http://schemas.microsoft.com/office/drawing/2014/main" id="{5D1E46D9-8040-487A-9928-D9B0469D2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147" y="4868762"/>
            <a:ext cx="444622" cy="444622"/>
          </a:xfrm>
          <a:prstGeom prst="rect">
            <a:avLst/>
          </a:prstGeom>
        </p:spPr>
      </p:pic>
      <p:pic>
        <p:nvPicPr>
          <p:cNvPr id="101" name="Graphic 100" descr="Filter outline">
            <a:extLst>
              <a:ext uri="{FF2B5EF4-FFF2-40B4-BE49-F238E27FC236}">
                <a16:creationId xmlns:a16="http://schemas.microsoft.com/office/drawing/2014/main" id="{4B200D30-60E0-4574-99A5-1A1B236B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9675" y="3346222"/>
            <a:ext cx="444622" cy="4446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8558457" y="2737557"/>
            <a:ext cx="2117417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evaluation</a:t>
            </a:r>
            <a:r>
              <a:rPr lang="de-DE" sz="1400" dirty="0"/>
              <a:t> &amp; </a:t>
            </a:r>
            <a:r>
              <a:rPr lang="de-DE" sz="1400" dirty="0" err="1"/>
              <a:t>outer</a:t>
            </a:r>
            <a:r>
              <a:rPr lang="de-DE" sz="1400" dirty="0"/>
              <a:t> </a:t>
            </a:r>
            <a:r>
              <a:rPr lang="de-DE" sz="1400" dirty="0" err="1"/>
              <a:t>regulation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086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9373027" y="3632001"/>
            <a:ext cx="2268111" cy="21732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</a:t>
            </a:r>
            <a:r>
              <a:rPr lang="de-DE" dirty="0" err="1"/>
              <a:t>umsetzung</a:t>
            </a:r>
            <a:r>
              <a:rPr lang="de-DE" dirty="0"/>
              <a:t> des ersten </a:t>
            </a:r>
            <a:r>
              <a:rPr lang="de-DE" dirty="0" err="1"/>
              <a:t>konzepts</a:t>
            </a:r>
            <a:r>
              <a:rPr lang="de-DE" dirty="0"/>
              <a:t> zeigte, dass andere daten benötigt werden und der </a:t>
            </a:r>
            <a:r>
              <a:rPr lang="de-DE" dirty="0" err="1"/>
              <a:t>ansatz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orte und aktionskarten geändert werden muss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BA682-4983-4313-B4B5-C34C3CF373BA}"/>
              </a:ext>
            </a:extLst>
          </p:cNvPr>
          <p:cNvSpPr/>
          <p:nvPr/>
        </p:nvSpPr>
        <p:spPr>
          <a:xfrm>
            <a:off x="9738937" y="4173561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1CCD55-C7DB-408C-99BF-1F63E6DAB077}"/>
              </a:ext>
            </a:extLst>
          </p:cNvPr>
          <p:cNvSpPr/>
          <p:nvPr/>
        </p:nvSpPr>
        <p:spPr>
          <a:xfrm>
            <a:off x="5222576" y="3292840"/>
            <a:ext cx="1785843" cy="72082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k2t</a:t>
            </a: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Key-</a:t>
            </a:r>
            <a:r>
              <a:rPr lang="de-DE" sz="1400" dirty="0" err="1">
                <a:cs typeface="Arial" panose="020B0604020202020204" pitchFamily="34" charset="0"/>
              </a:rPr>
              <a:t>to</a:t>
            </a:r>
            <a:r>
              <a:rPr lang="de-DE" sz="1400" dirty="0">
                <a:cs typeface="Arial" panose="020B0604020202020204" pitchFamily="34" charset="0"/>
              </a:rPr>
              <a:t>-Text Model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772816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772816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77281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653977" y="1196749"/>
            <a:ext cx="2073819" cy="57629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Netflix Dataset /</a:t>
            </a:r>
          </a:p>
          <a:p>
            <a:pPr algn="l"/>
            <a:r>
              <a:rPr lang="de-DE" sz="1400" dirty="0" err="1"/>
              <a:t>Veale‘s</a:t>
            </a:r>
            <a:r>
              <a:rPr lang="de-DE" sz="1400" dirty="0"/>
              <a:t> </a:t>
            </a:r>
            <a:r>
              <a:rPr lang="de-DE" sz="1400" dirty="0" err="1"/>
              <a:t>Fictional</a:t>
            </a:r>
            <a:r>
              <a:rPr lang="de-DE" sz="1400" dirty="0"/>
              <a:t> Worlds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551384" y="3121072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Random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1690886" y="2687216"/>
            <a:ext cx="0" cy="43385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DB015D-7EFD-4605-8441-391974D88E3F}"/>
              </a:ext>
            </a:extLst>
          </p:cNvPr>
          <p:cNvCxnSpPr>
            <a:cxnSpLocks/>
            <a:stCxn id="20" idx="2"/>
            <a:endCxn id="8" idx="2"/>
          </p:cNvCxnSpPr>
          <p:nvPr/>
        </p:nvCxnSpPr>
        <p:spPr>
          <a:xfrm rot="5400000" flipH="1" flipV="1">
            <a:off x="2284358" y="2093743"/>
            <a:ext cx="794706" cy="1981651"/>
          </a:xfrm>
          <a:prstGeom prst="bentConnector3">
            <a:avLst>
              <a:gd name="adj1" fmla="val -287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1690886" y="3706679"/>
            <a:ext cx="1981652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/>
              <a:t>Retrieve</a:t>
            </a:r>
            <a:r>
              <a:rPr lang="de-DE" sz="1400" dirty="0"/>
              <a:t> Wikipedia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6BE205-F733-448C-A3F6-4A0933F2FF80}"/>
              </a:ext>
            </a:extLst>
          </p:cNvPr>
          <p:cNvSpPr/>
          <p:nvPr/>
        </p:nvSpPr>
        <p:spPr>
          <a:xfrm>
            <a:off x="1781611" y="4619285"/>
            <a:ext cx="1800200" cy="967932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NER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wikipedia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get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characters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&amp;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84D885-DE9B-4A4A-B166-3750C4FBD6A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81711" y="4498416"/>
            <a:ext cx="1" cy="120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211090" y="3157837"/>
            <a:ext cx="1932069" cy="990826"/>
          </a:xfrm>
          <a:prstGeom prst="bentConnector3">
            <a:avLst>
              <a:gd name="adj1" fmla="val 92004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9E4AC9-3696-463D-8361-4599A91466B2}"/>
              </a:ext>
            </a:extLst>
          </p:cNvPr>
          <p:cNvSpPr/>
          <p:nvPr/>
        </p:nvSpPr>
        <p:spPr>
          <a:xfrm>
            <a:off x="9738937" y="5081086"/>
            <a:ext cx="1540830" cy="506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34616-0BC7-4F04-8550-E1BAC0F62A1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6115498" y="2687216"/>
            <a:ext cx="0" cy="60562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7FD927-8C2E-4A2B-B45E-CA4B06AD722F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3581811" y="3653250"/>
            <a:ext cx="1640765" cy="145000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7233832" y="3481922"/>
            <a:ext cx="1324626" cy="3608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6D0D5F-61E8-4D60-AFBE-C9DBBA7B7DA9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7008419" y="3653250"/>
            <a:ext cx="225413" cy="909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E06CBBE-A953-42E6-BA79-ECBBFA9DF1CA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>
            <a:off x="8558458" y="3662347"/>
            <a:ext cx="1180479" cy="76173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590032B-FD5D-45CD-BBC8-555D7B50C948}"/>
              </a:ext>
            </a:extLst>
          </p:cNvPr>
          <p:cNvSpPr/>
          <p:nvPr/>
        </p:nvSpPr>
        <p:spPr>
          <a:xfrm>
            <a:off x="5236933" y="4507513"/>
            <a:ext cx="1785843" cy="1142764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„Sentiment“ Analysis (</a:t>
            </a:r>
            <a:r>
              <a:rPr lang="de-DE" sz="1400" dirty="0" err="1">
                <a:cs typeface="Arial" panose="020B0604020202020204" pitchFamily="34" charset="0"/>
              </a:rPr>
              <a:t>Frequency-based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importance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of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character</a:t>
            </a:r>
            <a:r>
              <a:rPr lang="de-DE" sz="1400" dirty="0">
                <a:cs typeface="Arial" panose="020B0604020202020204" pitchFamily="34" charset="0"/>
              </a:rPr>
              <a:t> / </a:t>
            </a:r>
            <a:r>
              <a:rPr lang="de-DE" sz="1400" dirty="0" err="1">
                <a:cs typeface="Arial" panose="020B0604020202020204" pitchFamily="34" charset="0"/>
              </a:rPr>
              <a:t>place</a:t>
            </a:r>
            <a:r>
              <a:rPr lang="de-DE" sz="14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AEC56E4-C921-4312-A682-0BD421DDCB55}"/>
              </a:ext>
            </a:extLst>
          </p:cNvPr>
          <p:cNvCxnSpPr>
            <a:cxnSpLocks/>
            <a:stCxn id="28" idx="3"/>
            <a:endCxn id="89" idx="1"/>
          </p:cNvCxnSpPr>
          <p:nvPr/>
        </p:nvCxnSpPr>
        <p:spPr>
          <a:xfrm flipV="1">
            <a:off x="3581811" y="5078895"/>
            <a:ext cx="1655122" cy="24356"/>
          </a:xfrm>
          <a:prstGeom prst="bentConnector3">
            <a:avLst>
              <a:gd name="adj1" fmla="val 46547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42405" y="3722356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5D1B63B-FE25-4BA5-B8C9-ED76EA608F8D}"/>
              </a:ext>
            </a:extLst>
          </p:cNvPr>
          <p:cNvCxnSpPr>
            <a:cxnSpLocks/>
            <a:stCxn id="89" idx="3"/>
            <a:endCxn id="44" idx="1"/>
          </p:cNvCxnSpPr>
          <p:nvPr/>
        </p:nvCxnSpPr>
        <p:spPr>
          <a:xfrm>
            <a:off x="7022776" y="5078895"/>
            <a:ext cx="2716161" cy="25525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Filter outline">
            <a:extLst>
              <a:ext uri="{FF2B5EF4-FFF2-40B4-BE49-F238E27FC236}">
                <a16:creationId xmlns:a16="http://schemas.microsoft.com/office/drawing/2014/main" id="{5D1E46D9-8040-487A-9928-D9B0469D2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147" y="4868762"/>
            <a:ext cx="444622" cy="444622"/>
          </a:xfrm>
          <a:prstGeom prst="rect">
            <a:avLst/>
          </a:prstGeom>
        </p:spPr>
      </p:pic>
      <p:pic>
        <p:nvPicPr>
          <p:cNvPr id="101" name="Graphic 100" descr="Filter outline">
            <a:extLst>
              <a:ext uri="{FF2B5EF4-FFF2-40B4-BE49-F238E27FC236}">
                <a16:creationId xmlns:a16="http://schemas.microsoft.com/office/drawing/2014/main" id="{4B200D30-60E0-4574-99A5-1A1B236B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9675" y="3346222"/>
            <a:ext cx="444622" cy="4446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8558457" y="2737557"/>
            <a:ext cx="2117417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evaluation</a:t>
            </a:r>
            <a:r>
              <a:rPr lang="de-DE" sz="1400" dirty="0"/>
              <a:t> &amp; </a:t>
            </a:r>
            <a:r>
              <a:rPr lang="de-DE" sz="1400" dirty="0" err="1"/>
              <a:t>outer</a:t>
            </a:r>
            <a:r>
              <a:rPr lang="de-DE" sz="1400" dirty="0"/>
              <a:t> </a:t>
            </a:r>
            <a:r>
              <a:rPr lang="de-DE" sz="1400" dirty="0" err="1"/>
              <a:t>regulation</a:t>
            </a:r>
            <a:endParaRPr lang="de-DE" sz="1400" dirty="0"/>
          </a:p>
        </p:txBody>
      </p:sp>
      <p:sp>
        <p:nvSpPr>
          <p:cNvPr id="69" name="Freeform 68 - sxsWY">
            <a:extLst>
              <a:ext uri="{FF2B5EF4-FFF2-40B4-BE49-F238E27FC236}">
                <a16:creationId xmlns:a16="http://schemas.microsoft.com/office/drawing/2014/main" id="{4FF27C1A-3B6B-4C1E-8312-046FBABF54A1}"/>
              </a:ext>
            </a:extLst>
          </p:cNvPr>
          <p:cNvSpPr/>
          <p:nvPr/>
        </p:nvSpPr>
        <p:spPr>
          <a:xfrm>
            <a:off x="5813134" y="2918909"/>
            <a:ext cx="584027" cy="1450001"/>
          </a:xfrm>
          <a:custGeom>
            <a:avLst/>
            <a:gdLst>
              <a:gd name="connsiteX0" fmla="*/ 882511 w 1586594"/>
              <a:gd name="connsiteY0" fmla="*/ 2116 h 3976685"/>
              <a:gd name="connsiteX1" fmla="*/ 886134 w 1586594"/>
              <a:gd name="connsiteY1" fmla="*/ 3483 h 3976685"/>
              <a:gd name="connsiteX2" fmla="*/ 905217 w 1586594"/>
              <a:gd name="connsiteY2" fmla="*/ 45681 h 3976685"/>
              <a:gd name="connsiteX3" fmla="*/ 101346 w 1586594"/>
              <a:gd name="connsiteY3" fmla="*/ 2176863 h 3976685"/>
              <a:gd name="connsiteX4" fmla="*/ 1533090 w 1586594"/>
              <a:gd name="connsiteY4" fmla="*/ 1390663 h 3976685"/>
              <a:gd name="connsiteX5" fmla="*/ 1536721 w 1586594"/>
              <a:gd name="connsiteY5" fmla="*/ 1386793 h 3976685"/>
              <a:gd name="connsiteX6" fmla="*/ 1561772 w 1586594"/>
              <a:gd name="connsiteY6" fmla="*/ 1385990 h 3976685"/>
              <a:gd name="connsiteX7" fmla="*/ 1565395 w 1586594"/>
              <a:gd name="connsiteY7" fmla="*/ 1387357 h 3976685"/>
              <a:gd name="connsiteX8" fmla="*/ 1584478 w 1586594"/>
              <a:gd name="connsiteY8" fmla="*/ 1429555 h 3976685"/>
              <a:gd name="connsiteX9" fmla="*/ 780879 w 1586594"/>
              <a:gd name="connsiteY9" fmla="*/ 3560015 h 3976685"/>
              <a:gd name="connsiteX10" fmla="*/ 819021 w 1586594"/>
              <a:gd name="connsiteY10" fmla="*/ 3571593 h 3976685"/>
              <a:gd name="connsiteX11" fmla="*/ 877402 w 1586594"/>
              <a:gd name="connsiteY11" fmla="*/ 3579272 h 3976685"/>
              <a:gd name="connsiteX12" fmla="*/ 891985 w 1586594"/>
              <a:gd name="connsiteY12" fmla="*/ 3577519 h 3976685"/>
              <a:gd name="connsiteX13" fmla="*/ 584817 w 1586594"/>
              <a:gd name="connsiteY13" fmla="*/ 3976685 h 3976685"/>
              <a:gd name="connsiteX14" fmla="*/ 624895 w 1586594"/>
              <a:gd name="connsiteY14" fmla="*/ 3471171 h 3976685"/>
              <a:gd name="connsiteX15" fmla="*/ 639583 w 1586594"/>
              <a:gd name="connsiteY15" fmla="*/ 3487981 h 3976685"/>
              <a:gd name="connsiteX16" fmla="*/ 688107 w 1586594"/>
              <a:gd name="connsiteY16" fmla="*/ 3521340 h 3976685"/>
              <a:gd name="connsiteX17" fmla="*/ 716337 w 1586594"/>
              <a:gd name="connsiteY17" fmla="*/ 3534572 h 3976685"/>
              <a:gd name="connsiteX18" fmla="*/ 1485250 w 1586594"/>
              <a:gd name="connsiteY18" fmla="*/ 1496071 h 3976685"/>
              <a:gd name="connsiteX19" fmla="*/ 53505 w 1586594"/>
              <a:gd name="connsiteY19" fmla="*/ 2282271 h 3976685"/>
              <a:gd name="connsiteX20" fmla="*/ 49875 w 1586594"/>
              <a:gd name="connsiteY20" fmla="*/ 2286142 h 3976685"/>
              <a:gd name="connsiteX21" fmla="*/ 24823 w 1586594"/>
              <a:gd name="connsiteY21" fmla="*/ 2286944 h 3976685"/>
              <a:gd name="connsiteX22" fmla="*/ 21201 w 1586594"/>
              <a:gd name="connsiteY22" fmla="*/ 2285577 h 3976685"/>
              <a:gd name="connsiteX23" fmla="*/ 2117 w 1586594"/>
              <a:gd name="connsiteY23" fmla="*/ 2243379 h 3976685"/>
              <a:gd name="connsiteX24" fmla="*/ 840313 w 1586594"/>
              <a:gd name="connsiteY24" fmla="*/ 21199 h 3976685"/>
              <a:gd name="connsiteX25" fmla="*/ 882511 w 1586594"/>
              <a:gd name="connsiteY25" fmla="*/ 2116 h 39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86594" h="3976685">
                <a:moveTo>
                  <a:pt x="882511" y="2116"/>
                </a:moveTo>
                <a:lnTo>
                  <a:pt x="886134" y="3483"/>
                </a:lnTo>
                <a:cubicBezTo>
                  <a:pt x="903056" y="9866"/>
                  <a:pt x="911600" y="28759"/>
                  <a:pt x="905217" y="45681"/>
                </a:cubicBezTo>
                <a:lnTo>
                  <a:pt x="101346" y="2176863"/>
                </a:lnTo>
                <a:lnTo>
                  <a:pt x="1533090" y="1390663"/>
                </a:lnTo>
                <a:lnTo>
                  <a:pt x="1536721" y="1386793"/>
                </a:lnTo>
                <a:cubicBezTo>
                  <a:pt x="1544357" y="1383339"/>
                  <a:pt x="1553311" y="1382799"/>
                  <a:pt x="1561772" y="1385990"/>
                </a:cubicBezTo>
                <a:lnTo>
                  <a:pt x="1565395" y="1387357"/>
                </a:lnTo>
                <a:cubicBezTo>
                  <a:pt x="1582317" y="1393740"/>
                  <a:pt x="1590861" y="1412633"/>
                  <a:pt x="1584478" y="1429555"/>
                </a:cubicBezTo>
                <a:lnTo>
                  <a:pt x="780879" y="3560015"/>
                </a:lnTo>
                <a:lnTo>
                  <a:pt x="819021" y="3571593"/>
                </a:lnTo>
                <a:cubicBezTo>
                  <a:pt x="840304" y="3576284"/>
                  <a:pt x="860106" y="3578852"/>
                  <a:pt x="877402" y="3579272"/>
                </a:cubicBezTo>
                <a:lnTo>
                  <a:pt x="891985" y="3577519"/>
                </a:lnTo>
                <a:lnTo>
                  <a:pt x="584817" y="3976685"/>
                </a:lnTo>
                <a:lnTo>
                  <a:pt x="624895" y="3471171"/>
                </a:lnTo>
                <a:lnTo>
                  <a:pt x="639583" y="3487981"/>
                </a:lnTo>
                <a:cubicBezTo>
                  <a:pt x="652718" y="3499243"/>
                  <a:pt x="669152" y="3510585"/>
                  <a:pt x="688107" y="3521340"/>
                </a:cubicBezTo>
                <a:lnTo>
                  <a:pt x="716337" y="3534572"/>
                </a:lnTo>
                <a:lnTo>
                  <a:pt x="1485250" y="1496071"/>
                </a:lnTo>
                <a:lnTo>
                  <a:pt x="53505" y="2282271"/>
                </a:lnTo>
                <a:lnTo>
                  <a:pt x="49875" y="2286142"/>
                </a:lnTo>
                <a:cubicBezTo>
                  <a:pt x="42238" y="2289595"/>
                  <a:pt x="33285" y="2290135"/>
                  <a:pt x="24823" y="2286944"/>
                </a:cubicBezTo>
                <a:lnTo>
                  <a:pt x="21201" y="2285577"/>
                </a:lnTo>
                <a:cubicBezTo>
                  <a:pt x="4278" y="2279194"/>
                  <a:pt x="-4266" y="2260301"/>
                  <a:pt x="2117" y="2243379"/>
                </a:cubicBezTo>
                <a:lnTo>
                  <a:pt x="840313" y="21199"/>
                </a:lnTo>
                <a:cubicBezTo>
                  <a:pt x="846696" y="4277"/>
                  <a:pt x="865589" y="-4267"/>
                  <a:pt x="882511" y="2116"/>
                </a:cubicBezTo>
                <a:close/>
              </a:path>
            </a:pathLst>
          </a:custGeom>
          <a:solidFill>
            <a:schemeClr val="accent6"/>
          </a:solidFill>
          <a:ln w="635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7" name="Freeform 68 - sxsWY">
            <a:extLst>
              <a:ext uri="{FF2B5EF4-FFF2-40B4-BE49-F238E27FC236}">
                <a16:creationId xmlns:a16="http://schemas.microsoft.com/office/drawing/2014/main" id="{5C593F91-1430-4530-9DFF-8A1ECF5DA13C}"/>
              </a:ext>
            </a:extLst>
          </p:cNvPr>
          <p:cNvSpPr/>
          <p:nvPr/>
        </p:nvSpPr>
        <p:spPr>
          <a:xfrm>
            <a:off x="1374030" y="1583708"/>
            <a:ext cx="584027" cy="1450001"/>
          </a:xfrm>
          <a:custGeom>
            <a:avLst/>
            <a:gdLst>
              <a:gd name="connsiteX0" fmla="*/ 882511 w 1586594"/>
              <a:gd name="connsiteY0" fmla="*/ 2116 h 3976685"/>
              <a:gd name="connsiteX1" fmla="*/ 886134 w 1586594"/>
              <a:gd name="connsiteY1" fmla="*/ 3483 h 3976685"/>
              <a:gd name="connsiteX2" fmla="*/ 905217 w 1586594"/>
              <a:gd name="connsiteY2" fmla="*/ 45681 h 3976685"/>
              <a:gd name="connsiteX3" fmla="*/ 101346 w 1586594"/>
              <a:gd name="connsiteY3" fmla="*/ 2176863 h 3976685"/>
              <a:gd name="connsiteX4" fmla="*/ 1533090 w 1586594"/>
              <a:gd name="connsiteY4" fmla="*/ 1390663 h 3976685"/>
              <a:gd name="connsiteX5" fmla="*/ 1536721 w 1586594"/>
              <a:gd name="connsiteY5" fmla="*/ 1386793 h 3976685"/>
              <a:gd name="connsiteX6" fmla="*/ 1561772 w 1586594"/>
              <a:gd name="connsiteY6" fmla="*/ 1385990 h 3976685"/>
              <a:gd name="connsiteX7" fmla="*/ 1565395 w 1586594"/>
              <a:gd name="connsiteY7" fmla="*/ 1387357 h 3976685"/>
              <a:gd name="connsiteX8" fmla="*/ 1584478 w 1586594"/>
              <a:gd name="connsiteY8" fmla="*/ 1429555 h 3976685"/>
              <a:gd name="connsiteX9" fmla="*/ 780879 w 1586594"/>
              <a:gd name="connsiteY9" fmla="*/ 3560015 h 3976685"/>
              <a:gd name="connsiteX10" fmla="*/ 819021 w 1586594"/>
              <a:gd name="connsiteY10" fmla="*/ 3571593 h 3976685"/>
              <a:gd name="connsiteX11" fmla="*/ 877402 w 1586594"/>
              <a:gd name="connsiteY11" fmla="*/ 3579272 h 3976685"/>
              <a:gd name="connsiteX12" fmla="*/ 891985 w 1586594"/>
              <a:gd name="connsiteY12" fmla="*/ 3577519 h 3976685"/>
              <a:gd name="connsiteX13" fmla="*/ 584817 w 1586594"/>
              <a:gd name="connsiteY13" fmla="*/ 3976685 h 3976685"/>
              <a:gd name="connsiteX14" fmla="*/ 624895 w 1586594"/>
              <a:gd name="connsiteY14" fmla="*/ 3471171 h 3976685"/>
              <a:gd name="connsiteX15" fmla="*/ 639583 w 1586594"/>
              <a:gd name="connsiteY15" fmla="*/ 3487981 h 3976685"/>
              <a:gd name="connsiteX16" fmla="*/ 688107 w 1586594"/>
              <a:gd name="connsiteY16" fmla="*/ 3521340 h 3976685"/>
              <a:gd name="connsiteX17" fmla="*/ 716337 w 1586594"/>
              <a:gd name="connsiteY17" fmla="*/ 3534572 h 3976685"/>
              <a:gd name="connsiteX18" fmla="*/ 1485250 w 1586594"/>
              <a:gd name="connsiteY18" fmla="*/ 1496071 h 3976685"/>
              <a:gd name="connsiteX19" fmla="*/ 53505 w 1586594"/>
              <a:gd name="connsiteY19" fmla="*/ 2282271 h 3976685"/>
              <a:gd name="connsiteX20" fmla="*/ 49875 w 1586594"/>
              <a:gd name="connsiteY20" fmla="*/ 2286142 h 3976685"/>
              <a:gd name="connsiteX21" fmla="*/ 24823 w 1586594"/>
              <a:gd name="connsiteY21" fmla="*/ 2286944 h 3976685"/>
              <a:gd name="connsiteX22" fmla="*/ 21201 w 1586594"/>
              <a:gd name="connsiteY22" fmla="*/ 2285577 h 3976685"/>
              <a:gd name="connsiteX23" fmla="*/ 2117 w 1586594"/>
              <a:gd name="connsiteY23" fmla="*/ 2243379 h 3976685"/>
              <a:gd name="connsiteX24" fmla="*/ 840313 w 1586594"/>
              <a:gd name="connsiteY24" fmla="*/ 21199 h 3976685"/>
              <a:gd name="connsiteX25" fmla="*/ 882511 w 1586594"/>
              <a:gd name="connsiteY25" fmla="*/ 2116 h 39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86594" h="3976685">
                <a:moveTo>
                  <a:pt x="882511" y="2116"/>
                </a:moveTo>
                <a:lnTo>
                  <a:pt x="886134" y="3483"/>
                </a:lnTo>
                <a:cubicBezTo>
                  <a:pt x="903056" y="9866"/>
                  <a:pt x="911600" y="28759"/>
                  <a:pt x="905217" y="45681"/>
                </a:cubicBezTo>
                <a:lnTo>
                  <a:pt x="101346" y="2176863"/>
                </a:lnTo>
                <a:lnTo>
                  <a:pt x="1533090" y="1390663"/>
                </a:lnTo>
                <a:lnTo>
                  <a:pt x="1536721" y="1386793"/>
                </a:lnTo>
                <a:cubicBezTo>
                  <a:pt x="1544357" y="1383339"/>
                  <a:pt x="1553311" y="1382799"/>
                  <a:pt x="1561772" y="1385990"/>
                </a:cubicBezTo>
                <a:lnTo>
                  <a:pt x="1565395" y="1387357"/>
                </a:lnTo>
                <a:cubicBezTo>
                  <a:pt x="1582317" y="1393740"/>
                  <a:pt x="1590861" y="1412633"/>
                  <a:pt x="1584478" y="1429555"/>
                </a:cubicBezTo>
                <a:lnTo>
                  <a:pt x="780879" y="3560015"/>
                </a:lnTo>
                <a:lnTo>
                  <a:pt x="819021" y="3571593"/>
                </a:lnTo>
                <a:cubicBezTo>
                  <a:pt x="840304" y="3576284"/>
                  <a:pt x="860106" y="3578852"/>
                  <a:pt x="877402" y="3579272"/>
                </a:cubicBezTo>
                <a:lnTo>
                  <a:pt x="891985" y="3577519"/>
                </a:lnTo>
                <a:lnTo>
                  <a:pt x="584817" y="3976685"/>
                </a:lnTo>
                <a:lnTo>
                  <a:pt x="624895" y="3471171"/>
                </a:lnTo>
                <a:lnTo>
                  <a:pt x="639583" y="3487981"/>
                </a:lnTo>
                <a:cubicBezTo>
                  <a:pt x="652718" y="3499243"/>
                  <a:pt x="669152" y="3510585"/>
                  <a:pt x="688107" y="3521340"/>
                </a:cubicBezTo>
                <a:lnTo>
                  <a:pt x="716337" y="3534572"/>
                </a:lnTo>
                <a:lnTo>
                  <a:pt x="1485250" y="1496071"/>
                </a:lnTo>
                <a:lnTo>
                  <a:pt x="53505" y="2282271"/>
                </a:lnTo>
                <a:lnTo>
                  <a:pt x="49875" y="2286142"/>
                </a:lnTo>
                <a:cubicBezTo>
                  <a:pt x="42238" y="2289595"/>
                  <a:pt x="33285" y="2290135"/>
                  <a:pt x="24823" y="2286944"/>
                </a:cubicBezTo>
                <a:lnTo>
                  <a:pt x="21201" y="2285577"/>
                </a:lnTo>
                <a:cubicBezTo>
                  <a:pt x="4278" y="2279194"/>
                  <a:pt x="-4266" y="2260301"/>
                  <a:pt x="2117" y="2243379"/>
                </a:cubicBezTo>
                <a:lnTo>
                  <a:pt x="840313" y="21199"/>
                </a:lnTo>
                <a:cubicBezTo>
                  <a:pt x="846696" y="4277"/>
                  <a:pt x="865589" y="-4267"/>
                  <a:pt x="882511" y="2116"/>
                </a:cubicBezTo>
                <a:close/>
              </a:path>
            </a:pathLst>
          </a:custGeom>
          <a:solidFill>
            <a:schemeClr val="accent6"/>
          </a:solidFill>
          <a:ln w="635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" name="Freeform 68 - sxsWY">
            <a:extLst>
              <a:ext uri="{FF2B5EF4-FFF2-40B4-BE49-F238E27FC236}">
                <a16:creationId xmlns:a16="http://schemas.microsoft.com/office/drawing/2014/main" id="{B5BE9E48-6B1A-47BB-AFA2-237E02E4153A}"/>
              </a:ext>
            </a:extLst>
          </p:cNvPr>
          <p:cNvSpPr/>
          <p:nvPr/>
        </p:nvSpPr>
        <p:spPr>
          <a:xfrm>
            <a:off x="2382519" y="4424086"/>
            <a:ext cx="584027" cy="1450001"/>
          </a:xfrm>
          <a:custGeom>
            <a:avLst/>
            <a:gdLst>
              <a:gd name="connsiteX0" fmla="*/ 882511 w 1586594"/>
              <a:gd name="connsiteY0" fmla="*/ 2116 h 3976685"/>
              <a:gd name="connsiteX1" fmla="*/ 886134 w 1586594"/>
              <a:gd name="connsiteY1" fmla="*/ 3483 h 3976685"/>
              <a:gd name="connsiteX2" fmla="*/ 905217 w 1586594"/>
              <a:gd name="connsiteY2" fmla="*/ 45681 h 3976685"/>
              <a:gd name="connsiteX3" fmla="*/ 101346 w 1586594"/>
              <a:gd name="connsiteY3" fmla="*/ 2176863 h 3976685"/>
              <a:gd name="connsiteX4" fmla="*/ 1533090 w 1586594"/>
              <a:gd name="connsiteY4" fmla="*/ 1390663 h 3976685"/>
              <a:gd name="connsiteX5" fmla="*/ 1536721 w 1586594"/>
              <a:gd name="connsiteY5" fmla="*/ 1386793 h 3976685"/>
              <a:gd name="connsiteX6" fmla="*/ 1561772 w 1586594"/>
              <a:gd name="connsiteY6" fmla="*/ 1385990 h 3976685"/>
              <a:gd name="connsiteX7" fmla="*/ 1565395 w 1586594"/>
              <a:gd name="connsiteY7" fmla="*/ 1387357 h 3976685"/>
              <a:gd name="connsiteX8" fmla="*/ 1584478 w 1586594"/>
              <a:gd name="connsiteY8" fmla="*/ 1429555 h 3976685"/>
              <a:gd name="connsiteX9" fmla="*/ 780879 w 1586594"/>
              <a:gd name="connsiteY9" fmla="*/ 3560015 h 3976685"/>
              <a:gd name="connsiteX10" fmla="*/ 819021 w 1586594"/>
              <a:gd name="connsiteY10" fmla="*/ 3571593 h 3976685"/>
              <a:gd name="connsiteX11" fmla="*/ 877402 w 1586594"/>
              <a:gd name="connsiteY11" fmla="*/ 3579272 h 3976685"/>
              <a:gd name="connsiteX12" fmla="*/ 891985 w 1586594"/>
              <a:gd name="connsiteY12" fmla="*/ 3577519 h 3976685"/>
              <a:gd name="connsiteX13" fmla="*/ 584817 w 1586594"/>
              <a:gd name="connsiteY13" fmla="*/ 3976685 h 3976685"/>
              <a:gd name="connsiteX14" fmla="*/ 624895 w 1586594"/>
              <a:gd name="connsiteY14" fmla="*/ 3471171 h 3976685"/>
              <a:gd name="connsiteX15" fmla="*/ 639583 w 1586594"/>
              <a:gd name="connsiteY15" fmla="*/ 3487981 h 3976685"/>
              <a:gd name="connsiteX16" fmla="*/ 688107 w 1586594"/>
              <a:gd name="connsiteY16" fmla="*/ 3521340 h 3976685"/>
              <a:gd name="connsiteX17" fmla="*/ 716337 w 1586594"/>
              <a:gd name="connsiteY17" fmla="*/ 3534572 h 3976685"/>
              <a:gd name="connsiteX18" fmla="*/ 1485250 w 1586594"/>
              <a:gd name="connsiteY18" fmla="*/ 1496071 h 3976685"/>
              <a:gd name="connsiteX19" fmla="*/ 53505 w 1586594"/>
              <a:gd name="connsiteY19" fmla="*/ 2282271 h 3976685"/>
              <a:gd name="connsiteX20" fmla="*/ 49875 w 1586594"/>
              <a:gd name="connsiteY20" fmla="*/ 2286142 h 3976685"/>
              <a:gd name="connsiteX21" fmla="*/ 24823 w 1586594"/>
              <a:gd name="connsiteY21" fmla="*/ 2286944 h 3976685"/>
              <a:gd name="connsiteX22" fmla="*/ 21201 w 1586594"/>
              <a:gd name="connsiteY22" fmla="*/ 2285577 h 3976685"/>
              <a:gd name="connsiteX23" fmla="*/ 2117 w 1586594"/>
              <a:gd name="connsiteY23" fmla="*/ 2243379 h 3976685"/>
              <a:gd name="connsiteX24" fmla="*/ 840313 w 1586594"/>
              <a:gd name="connsiteY24" fmla="*/ 21199 h 3976685"/>
              <a:gd name="connsiteX25" fmla="*/ 882511 w 1586594"/>
              <a:gd name="connsiteY25" fmla="*/ 2116 h 39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86594" h="3976685">
                <a:moveTo>
                  <a:pt x="882511" y="2116"/>
                </a:moveTo>
                <a:lnTo>
                  <a:pt x="886134" y="3483"/>
                </a:lnTo>
                <a:cubicBezTo>
                  <a:pt x="903056" y="9866"/>
                  <a:pt x="911600" y="28759"/>
                  <a:pt x="905217" y="45681"/>
                </a:cubicBezTo>
                <a:lnTo>
                  <a:pt x="101346" y="2176863"/>
                </a:lnTo>
                <a:lnTo>
                  <a:pt x="1533090" y="1390663"/>
                </a:lnTo>
                <a:lnTo>
                  <a:pt x="1536721" y="1386793"/>
                </a:lnTo>
                <a:cubicBezTo>
                  <a:pt x="1544357" y="1383339"/>
                  <a:pt x="1553311" y="1382799"/>
                  <a:pt x="1561772" y="1385990"/>
                </a:cubicBezTo>
                <a:lnTo>
                  <a:pt x="1565395" y="1387357"/>
                </a:lnTo>
                <a:cubicBezTo>
                  <a:pt x="1582317" y="1393740"/>
                  <a:pt x="1590861" y="1412633"/>
                  <a:pt x="1584478" y="1429555"/>
                </a:cubicBezTo>
                <a:lnTo>
                  <a:pt x="780879" y="3560015"/>
                </a:lnTo>
                <a:lnTo>
                  <a:pt x="819021" y="3571593"/>
                </a:lnTo>
                <a:cubicBezTo>
                  <a:pt x="840304" y="3576284"/>
                  <a:pt x="860106" y="3578852"/>
                  <a:pt x="877402" y="3579272"/>
                </a:cubicBezTo>
                <a:lnTo>
                  <a:pt x="891985" y="3577519"/>
                </a:lnTo>
                <a:lnTo>
                  <a:pt x="584817" y="3976685"/>
                </a:lnTo>
                <a:lnTo>
                  <a:pt x="624895" y="3471171"/>
                </a:lnTo>
                <a:lnTo>
                  <a:pt x="639583" y="3487981"/>
                </a:lnTo>
                <a:cubicBezTo>
                  <a:pt x="652718" y="3499243"/>
                  <a:pt x="669152" y="3510585"/>
                  <a:pt x="688107" y="3521340"/>
                </a:cubicBezTo>
                <a:lnTo>
                  <a:pt x="716337" y="3534572"/>
                </a:lnTo>
                <a:lnTo>
                  <a:pt x="1485250" y="1496071"/>
                </a:lnTo>
                <a:lnTo>
                  <a:pt x="53505" y="2282271"/>
                </a:lnTo>
                <a:lnTo>
                  <a:pt x="49875" y="2286142"/>
                </a:lnTo>
                <a:cubicBezTo>
                  <a:pt x="42238" y="2289595"/>
                  <a:pt x="33285" y="2290135"/>
                  <a:pt x="24823" y="2286944"/>
                </a:cubicBezTo>
                <a:lnTo>
                  <a:pt x="21201" y="2285577"/>
                </a:lnTo>
                <a:cubicBezTo>
                  <a:pt x="4278" y="2279194"/>
                  <a:pt x="-4266" y="2260301"/>
                  <a:pt x="2117" y="2243379"/>
                </a:cubicBezTo>
                <a:lnTo>
                  <a:pt x="840313" y="21199"/>
                </a:lnTo>
                <a:cubicBezTo>
                  <a:pt x="846696" y="4277"/>
                  <a:pt x="865589" y="-4267"/>
                  <a:pt x="882511" y="2116"/>
                </a:cubicBezTo>
                <a:close/>
              </a:path>
            </a:pathLst>
          </a:custGeom>
          <a:solidFill>
            <a:schemeClr val="accent6"/>
          </a:solidFill>
          <a:ln w="635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</a:t>
            </a:r>
            <a:r>
              <a:rPr lang="de-DE" dirty="0" err="1"/>
              <a:t>ergebnisprojekt</a:t>
            </a:r>
            <a:r>
              <a:rPr lang="de-DE" dirty="0"/>
              <a:t> verwendet einen neuen film-</a:t>
            </a:r>
            <a:r>
              <a:rPr lang="de-DE" dirty="0" err="1"/>
              <a:t>datensatz</a:t>
            </a:r>
            <a:r>
              <a:rPr lang="de-DE" dirty="0"/>
              <a:t> und zusätzlich eine liste an </a:t>
            </a:r>
            <a:r>
              <a:rPr lang="de-DE" dirty="0" err="1"/>
              <a:t>aktionsverben</a:t>
            </a:r>
            <a:r>
              <a:rPr lang="de-DE" dirty="0"/>
              <a:t>, Q&amp;A zur </a:t>
            </a:r>
            <a:r>
              <a:rPr lang="de-DE" dirty="0" err="1"/>
              <a:t>generierung</a:t>
            </a:r>
            <a:r>
              <a:rPr lang="de-DE" dirty="0"/>
              <a:t> der orte und </a:t>
            </a:r>
            <a:r>
              <a:rPr lang="de-DE" dirty="0" err="1"/>
              <a:t>few-shot-learning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aktionskarten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Movie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Action Verbs</a:t>
            </a:r>
          </a:p>
        </p:txBody>
      </p:sp>
    </p:spTree>
    <p:extLst>
      <p:ext uri="{BB962C8B-B14F-4D97-AF65-F5344CB8AC3E}">
        <p14:creationId xmlns:p14="http://schemas.microsoft.com/office/powerpoint/2010/main" val="191647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projekt</a:t>
            </a:r>
            <a:r>
              <a:rPr lang="de-DE" dirty="0"/>
              <a:t> verwendet nun neue daten, Q&amp;A zur </a:t>
            </a:r>
            <a:r>
              <a:rPr lang="de-DE" dirty="0" err="1"/>
              <a:t>generierung</a:t>
            </a:r>
            <a:r>
              <a:rPr lang="de-DE" dirty="0"/>
              <a:t> der orte und </a:t>
            </a:r>
            <a:r>
              <a:rPr lang="de-DE" dirty="0" err="1"/>
              <a:t>few-shot-learning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aktionskarten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Movie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412482" y="2721178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Random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551984" y="2273567"/>
            <a:ext cx="4086" cy="44761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565329" y="3463276"/>
            <a:ext cx="1981652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/>
              <a:t>Movie </a:t>
            </a:r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places</a:t>
            </a:r>
            <a:endParaRPr lang="de-DE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110" idx="0"/>
          </p:cNvCxnSpPr>
          <p:nvPr/>
        </p:nvCxnSpPr>
        <p:spPr>
          <a:xfrm rot="5400000">
            <a:off x="2075542" y="2882468"/>
            <a:ext cx="2071080" cy="8532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1C5D0-EF64-4D28-AA4E-C95DAF774410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1551984" y="3082028"/>
            <a:ext cx="4171" cy="3812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E4B3EB-F7BC-49AA-9F60-56B20644475F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2691486" y="2273567"/>
            <a:ext cx="846235" cy="62803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0EB72E-5E42-4CFB-AB51-1238F8063CB8}"/>
              </a:ext>
            </a:extLst>
          </p:cNvPr>
          <p:cNvSpPr txBox="1"/>
          <p:nvPr/>
        </p:nvSpPr>
        <p:spPr>
          <a:xfrm>
            <a:off x="2678338" y="2504278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wiki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topic</a:t>
            </a:r>
            <a:endParaRPr lang="de-D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9FC49E-4ADA-4B38-867B-9590CE0E9FD4}"/>
              </a:ext>
            </a:extLst>
          </p:cNvPr>
          <p:cNvSpPr txBox="1"/>
          <p:nvPr/>
        </p:nvSpPr>
        <p:spPr>
          <a:xfrm>
            <a:off x="2671064" y="3339116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Wiki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QA </a:t>
            </a:r>
            <a:r>
              <a:rPr lang="de-DE" sz="1000" dirty="0" err="1"/>
              <a:t>context</a:t>
            </a:r>
            <a:endParaRPr lang="de-DE" sz="1000" dirty="0"/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Action Verbs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DB808-D0AE-4C33-A472-8A575DCA1D79}"/>
              </a:ext>
            </a:extLst>
          </p:cNvPr>
          <p:cNvSpPr txBox="1"/>
          <p:nvPr/>
        </p:nvSpPr>
        <p:spPr>
          <a:xfrm>
            <a:off x="1409029" y="4344647"/>
            <a:ext cx="2550827" cy="10071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QA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specia</a:t>
            </a:r>
            <a:r>
              <a:rPr lang="de-DE" sz="1400" dirty="0" err="1">
                <a:cs typeface="Arial" panose="020B0604020202020204" pitchFamily="34" charset="0"/>
              </a:rPr>
              <a:t>l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locations</a:t>
            </a:r>
            <a:endParaRPr lang="de-DE" sz="1400" dirty="0"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E.g., </a:t>
            </a:r>
            <a:r>
              <a:rPr lang="de-DE" sz="1400" dirty="0" err="1">
                <a:cs typeface="Arial" panose="020B0604020202020204" pitchFamily="34" charset="0"/>
              </a:rPr>
              <a:t>prison</a:t>
            </a:r>
            <a:r>
              <a:rPr lang="de-DE" sz="1400" dirty="0"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/>
              <a:t>„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worst</a:t>
            </a:r>
            <a:r>
              <a:rPr lang="de-DE" sz="1400" dirty="0"/>
              <a:t> </a:t>
            </a:r>
            <a:r>
              <a:rPr lang="de-DE" sz="1400" dirty="0" err="1"/>
              <a:t>place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movie</a:t>
            </a:r>
            <a:r>
              <a:rPr lang="de-DE" sz="1400" dirty="0"/>
              <a:t> &lt;</a:t>
            </a:r>
            <a:r>
              <a:rPr lang="de-DE" sz="1400" dirty="0" err="1"/>
              <a:t>topic</a:t>
            </a:r>
            <a:r>
              <a:rPr lang="de-DE" sz="1400" dirty="0"/>
              <a:t>&gt;?“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2C3BDD4-A318-4C91-965F-C6717EEA7E0C}"/>
              </a:ext>
            </a:extLst>
          </p:cNvPr>
          <p:cNvCxnSpPr>
            <a:cxnSpLocks/>
            <a:stCxn id="27" idx="1"/>
            <a:endCxn id="122" idx="0"/>
          </p:cNvCxnSpPr>
          <p:nvPr/>
        </p:nvCxnSpPr>
        <p:spPr>
          <a:xfrm rot="10800000" flipH="1" flipV="1">
            <a:off x="565328" y="3751423"/>
            <a:ext cx="2113009" cy="2022638"/>
          </a:xfrm>
          <a:prstGeom prst="bentConnector4">
            <a:avLst>
              <a:gd name="adj1" fmla="val -10819"/>
              <a:gd name="adj2" fmla="val 878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F5FD13-806F-43F8-8F77-67DFAC80551A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 flipH="1">
            <a:off x="2678338" y="5351828"/>
            <a:ext cx="6105" cy="42223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098" y="5324816"/>
            <a:ext cx="252081" cy="25208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2880457" y="5301208"/>
            <a:ext cx="57383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73781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</a:t>
            </a:r>
            <a:r>
              <a:rPr lang="de-DE" dirty="0" err="1"/>
              <a:t>ergebnisprojekt</a:t>
            </a:r>
            <a:r>
              <a:rPr lang="de-DE" dirty="0"/>
              <a:t> verwendet einen neuen film-</a:t>
            </a:r>
            <a:r>
              <a:rPr lang="de-DE" dirty="0" err="1"/>
              <a:t>datensatz</a:t>
            </a:r>
            <a:r>
              <a:rPr lang="de-DE" dirty="0"/>
              <a:t> und zusätzlich eine liste an </a:t>
            </a:r>
            <a:r>
              <a:rPr lang="de-DE" dirty="0" err="1"/>
              <a:t>aktionsverben</a:t>
            </a:r>
            <a:r>
              <a:rPr lang="de-DE" dirty="0"/>
              <a:t>, Q&amp;A zur </a:t>
            </a:r>
            <a:r>
              <a:rPr lang="de-DE" dirty="0" err="1"/>
              <a:t>generierung</a:t>
            </a:r>
            <a:r>
              <a:rPr lang="de-DE" dirty="0"/>
              <a:t> der orte und </a:t>
            </a:r>
            <a:r>
              <a:rPr lang="de-DE" dirty="0" err="1"/>
              <a:t>few-shot-learning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aktionskarten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Movie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412482" y="2721178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Random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551984" y="2273567"/>
            <a:ext cx="4086" cy="44761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565329" y="3463276"/>
            <a:ext cx="1981652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/>
              <a:t>Movie </a:t>
            </a:r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places</a:t>
            </a:r>
            <a:endParaRPr lang="de-DE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110" idx="0"/>
          </p:cNvCxnSpPr>
          <p:nvPr/>
        </p:nvCxnSpPr>
        <p:spPr>
          <a:xfrm rot="5400000">
            <a:off x="2075542" y="2882468"/>
            <a:ext cx="2071080" cy="8532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9695554" y="3522380"/>
            <a:ext cx="1441006" cy="107817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Evaluation: </a:t>
            </a:r>
            <a:r>
              <a:rPr lang="de-DE" sz="1400" dirty="0" err="1">
                <a:cs typeface="Arial" panose="020B0604020202020204" pitchFamily="34" charset="0"/>
              </a:rPr>
              <a:t>Similarity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to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reference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action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card</a:t>
            </a:r>
            <a:r>
              <a:rPr lang="de-DE" sz="1400" dirty="0">
                <a:cs typeface="Arial" panose="020B0604020202020204" pitchFamily="34" charset="0"/>
              </a:rPr>
              <a:t>(s)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10427111" y="5013607"/>
            <a:ext cx="11288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000" dirty="0" err="1"/>
              <a:t>Based</a:t>
            </a:r>
            <a:r>
              <a:rPr lang="de-DE" sz="1000" dirty="0"/>
              <a:t> on </a:t>
            </a:r>
            <a:r>
              <a:rPr lang="de-DE" sz="1000" dirty="0" err="1"/>
              <a:t>evaluation</a:t>
            </a:r>
            <a:r>
              <a:rPr lang="de-DE" sz="1000" dirty="0"/>
              <a:t> &amp; </a:t>
            </a:r>
            <a:r>
              <a:rPr lang="de-DE" sz="1000" dirty="0" err="1"/>
              <a:t>outer</a:t>
            </a:r>
            <a:r>
              <a:rPr lang="de-DE" sz="1000" dirty="0"/>
              <a:t> </a:t>
            </a:r>
            <a:r>
              <a:rPr lang="de-DE" sz="1000" dirty="0" err="1"/>
              <a:t>regulation</a:t>
            </a:r>
            <a:endParaRPr lang="de-DE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1C5D0-EF64-4D28-AA4E-C95DAF774410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1551984" y="3082028"/>
            <a:ext cx="4171" cy="3812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E4B3EB-F7BC-49AA-9F60-56B20644475F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2691486" y="2273567"/>
            <a:ext cx="846235" cy="62803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0EB72E-5E42-4CFB-AB51-1238F8063CB8}"/>
              </a:ext>
            </a:extLst>
          </p:cNvPr>
          <p:cNvSpPr txBox="1"/>
          <p:nvPr/>
        </p:nvSpPr>
        <p:spPr>
          <a:xfrm>
            <a:off x="2678338" y="2504278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wiki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topic</a:t>
            </a:r>
            <a:endParaRPr lang="de-D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9FC49E-4ADA-4B38-867B-9590CE0E9FD4}"/>
              </a:ext>
            </a:extLst>
          </p:cNvPr>
          <p:cNvSpPr txBox="1"/>
          <p:nvPr/>
        </p:nvSpPr>
        <p:spPr>
          <a:xfrm>
            <a:off x="2671064" y="3339116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Wiki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QA </a:t>
            </a:r>
            <a:r>
              <a:rPr lang="de-DE" sz="1000" dirty="0" err="1"/>
              <a:t>context</a:t>
            </a:r>
            <a:endParaRPr lang="de-DE" sz="1000" dirty="0"/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Action Verbs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C00895E-DDA0-4D93-AF1B-358E3E3492BA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 rot="5400000">
            <a:off x="5431070" y="1937223"/>
            <a:ext cx="213268" cy="8859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EFD56F8-F3CC-43A5-B667-3A3BF6B13757}"/>
              </a:ext>
            </a:extLst>
          </p:cNvPr>
          <p:cNvCxnSpPr>
            <a:cxnSpLocks/>
            <a:stCxn id="9" idx="2"/>
            <a:endCxn id="221" idx="0"/>
          </p:cNvCxnSpPr>
          <p:nvPr/>
        </p:nvCxnSpPr>
        <p:spPr>
          <a:xfrm rot="16200000" flipH="1">
            <a:off x="6245628" y="2008620"/>
            <a:ext cx="212338" cy="7422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DB808-D0AE-4C33-A472-8A575DCA1D79}"/>
              </a:ext>
            </a:extLst>
          </p:cNvPr>
          <p:cNvSpPr txBox="1"/>
          <p:nvPr/>
        </p:nvSpPr>
        <p:spPr>
          <a:xfrm>
            <a:off x="1409029" y="4344647"/>
            <a:ext cx="2550827" cy="10071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QA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specia</a:t>
            </a:r>
            <a:r>
              <a:rPr lang="de-DE" sz="1400" dirty="0" err="1">
                <a:cs typeface="Arial" panose="020B0604020202020204" pitchFamily="34" charset="0"/>
              </a:rPr>
              <a:t>l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locations</a:t>
            </a:r>
            <a:endParaRPr lang="de-DE" sz="1400" dirty="0"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E.g., </a:t>
            </a:r>
            <a:r>
              <a:rPr lang="de-DE" sz="1400" dirty="0" err="1">
                <a:cs typeface="Arial" panose="020B0604020202020204" pitchFamily="34" charset="0"/>
              </a:rPr>
              <a:t>prison</a:t>
            </a:r>
            <a:r>
              <a:rPr lang="de-DE" sz="1400" dirty="0"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/>
              <a:t>„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worst</a:t>
            </a:r>
            <a:r>
              <a:rPr lang="de-DE" sz="1400" dirty="0"/>
              <a:t> </a:t>
            </a:r>
            <a:r>
              <a:rPr lang="de-DE" sz="1400" dirty="0" err="1"/>
              <a:t>place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movie</a:t>
            </a:r>
            <a:r>
              <a:rPr lang="de-DE" sz="1400" dirty="0"/>
              <a:t> &lt;</a:t>
            </a:r>
            <a:r>
              <a:rPr lang="de-DE" sz="1400" dirty="0" err="1"/>
              <a:t>topic</a:t>
            </a:r>
            <a:r>
              <a:rPr lang="de-DE" sz="1400" dirty="0"/>
              <a:t>&gt;?“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2C3BDD4-A318-4C91-965F-C6717EEA7E0C}"/>
              </a:ext>
            </a:extLst>
          </p:cNvPr>
          <p:cNvCxnSpPr>
            <a:cxnSpLocks/>
            <a:stCxn id="27" idx="1"/>
            <a:endCxn id="122" idx="0"/>
          </p:cNvCxnSpPr>
          <p:nvPr/>
        </p:nvCxnSpPr>
        <p:spPr>
          <a:xfrm rot="10800000" flipH="1" flipV="1">
            <a:off x="565328" y="3751423"/>
            <a:ext cx="2113009" cy="2022638"/>
          </a:xfrm>
          <a:prstGeom prst="bentConnector4">
            <a:avLst>
              <a:gd name="adj1" fmla="val -10819"/>
              <a:gd name="adj2" fmla="val 878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F5FD13-806F-43F8-8F77-67DFAC80551A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 flipH="1">
            <a:off x="2678338" y="5351828"/>
            <a:ext cx="6105" cy="42223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956A9-95FD-4B8F-AFCF-16709B68AFEC}"/>
              </a:ext>
            </a:extLst>
          </p:cNvPr>
          <p:cNvSpPr txBox="1"/>
          <p:nvPr/>
        </p:nvSpPr>
        <p:spPr>
          <a:xfrm>
            <a:off x="6181504" y="3401451"/>
            <a:ext cx="2980616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Keywords: Random </a:t>
            </a:r>
            <a:r>
              <a:rPr lang="de-DE" sz="1400" dirty="0" err="1">
                <a:cs typeface="Arial" panose="020B0604020202020204" pitchFamily="34" charset="0"/>
              </a:rPr>
              <a:t>combination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of</a:t>
            </a:r>
            <a:r>
              <a:rPr lang="de-DE" sz="1400" dirty="0">
                <a:cs typeface="Arial" panose="020B0604020202020204" pitchFamily="34" charset="0"/>
              </a:rPr>
              <a:t> Monopoly </a:t>
            </a:r>
            <a:r>
              <a:rPr lang="de-DE" sz="1400" dirty="0" err="1">
                <a:cs typeface="Arial" panose="020B0604020202020204" pitchFamily="34" charset="0"/>
              </a:rPr>
              <a:t>action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verb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pronoun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general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action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verb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place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number</a:t>
            </a:r>
            <a:endParaRPr lang="de-DE" sz="1400" dirty="0">
              <a:cs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9AFD573-9A1F-4063-8C14-36C0B64249F7}"/>
              </a:ext>
            </a:extLst>
          </p:cNvPr>
          <p:cNvCxnSpPr>
            <a:cxnSpLocks/>
            <a:stCxn id="221" idx="2"/>
            <a:endCxn id="154" idx="0"/>
          </p:cNvCxnSpPr>
          <p:nvPr/>
        </p:nvCxnSpPr>
        <p:spPr>
          <a:xfrm rot="16200000" flipH="1">
            <a:off x="7027736" y="2757374"/>
            <a:ext cx="339253" cy="9488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44E5CC0-E011-43F5-A8FB-52F6DCF64C80}"/>
              </a:ext>
            </a:extLst>
          </p:cNvPr>
          <p:cNvCxnSpPr>
            <a:cxnSpLocks/>
            <a:stCxn id="82" idx="2"/>
            <a:endCxn id="154" idx="0"/>
          </p:cNvCxnSpPr>
          <p:nvPr/>
        </p:nvCxnSpPr>
        <p:spPr>
          <a:xfrm rot="5400000">
            <a:off x="7400920" y="2547765"/>
            <a:ext cx="1124579" cy="5827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43214D8-2460-48B8-89E3-1AF6221D068E}"/>
              </a:ext>
            </a:extLst>
          </p:cNvPr>
          <p:cNvCxnSpPr>
            <a:cxnSpLocks/>
            <a:stCxn id="122" idx="3"/>
            <a:endCxn id="154" idx="0"/>
          </p:cNvCxnSpPr>
          <p:nvPr/>
        </p:nvCxnSpPr>
        <p:spPr>
          <a:xfrm flipV="1">
            <a:off x="3448753" y="3401451"/>
            <a:ext cx="4223059" cy="2625676"/>
          </a:xfrm>
          <a:prstGeom prst="bentConnector4">
            <a:avLst>
              <a:gd name="adj1" fmla="val 32355"/>
              <a:gd name="adj2" fmla="val 10383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FA410AB-2DB4-4EE3-AE43-0FA087AFA11F}"/>
              </a:ext>
            </a:extLst>
          </p:cNvPr>
          <p:cNvCxnSpPr>
            <a:cxnSpLocks/>
            <a:endCxn id="191" idx="0"/>
          </p:cNvCxnSpPr>
          <p:nvPr/>
        </p:nvCxnSpPr>
        <p:spPr>
          <a:xfrm rot="16200000" flipH="1">
            <a:off x="5205033" y="3579598"/>
            <a:ext cx="906078" cy="6388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3846835-3E37-4141-8CC3-BCE8448936A2}"/>
              </a:ext>
            </a:extLst>
          </p:cNvPr>
          <p:cNvCxnSpPr>
            <a:cxnSpLocks/>
            <a:stCxn id="154" idx="2"/>
            <a:endCxn id="191" idx="0"/>
          </p:cNvCxnSpPr>
          <p:nvPr/>
        </p:nvCxnSpPr>
        <p:spPr>
          <a:xfrm rot="5400000">
            <a:off x="6745218" y="3425464"/>
            <a:ext cx="158870" cy="16943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CA4EC50-B7EC-4A82-9277-6A29CE762460}"/>
              </a:ext>
            </a:extLst>
          </p:cNvPr>
          <p:cNvSpPr/>
          <p:nvPr/>
        </p:nvSpPr>
        <p:spPr>
          <a:xfrm>
            <a:off x="5422148" y="5770397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3C00579-3114-4BFD-828A-6A16652C84C8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6184425" y="5620678"/>
            <a:ext cx="8138" cy="1497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8E326D-DAC0-416C-A4EE-726A7B342C82}"/>
              </a:ext>
            </a:extLst>
          </p:cNvPr>
          <p:cNvSpPr txBox="1"/>
          <p:nvPr/>
        </p:nvSpPr>
        <p:spPr>
          <a:xfrm>
            <a:off x="4702079" y="4352058"/>
            <a:ext cx="2550827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>
                <a:cs typeface="Arial" panose="020B0604020202020204" pitchFamily="34" charset="0"/>
              </a:rPr>
              <a:t>Few</a:t>
            </a:r>
            <a:r>
              <a:rPr lang="de-DE" sz="1400" dirty="0">
                <a:cs typeface="Arial" panose="020B0604020202020204" pitchFamily="34" charset="0"/>
              </a:rPr>
              <a:t>-Shot Learning </a:t>
            </a:r>
            <a:r>
              <a:rPr lang="de-DE" sz="1400" dirty="0" err="1">
                <a:cs typeface="Arial" panose="020B0604020202020204" pitchFamily="34" charset="0"/>
              </a:rPr>
              <a:t>with</a:t>
            </a:r>
            <a:endParaRPr lang="de-DE" sz="1400" dirty="0"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Key-</a:t>
            </a:r>
            <a:r>
              <a:rPr lang="de-DE" sz="1400" dirty="0" err="1">
                <a:cs typeface="Arial" panose="020B0604020202020204" pitchFamily="34" charset="0"/>
              </a:rPr>
              <a:t>to</a:t>
            </a:r>
            <a:r>
              <a:rPr lang="de-DE" sz="1400" dirty="0">
                <a:cs typeface="Arial" panose="020B0604020202020204" pitchFamily="34" charset="0"/>
              </a:rPr>
              <a:t>-Text Model + Generation</a:t>
            </a:r>
          </a:p>
        </p:txBody>
      </p: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098" y="5324816"/>
            <a:ext cx="252081" cy="25208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2880457" y="5301208"/>
            <a:ext cx="57383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Score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B7DE29D-1FB1-4096-96D0-735A6C23D4DB}"/>
              </a:ext>
            </a:extLst>
          </p:cNvPr>
          <p:cNvCxnSpPr>
            <a:cxnSpLocks/>
            <a:stCxn id="191" idx="3"/>
            <a:endCxn id="62" idx="0"/>
          </p:cNvCxnSpPr>
          <p:nvPr/>
        </p:nvCxnSpPr>
        <p:spPr>
          <a:xfrm flipV="1">
            <a:off x="7252906" y="3522380"/>
            <a:ext cx="3163151" cy="1225547"/>
          </a:xfrm>
          <a:prstGeom prst="bentConnector4">
            <a:avLst>
              <a:gd name="adj1" fmla="val 65645"/>
              <a:gd name="adj2" fmla="val 118653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B8D7370-E30F-4B23-AC0C-EB9AE8D9B8BB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7573963" y="680285"/>
            <a:ext cx="1248813" cy="4435375"/>
          </a:xfrm>
          <a:prstGeom prst="bentConnector3">
            <a:avLst>
              <a:gd name="adj1" fmla="val 6830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13" descr="Filter outline">
            <a:extLst>
              <a:ext uri="{FF2B5EF4-FFF2-40B4-BE49-F238E27FC236}">
                <a16:creationId xmlns:a16="http://schemas.microsoft.com/office/drawing/2014/main" id="{A50BCEE4-2F4B-4CC8-86CD-41944FBF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617" y="4738926"/>
            <a:ext cx="440880" cy="440880"/>
          </a:xfrm>
          <a:prstGeom prst="rect">
            <a:avLst/>
          </a:prstGeom>
        </p:spPr>
      </p:pic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DCE38998-2633-4EC8-9F32-5C932C2495D7}"/>
              </a:ext>
            </a:extLst>
          </p:cNvPr>
          <p:cNvCxnSpPr>
            <a:cxnSpLocks/>
            <a:stCxn id="214" idx="2"/>
            <a:endCxn id="182" idx="0"/>
          </p:cNvCxnSpPr>
          <p:nvPr/>
        </p:nvCxnSpPr>
        <p:spPr>
          <a:xfrm rot="5400000">
            <a:off x="8009015" y="3363354"/>
            <a:ext cx="590591" cy="4223494"/>
          </a:xfrm>
          <a:prstGeom prst="bentConnector3">
            <a:avLst>
              <a:gd name="adj1" fmla="val 43807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8CD2F0-5B7A-467C-8D69-23A678B6F8F3}"/>
              </a:ext>
            </a:extLst>
          </p:cNvPr>
          <p:cNvSpPr txBox="1"/>
          <p:nvPr/>
        </p:nvSpPr>
        <p:spPr>
          <a:xfrm>
            <a:off x="5936127" y="2485905"/>
            <a:ext cx="1573571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POS </a:t>
            </a:r>
            <a:r>
              <a:rPr lang="de-DE" sz="1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Arial" panose="020B0604020202020204" pitchFamily="34" charset="0"/>
              </a:rPr>
              <a:t> Action </a:t>
            </a:r>
            <a:r>
              <a:rPr lang="de-DE" sz="1400" dirty="0" err="1">
                <a:cs typeface="Arial" panose="020B0604020202020204" pitchFamily="34" charset="0"/>
              </a:rPr>
              <a:t>verbs</a:t>
            </a:r>
            <a:r>
              <a:rPr lang="de-DE" sz="1400" dirty="0">
                <a:cs typeface="Arial" panose="020B0604020202020204" pitchFamily="34" charset="0"/>
              </a:rPr>
              <a:t> + </a:t>
            </a:r>
            <a:r>
              <a:rPr lang="de-DE" sz="1400" dirty="0" err="1">
                <a:cs typeface="Arial" panose="020B0604020202020204" pitchFamily="34" charset="0"/>
              </a:rPr>
              <a:t>pronouns</a:t>
            </a:r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52E65E-37F3-4A2C-9AB5-47F0567B0EF2}"/>
              </a:ext>
            </a:extLst>
          </p:cNvPr>
          <p:cNvSpPr txBox="1"/>
          <p:nvPr/>
        </p:nvSpPr>
        <p:spPr>
          <a:xfrm>
            <a:off x="4379768" y="2486835"/>
            <a:ext cx="1429915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Manual </a:t>
            </a:r>
            <a:r>
              <a:rPr lang="de-DE" sz="1400" dirty="0" err="1">
                <a:cs typeface="Arial" panose="020B0604020202020204" pitchFamily="34" charset="0"/>
              </a:rPr>
              <a:t>keyword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extraction</a:t>
            </a:r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190DE8-1AB2-47E1-B326-887777E22E89}"/>
              </a:ext>
            </a:extLst>
          </p:cNvPr>
          <p:cNvSpPr txBox="1"/>
          <p:nvPr/>
        </p:nvSpPr>
        <p:spPr>
          <a:xfrm>
            <a:off x="7032104" y="5805264"/>
            <a:ext cx="1053623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Interpretation der Aktion</a:t>
            </a:r>
          </a:p>
        </p:txBody>
      </p:sp>
    </p:spTree>
    <p:extLst>
      <p:ext uri="{BB962C8B-B14F-4D97-AF65-F5344CB8AC3E}">
        <p14:creationId xmlns:p14="http://schemas.microsoft.com/office/powerpoint/2010/main" val="18303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45C177-80B2-40BC-B207-8EE319049FF9}"/>
              </a:ext>
            </a:extLst>
          </p:cNvPr>
          <p:cNvSpPr/>
          <p:nvPr/>
        </p:nvSpPr>
        <p:spPr>
          <a:xfrm>
            <a:off x="2736235" y="5270401"/>
            <a:ext cx="689253" cy="350278"/>
          </a:xfrm>
          <a:prstGeom prst="roundRect">
            <a:avLst/>
          </a:prstGeom>
          <a:solidFill>
            <a:srgbClr val="3B898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8EF468-58D5-4223-818B-759974B8768C}"/>
              </a:ext>
            </a:extLst>
          </p:cNvPr>
          <p:cNvSpPr/>
          <p:nvPr/>
        </p:nvSpPr>
        <p:spPr>
          <a:xfrm>
            <a:off x="550864" y="5698058"/>
            <a:ext cx="11090274" cy="6467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BD3-32E2-4FDD-BC31-80358E6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</a:t>
            </a:r>
            <a:r>
              <a:rPr lang="de-DE" dirty="0" err="1"/>
              <a:t>ergebnisprojekt</a:t>
            </a:r>
            <a:r>
              <a:rPr lang="de-DE" dirty="0"/>
              <a:t> verwendet einen neuen film-</a:t>
            </a:r>
            <a:r>
              <a:rPr lang="de-DE" dirty="0" err="1"/>
              <a:t>datensatz</a:t>
            </a:r>
            <a:r>
              <a:rPr lang="de-DE" dirty="0"/>
              <a:t> und zusätzlich eine liste an </a:t>
            </a:r>
            <a:r>
              <a:rPr lang="de-DE" dirty="0" err="1"/>
              <a:t>aktionsverben</a:t>
            </a:r>
            <a:r>
              <a:rPr lang="de-DE" dirty="0"/>
              <a:t>, Q&amp;A zur </a:t>
            </a:r>
            <a:r>
              <a:rPr lang="de-DE" dirty="0" err="1"/>
              <a:t>generierung</a:t>
            </a:r>
            <a:r>
              <a:rPr lang="de-DE" dirty="0"/>
              <a:t> der orte und </a:t>
            </a:r>
            <a:r>
              <a:rPr lang="de-DE" dirty="0" err="1"/>
              <a:t>few-shot-learning</a:t>
            </a:r>
            <a:r>
              <a:rPr lang="de-DE" dirty="0"/>
              <a:t> zur </a:t>
            </a:r>
            <a:r>
              <a:rPr lang="de-DE" dirty="0" err="1"/>
              <a:t>generierung</a:t>
            </a:r>
            <a:r>
              <a:rPr lang="de-DE" dirty="0"/>
              <a:t> der aktionskarten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91B3619D-CBD5-44EF-8BA7-304D3327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686" y="1628800"/>
            <a:ext cx="644767" cy="644767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28375AD-7566-4C39-8192-6629600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337" y="1628800"/>
            <a:ext cx="644767" cy="644767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C20641F0-EFB1-40AC-8B5C-F0A35A6B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98" y="1628800"/>
            <a:ext cx="644767" cy="6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C4A62-EFE1-4939-808D-CE31C9210D29}"/>
              </a:ext>
            </a:extLst>
          </p:cNvPr>
          <p:cNvSpPr txBox="1"/>
          <p:nvPr/>
        </p:nvSpPr>
        <p:spPr>
          <a:xfrm>
            <a:off x="3047599" y="1304470"/>
            <a:ext cx="124987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Wikipedia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B2EF-E323-4A8D-ABC5-F1C7654F6F9B}"/>
              </a:ext>
            </a:extLst>
          </p:cNvPr>
          <p:cNvSpPr txBox="1"/>
          <p:nvPr/>
        </p:nvSpPr>
        <p:spPr>
          <a:xfrm>
            <a:off x="750392" y="1313206"/>
            <a:ext cx="1927946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 err="1"/>
              <a:t>Kaggle</a:t>
            </a:r>
            <a:r>
              <a:rPr lang="de-DE" sz="1400" dirty="0"/>
              <a:t> Movie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863B-5965-4188-B783-5FFF5BEB0A31}"/>
              </a:ext>
            </a:extLst>
          </p:cNvPr>
          <p:cNvSpPr txBox="1"/>
          <p:nvPr/>
        </p:nvSpPr>
        <p:spPr>
          <a:xfrm>
            <a:off x="4763599" y="1304470"/>
            <a:ext cx="270379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Monopoly Original Action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8B95-BECD-4D75-8B67-ACE46B3B929C}"/>
              </a:ext>
            </a:extLst>
          </p:cNvPr>
          <p:cNvSpPr txBox="1"/>
          <p:nvPr/>
        </p:nvSpPr>
        <p:spPr>
          <a:xfrm>
            <a:off x="412482" y="2721178"/>
            <a:ext cx="2279004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Random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topic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39BEA-BE35-494D-912B-07D281B44B8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551984" y="2273567"/>
            <a:ext cx="4086" cy="44761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AA795C-FE5D-4DC4-8065-0E96D5705C88}"/>
              </a:ext>
            </a:extLst>
          </p:cNvPr>
          <p:cNvSpPr txBox="1"/>
          <p:nvPr/>
        </p:nvSpPr>
        <p:spPr>
          <a:xfrm>
            <a:off x="565329" y="3463276"/>
            <a:ext cx="1981652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/>
              <a:t>Movie </a:t>
            </a:r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places</a:t>
            </a:r>
            <a:endParaRPr lang="de-DE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0640AE-3B12-4595-B770-8C487FABAF1B}"/>
              </a:ext>
            </a:extLst>
          </p:cNvPr>
          <p:cNvCxnSpPr>
            <a:cxnSpLocks/>
            <a:stCxn id="8" idx="2"/>
            <a:endCxn id="110" idx="0"/>
          </p:cNvCxnSpPr>
          <p:nvPr/>
        </p:nvCxnSpPr>
        <p:spPr>
          <a:xfrm rot="5400000">
            <a:off x="2075542" y="2882468"/>
            <a:ext cx="2071080" cy="8532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BF1814-B4BF-4CF1-86CE-1E181E2A3155}"/>
              </a:ext>
            </a:extLst>
          </p:cNvPr>
          <p:cNvSpPr/>
          <p:nvPr/>
        </p:nvSpPr>
        <p:spPr>
          <a:xfrm>
            <a:off x="9695554" y="3522380"/>
            <a:ext cx="1441006" cy="1078170"/>
          </a:xfrm>
          <a:prstGeom prst="roundRect">
            <a:avLst/>
          </a:prstGeom>
          <a:solidFill>
            <a:srgbClr val="3B898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Evaluation: </a:t>
            </a:r>
            <a:r>
              <a:rPr lang="de-DE" sz="1400" dirty="0" err="1">
                <a:solidFill>
                  <a:schemeClr val="bg1"/>
                </a:solidFill>
                <a:cs typeface="Arial" panose="020B0604020202020204" pitchFamily="34" charset="0"/>
              </a:rPr>
              <a:t>Similarity</a:t>
            </a:r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Arial" panose="020B0604020202020204" pitchFamily="34" charset="0"/>
              </a:rPr>
              <a:t>reference</a:t>
            </a:r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Arial" panose="020B0604020202020204" pitchFamily="34" charset="0"/>
              </a:rPr>
              <a:t>action</a:t>
            </a:r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Arial" panose="020B0604020202020204" pitchFamily="34" charset="0"/>
              </a:rPr>
              <a:t>card</a:t>
            </a:r>
            <a:r>
              <a:rPr lang="de-DE" sz="1400" dirty="0">
                <a:solidFill>
                  <a:schemeClr val="bg1"/>
                </a:solidFill>
                <a:cs typeface="Arial" panose="020B0604020202020204" pitchFamily="34" charset="0"/>
              </a:rPr>
              <a:t>(s)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73815-C973-476C-830D-B3298BC57BE7}"/>
              </a:ext>
            </a:extLst>
          </p:cNvPr>
          <p:cNvSpPr txBox="1"/>
          <p:nvPr/>
        </p:nvSpPr>
        <p:spPr>
          <a:xfrm>
            <a:off x="9438575" y="5850074"/>
            <a:ext cx="2117417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400" dirty="0"/>
              <a:t>New Dimension (=</a:t>
            </a:r>
            <a:r>
              <a:rPr lang="de-DE" sz="1400" dirty="0" err="1"/>
              <a:t>topic</a:t>
            </a:r>
            <a:r>
              <a:rPr lang="de-DE" sz="14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03F29-55DF-4A99-859D-337A9AB71642}"/>
              </a:ext>
            </a:extLst>
          </p:cNvPr>
          <p:cNvSpPr txBox="1"/>
          <p:nvPr/>
        </p:nvSpPr>
        <p:spPr>
          <a:xfrm>
            <a:off x="10427111" y="5013607"/>
            <a:ext cx="11288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1000" dirty="0" err="1"/>
              <a:t>Based</a:t>
            </a:r>
            <a:r>
              <a:rPr lang="de-DE" sz="1000" dirty="0"/>
              <a:t> on </a:t>
            </a:r>
            <a:r>
              <a:rPr lang="de-DE" sz="1000" dirty="0" err="1"/>
              <a:t>evaluation</a:t>
            </a:r>
            <a:r>
              <a:rPr lang="de-DE" sz="1000" dirty="0"/>
              <a:t> &amp; </a:t>
            </a:r>
            <a:r>
              <a:rPr lang="de-DE" sz="1000" dirty="0" err="1"/>
              <a:t>outer</a:t>
            </a:r>
            <a:r>
              <a:rPr lang="de-DE" sz="1000" dirty="0"/>
              <a:t> </a:t>
            </a:r>
            <a:r>
              <a:rPr lang="de-DE" sz="1000" dirty="0" err="1"/>
              <a:t>regulation</a:t>
            </a:r>
            <a:endParaRPr lang="de-DE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1C5D0-EF64-4D28-AA4E-C95DAF774410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1551984" y="3082028"/>
            <a:ext cx="4171" cy="3812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E4B3EB-F7BC-49AA-9F60-56B20644475F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2691486" y="2273567"/>
            <a:ext cx="846235" cy="62803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0EB72E-5E42-4CFB-AB51-1238F8063CB8}"/>
              </a:ext>
            </a:extLst>
          </p:cNvPr>
          <p:cNvSpPr txBox="1"/>
          <p:nvPr/>
        </p:nvSpPr>
        <p:spPr>
          <a:xfrm>
            <a:off x="2678338" y="2504278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wiki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topic</a:t>
            </a:r>
            <a:endParaRPr lang="de-D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9FC49E-4ADA-4B38-867B-9590CE0E9FD4}"/>
              </a:ext>
            </a:extLst>
          </p:cNvPr>
          <p:cNvSpPr txBox="1"/>
          <p:nvPr/>
        </p:nvSpPr>
        <p:spPr>
          <a:xfrm>
            <a:off x="2671064" y="3339116"/>
            <a:ext cx="895620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Wiki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QA </a:t>
            </a:r>
            <a:r>
              <a:rPr lang="de-DE" sz="1000" dirty="0" err="1"/>
              <a:t>context</a:t>
            </a:r>
            <a:endParaRPr lang="de-DE" sz="1000" dirty="0"/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AD75C577-814A-4051-9833-B50ED902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2221" y="1632105"/>
            <a:ext cx="644767" cy="6447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BD71C10-214E-40FE-AD46-226C198EABCC}"/>
              </a:ext>
            </a:extLst>
          </p:cNvPr>
          <p:cNvSpPr txBox="1"/>
          <p:nvPr/>
        </p:nvSpPr>
        <p:spPr>
          <a:xfrm>
            <a:off x="7536857" y="1313206"/>
            <a:ext cx="1705129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Action Verbs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C00895E-DDA0-4D93-AF1B-358E3E3492BA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 rot="5400000">
            <a:off x="5431070" y="1937223"/>
            <a:ext cx="213268" cy="8859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EFD56F8-F3CC-43A5-B667-3A3BF6B13757}"/>
              </a:ext>
            </a:extLst>
          </p:cNvPr>
          <p:cNvCxnSpPr>
            <a:cxnSpLocks/>
            <a:stCxn id="9" idx="2"/>
            <a:endCxn id="221" idx="0"/>
          </p:cNvCxnSpPr>
          <p:nvPr/>
        </p:nvCxnSpPr>
        <p:spPr>
          <a:xfrm rot="16200000" flipH="1">
            <a:off x="6245628" y="2008620"/>
            <a:ext cx="212338" cy="7422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DB808-D0AE-4C33-A472-8A575DCA1D79}"/>
              </a:ext>
            </a:extLst>
          </p:cNvPr>
          <p:cNvSpPr txBox="1"/>
          <p:nvPr/>
        </p:nvSpPr>
        <p:spPr>
          <a:xfrm>
            <a:off x="1409029" y="4344647"/>
            <a:ext cx="2550827" cy="10071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QA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Arial" panose="020B0604020202020204" pitchFamily="34" charset="0"/>
              </a:rPr>
              <a:t>specia</a:t>
            </a:r>
            <a:r>
              <a:rPr lang="de-DE" sz="1400" dirty="0" err="1">
                <a:cs typeface="Arial" panose="020B0604020202020204" pitchFamily="34" charset="0"/>
              </a:rPr>
              <a:t>l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locations</a:t>
            </a:r>
            <a:endParaRPr lang="de-DE" sz="1400" dirty="0"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E.g., </a:t>
            </a:r>
            <a:r>
              <a:rPr lang="de-DE" sz="1400" dirty="0" err="1">
                <a:cs typeface="Arial" panose="020B0604020202020204" pitchFamily="34" charset="0"/>
              </a:rPr>
              <a:t>prison</a:t>
            </a:r>
            <a:r>
              <a:rPr lang="de-DE" sz="1400" dirty="0"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/>
              <a:t>„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worst</a:t>
            </a:r>
            <a:r>
              <a:rPr lang="de-DE" sz="1400" dirty="0"/>
              <a:t> </a:t>
            </a:r>
            <a:r>
              <a:rPr lang="de-DE" sz="1400" dirty="0" err="1"/>
              <a:t>place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movie</a:t>
            </a:r>
            <a:r>
              <a:rPr lang="de-DE" sz="1400" dirty="0"/>
              <a:t> &lt;</a:t>
            </a:r>
            <a:r>
              <a:rPr lang="de-DE" sz="1400" dirty="0" err="1"/>
              <a:t>topic</a:t>
            </a:r>
            <a:r>
              <a:rPr lang="de-DE" sz="1400" dirty="0"/>
              <a:t>&gt;?“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27080C-1BE0-4B01-94F0-E40D509BA2CF}"/>
              </a:ext>
            </a:extLst>
          </p:cNvPr>
          <p:cNvSpPr/>
          <p:nvPr/>
        </p:nvSpPr>
        <p:spPr>
          <a:xfrm>
            <a:off x="1907923" y="5774061"/>
            <a:ext cx="1540830" cy="506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anose="020B0604020202020204" pitchFamily="34" charset="0"/>
              </a:rPr>
              <a:t>Places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2C3BDD4-A318-4C91-965F-C6717EEA7E0C}"/>
              </a:ext>
            </a:extLst>
          </p:cNvPr>
          <p:cNvCxnSpPr>
            <a:cxnSpLocks/>
            <a:stCxn id="27" idx="1"/>
            <a:endCxn id="122" idx="0"/>
          </p:cNvCxnSpPr>
          <p:nvPr/>
        </p:nvCxnSpPr>
        <p:spPr>
          <a:xfrm rot="10800000" flipH="1" flipV="1">
            <a:off x="565328" y="3751423"/>
            <a:ext cx="2113009" cy="2022638"/>
          </a:xfrm>
          <a:prstGeom prst="bentConnector4">
            <a:avLst>
              <a:gd name="adj1" fmla="val -10819"/>
              <a:gd name="adj2" fmla="val 8786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F5FD13-806F-43F8-8F77-67DFAC80551A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 flipH="1">
            <a:off x="2678338" y="5351828"/>
            <a:ext cx="6105" cy="42223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956A9-95FD-4B8F-AFCF-16709B68AFEC}"/>
              </a:ext>
            </a:extLst>
          </p:cNvPr>
          <p:cNvSpPr txBox="1"/>
          <p:nvPr/>
        </p:nvSpPr>
        <p:spPr>
          <a:xfrm>
            <a:off x="6181504" y="3401451"/>
            <a:ext cx="2980616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Keywords: Random </a:t>
            </a:r>
            <a:r>
              <a:rPr lang="de-DE" sz="1400" dirty="0" err="1">
                <a:cs typeface="Arial" panose="020B0604020202020204" pitchFamily="34" charset="0"/>
              </a:rPr>
              <a:t>combination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of</a:t>
            </a:r>
            <a:r>
              <a:rPr lang="de-DE" sz="1400" dirty="0">
                <a:cs typeface="Arial" panose="020B0604020202020204" pitchFamily="34" charset="0"/>
              </a:rPr>
              <a:t> Monopoly </a:t>
            </a:r>
            <a:r>
              <a:rPr lang="de-DE" sz="1400" dirty="0" err="1">
                <a:cs typeface="Arial" panose="020B0604020202020204" pitchFamily="34" charset="0"/>
              </a:rPr>
              <a:t>action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verb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pronoun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general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action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verb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place</a:t>
            </a:r>
            <a:r>
              <a:rPr lang="de-DE" sz="1400" dirty="0">
                <a:cs typeface="Arial" panose="020B0604020202020204" pitchFamily="34" charset="0"/>
              </a:rPr>
              <a:t>, </a:t>
            </a:r>
            <a:r>
              <a:rPr lang="de-DE" sz="1400" dirty="0" err="1">
                <a:cs typeface="Arial" panose="020B0604020202020204" pitchFamily="34" charset="0"/>
              </a:rPr>
              <a:t>number</a:t>
            </a:r>
            <a:endParaRPr lang="de-DE" sz="1400" dirty="0">
              <a:cs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9AFD573-9A1F-4063-8C14-36C0B64249F7}"/>
              </a:ext>
            </a:extLst>
          </p:cNvPr>
          <p:cNvCxnSpPr>
            <a:cxnSpLocks/>
            <a:stCxn id="221" idx="2"/>
            <a:endCxn id="154" idx="0"/>
          </p:cNvCxnSpPr>
          <p:nvPr/>
        </p:nvCxnSpPr>
        <p:spPr>
          <a:xfrm rot="16200000" flipH="1">
            <a:off x="7027736" y="2757374"/>
            <a:ext cx="339253" cy="9488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44E5CC0-E011-43F5-A8FB-52F6DCF64C80}"/>
              </a:ext>
            </a:extLst>
          </p:cNvPr>
          <p:cNvCxnSpPr>
            <a:cxnSpLocks/>
            <a:stCxn id="82" idx="2"/>
            <a:endCxn id="154" idx="0"/>
          </p:cNvCxnSpPr>
          <p:nvPr/>
        </p:nvCxnSpPr>
        <p:spPr>
          <a:xfrm rot="5400000">
            <a:off x="7400920" y="2547765"/>
            <a:ext cx="1124579" cy="5827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43214D8-2460-48B8-89E3-1AF6221D068E}"/>
              </a:ext>
            </a:extLst>
          </p:cNvPr>
          <p:cNvCxnSpPr>
            <a:cxnSpLocks/>
            <a:stCxn id="122" idx="3"/>
            <a:endCxn id="154" idx="0"/>
          </p:cNvCxnSpPr>
          <p:nvPr/>
        </p:nvCxnSpPr>
        <p:spPr>
          <a:xfrm flipV="1">
            <a:off x="3448753" y="3401451"/>
            <a:ext cx="4223059" cy="2625676"/>
          </a:xfrm>
          <a:prstGeom prst="bentConnector4">
            <a:avLst>
              <a:gd name="adj1" fmla="val 32355"/>
              <a:gd name="adj2" fmla="val 10383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FA410AB-2DB4-4EE3-AE43-0FA087AFA11F}"/>
              </a:ext>
            </a:extLst>
          </p:cNvPr>
          <p:cNvCxnSpPr>
            <a:cxnSpLocks/>
            <a:endCxn id="191" idx="0"/>
          </p:cNvCxnSpPr>
          <p:nvPr/>
        </p:nvCxnSpPr>
        <p:spPr>
          <a:xfrm rot="16200000" flipH="1">
            <a:off x="5205033" y="3579598"/>
            <a:ext cx="906078" cy="6388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3846835-3E37-4141-8CC3-BCE8448936A2}"/>
              </a:ext>
            </a:extLst>
          </p:cNvPr>
          <p:cNvCxnSpPr>
            <a:cxnSpLocks/>
            <a:stCxn id="154" idx="2"/>
            <a:endCxn id="191" idx="0"/>
          </p:cNvCxnSpPr>
          <p:nvPr/>
        </p:nvCxnSpPr>
        <p:spPr>
          <a:xfrm rot="5400000">
            <a:off x="6745218" y="3425464"/>
            <a:ext cx="158870" cy="16943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CA4EC50-B7EC-4A82-9277-6A29CE762460}"/>
              </a:ext>
            </a:extLst>
          </p:cNvPr>
          <p:cNvSpPr/>
          <p:nvPr/>
        </p:nvSpPr>
        <p:spPr>
          <a:xfrm>
            <a:off x="5422148" y="5770397"/>
            <a:ext cx="1540830" cy="5010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Action Cards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3C00579-3114-4BFD-828A-6A16652C84C8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6184425" y="5620678"/>
            <a:ext cx="8138" cy="1497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8E326D-DAC0-416C-A4EE-726A7B342C82}"/>
              </a:ext>
            </a:extLst>
          </p:cNvPr>
          <p:cNvSpPr txBox="1"/>
          <p:nvPr/>
        </p:nvSpPr>
        <p:spPr>
          <a:xfrm>
            <a:off x="4702079" y="4352058"/>
            <a:ext cx="2550827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 err="1">
                <a:cs typeface="Arial" panose="020B0604020202020204" pitchFamily="34" charset="0"/>
              </a:rPr>
              <a:t>Few</a:t>
            </a:r>
            <a:r>
              <a:rPr lang="de-DE" sz="1400" dirty="0">
                <a:cs typeface="Arial" panose="020B0604020202020204" pitchFamily="34" charset="0"/>
              </a:rPr>
              <a:t>-Shot Learning </a:t>
            </a:r>
            <a:r>
              <a:rPr lang="de-DE" sz="1400" dirty="0" err="1">
                <a:cs typeface="Arial" panose="020B0604020202020204" pitchFamily="34" charset="0"/>
              </a:rPr>
              <a:t>with</a:t>
            </a:r>
            <a:endParaRPr lang="de-DE" sz="1400" dirty="0"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cs typeface="Arial" panose="020B0604020202020204" pitchFamily="34" charset="0"/>
              </a:rPr>
              <a:t>Key-</a:t>
            </a:r>
            <a:r>
              <a:rPr lang="de-DE" sz="1400" dirty="0" err="1">
                <a:cs typeface="Arial" panose="020B0604020202020204" pitchFamily="34" charset="0"/>
              </a:rPr>
              <a:t>to</a:t>
            </a:r>
            <a:r>
              <a:rPr lang="de-DE" sz="1400" dirty="0">
                <a:cs typeface="Arial" panose="020B0604020202020204" pitchFamily="34" charset="0"/>
              </a:rPr>
              <a:t>-Text Model + Generation</a:t>
            </a:r>
          </a:p>
        </p:txBody>
      </p:sp>
      <p:pic>
        <p:nvPicPr>
          <p:cNvPr id="195" name="Graphic 194" descr="Filter outline">
            <a:extLst>
              <a:ext uri="{FF2B5EF4-FFF2-40B4-BE49-F238E27FC236}">
                <a16:creationId xmlns:a16="http://schemas.microsoft.com/office/drawing/2014/main" id="{658D550D-EC83-464E-ADA5-2200595D6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098" y="5324816"/>
            <a:ext cx="252081" cy="25208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EB75116-654D-47F6-8FB4-902447712068}"/>
              </a:ext>
            </a:extLst>
          </p:cNvPr>
          <p:cNvSpPr txBox="1"/>
          <p:nvPr/>
        </p:nvSpPr>
        <p:spPr>
          <a:xfrm>
            <a:off x="2880457" y="5301208"/>
            <a:ext cx="573832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Score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B7DE29D-1FB1-4096-96D0-735A6C23D4DB}"/>
              </a:ext>
            </a:extLst>
          </p:cNvPr>
          <p:cNvCxnSpPr>
            <a:cxnSpLocks/>
            <a:stCxn id="191" idx="3"/>
            <a:endCxn id="62" idx="0"/>
          </p:cNvCxnSpPr>
          <p:nvPr/>
        </p:nvCxnSpPr>
        <p:spPr>
          <a:xfrm flipV="1">
            <a:off x="7252906" y="3522380"/>
            <a:ext cx="3163151" cy="1225547"/>
          </a:xfrm>
          <a:prstGeom prst="bentConnector4">
            <a:avLst>
              <a:gd name="adj1" fmla="val 65645"/>
              <a:gd name="adj2" fmla="val 118653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B8D7370-E30F-4B23-AC0C-EB9AE8D9B8BB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7573963" y="680285"/>
            <a:ext cx="1248813" cy="4435375"/>
          </a:xfrm>
          <a:prstGeom prst="bentConnector3">
            <a:avLst>
              <a:gd name="adj1" fmla="val 68305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13" descr="Filter outline">
            <a:extLst>
              <a:ext uri="{FF2B5EF4-FFF2-40B4-BE49-F238E27FC236}">
                <a16:creationId xmlns:a16="http://schemas.microsoft.com/office/drawing/2014/main" id="{A50BCEE4-2F4B-4CC8-86CD-41944FBF8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95617" y="4738926"/>
            <a:ext cx="440880" cy="440880"/>
          </a:xfrm>
          <a:prstGeom prst="rect">
            <a:avLst/>
          </a:prstGeom>
        </p:spPr>
      </p:pic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DCE38998-2633-4EC8-9F32-5C932C2495D7}"/>
              </a:ext>
            </a:extLst>
          </p:cNvPr>
          <p:cNvCxnSpPr>
            <a:cxnSpLocks/>
            <a:stCxn id="214" idx="2"/>
            <a:endCxn id="182" idx="0"/>
          </p:cNvCxnSpPr>
          <p:nvPr/>
        </p:nvCxnSpPr>
        <p:spPr>
          <a:xfrm rot="5400000">
            <a:off x="8009015" y="3363354"/>
            <a:ext cx="590591" cy="4223494"/>
          </a:xfrm>
          <a:prstGeom prst="bentConnector3">
            <a:avLst>
              <a:gd name="adj1" fmla="val 43807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8CD2F0-5B7A-467C-8D69-23A678B6F8F3}"/>
              </a:ext>
            </a:extLst>
          </p:cNvPr>
          <p:cNvSpPr txBox="1"/>
          <p:nvPr/>
        </p:nvSpPr>
        <p:spPr>
          <a:xfrm>
            <a:off x="5936127" y="2485905"/>
            <a:ext cx="1573571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POS </a:t>
            </a:r>
            <a:r>
              <a:rPr lang="de-DE" sz="1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Arial" panose="020B0604020202020204" pitchFamily="34" charset="0"/>
              </a:rPr>
              <a:t> Action </a:t>
            </a:r>
            <a:r>
              <a:rPr lang="de-DE" sz="1400" dirty="0" err="1">
                <a:cs typeface="Arial" panose="020B0604020202020204" pitchFamily="34" charset="0"/>
              </a:rPr>
              <a:t>verbs</a:t>
            </a:r>
            <a:r>
              <a:rPr lang="de-DE" sz="1400" dirty="0">
                <a:cs typeface="Arial" panose="020B0604020202020204" pitchFamily="34" charset="0"/>
              </a:rPr>
              <a:t> + </a:t>
            </a:r>
            <a:r>
              <a:rPr lang="de-DE" sz="1400" dirty="0" err="1">
                <a:cs typeface="Arial" panose="020B0604020202020204" pitchFamily="34" charset="0"/>
              </a:rPr>
              <a:t>pronouns</a:t>
            </a:r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52E65E-37F3-4A2C-9AB5-47F0567B0EF2}"/>
              </a:ext>
            </a:extLst>
          </p:cNvPr>
          <p:cNvSpPr txBox="1"/>
          <p:nvPr/>
        </p:nvSpPr>
        <p:spPr>
          <a:xfrm>
            <a:off x="4379768" y="2486835"/>
            <a:ext cx="1429915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400" dirty="0">
                <a:cs typeface="Arial" panose="020B0604020202020204" pitchFamily="34" charset="0"/>
              </a:rPr>
              <a:t>Manual </a:t>
            </a:r>
            <a:r>
              <a:rPr lang="de-DE" sz="1400" dirty="0" err="1">
                <a:cs typeface="Arial" panose="020B0604020202020204" pitchFamily="34" charset="0"/>
              </a:rPr>
              <a:t>keyword</a:t>
            </a:r>
            <a:r>
              <a:rPr lang="de-DE" sz="1400" dirty="0">
                <a:cs typeface="Arial" panose="020B0604020202020204" pitchFamily="34" charset="0"/>
              </a:rPr>
              <a:t> </a:t>
            </a:r>
            <a:r>
              <a:rPr lang="de-DE" sz="1400" dirty="0" err="1">
                <a:cs typeface="Arial" panose="020B0604020202020204" pitchFamily="34" charset="0"/>
              </a:rPr>
              <a:t>extraction</a:t>
            </a:r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BCBEE-E7C5-4A47-BE06-F651226B45A8}"/>
              </a:ext>
            </a:extLst>
          </p:cNvPr>
          <p:cNvSpPr txBox="1"/>
          <p:nvPr/>
        </p:nvSpPr>
        <p:spPr>
          <a:xfrm>
            <a:off x="7032104" y="5805264"/>
            <a:ext cx="1053623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de-DE" sz="1000" dirty="0"/>
              <a:t>Interpretation der Aktion</a:t>
            </a:r>
          </a:p>
        </p:txBody>
      </p:sp>
    </p:spTree>
    <p:extLst>
      <p:ext uri="{BB962C8B-B14F-4D97-AF65-F5344CB8AC3E}">
        <p14:creationId xmlns:p14="http://schemas.microsoft.com/office/powerpoint/2010/main" val="150831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945A-4F05-46AE-94AF-98D6B96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evaluation</a:t>
            </a:r>
            <a:r>
              <a:rPr lang="de-DE" dirty="0"/>
              <a:t> der besonderen monopoly-orte wird der score des Q&amp;A-MODELLS </a:t>
            </a:r>
            <a:r>
              <a:rPr lang="de-DE" dirty="0" err="1"/>
              <a:t>verWENDET</a:t>
            </a:r>
            <a:r>
              <a:rPr lang="de-DE" dirty="0"/>
              <a:t> - 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DB7AC-A8DE-49AD-83A6-7F349D068E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200" dirty="0">
                <a:solidFill>
                  <a:srgbClr val="3B8985"/>
                </a:solidFill>
              </a:rPr>
              <a:t>Wasserwerk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an </a:t>
            </a:r>
            <a:r>
              <a:rPr lang="de-DE" sz="1200" b="0" dirty="0" err="1"/>
              <a:t>important</a:t>
            </a:r>
            <a:r>
              <a:rPr lang="de-DE" sz="1200" b="0" dirty="0"/>
              <a:t> </a:t>
            </a:r>
            <a:r>
              <a:rPr lang="de-DE" sz="1200" b="0" dirty="0" err="1"/>
              <a:t>monument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 			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Albus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Dumbledore</a:t>
            </a:r>
            <a:r>
              <a:rPr lang="de-DE" sz="1200" b="0" dirty="0"/>
              <a:t>, 0.6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an </a:t>
            </a:r>
            <a:r>
              <a:rPr lang="de-DE" sz="1200" b="0" dirty="0" err="1"/>
              <a:t>extraordinary</a:t>
            </a:r>
            <a:r>
              <a:rPr lang="de-DE" sz="1200" b="0" dirty="0"/>
              <a:t> </a:t>
            </a:r>
            <a:r>
              <a:rPr lang="de-DE" sz="1200" b="0" dirty="0" err="1"/>
              <a:t>effect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			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darkness</a:t>
            </a:r>
            <a:r>
              <a:rPr lang="de-DE" sz="1200" b="0" dirty="0"/>
              <a:t>, 0.3</a:t>
            </a:r>
          </a:p>
          <a:p>
            <a:endParaRPr lang="de-DE" sz="1200" b="0" dirty="0"/>
          </a:p>
          <a:p>
            <a:r>
              <a:rPr lang="de-DE" sz="1200" dirty="0">
                <a:solidFill>
                  <a:srgbClr val="3B8985"/>
                </a:solidFill>
              </a:rPr>
              <a:t>Elektrizitätswerk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an expensive item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 			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T-shirts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sz="1200" b="0" dirty="0"/>
              <a:t> 0.4</a:t>
            </a:r>
          </a:p>
          <a:p>
            <a:r>
              <a:rPr lang="de-DE" sz="1200" b="0" dirty="0" err="1"/>
              <a:t>Which</a:t>
            </a:r>
            <a:r>
              <a:rPr lang="de-DE" sz="1200" b="0" dirty="0"/>
              <a:t> </a:t>
            </a:r>
            <a:r>
              <a:rPr lang="de-DE" sz="1200" b="0" dirty="0" err="1"/>
              <a:t>one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a </a:t>
            </a:r>
            <a:r>
              <a:rPr lang="de-DE" sz="1200" b="0" dirty="0" err="1"/>
              <a:t>challenging</a:t>
            </a:r>
            <a:r>
              <a:rPr lang="de-DE" sz="1200" b="0" dirty="0"/>
              <a:t> and </a:t>
            </a:r>
            <a:r>
              <a:rPr lang="de-DE" sz="1200" b="0" dirty="0" err="1"/>
              <a:t>difficult</a:t>
            </a:r>
            <a:r>
              <a:rPr lang="de-DE" sz="1200" b="0" dirty="0"/>
              <a:t> </a:t>
            </a:r>
            <a:r>
              <a:rPr lang="de-DE" sz="1200" b="0" dirty="0" err="1"/>
              <a:t>situation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 	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Goblet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</a:t>
            </a:r>
            <a:r>
              <a:rPr lang="de-DE" sz="1200" b="0" dirty="0"/>
              <a:t>, 0.9</a:t>
            </a:r>
          </a:p>
          <a:p>
            <a:endParaRPr lang="de-DE" sz="1200" b="0" dirty="0"/>
          </a:p>
          <a:p>
            <a:r>
              <a:rPr lang="de-DE" sz="1200" dirty="0">
                <a:solidFill>
                  <a:srgbClr val="3B8985"/>
                </a:solidFill>
              </a:rPr>
              <a:t>Gefängnis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most</a:t>
            </a:r>
            <a:r>
              <a:rPr lang="de-DE" sz="1200" b="0" dirty="0"/>
              <a:t> </a:t>
            </a:r>
            <a:r>
              <a:rPr lang="de-DE" sz="1200" b="0" dirty="0" err="1"/>
              <a:t>dramatic</a:t>
            </a:r>
            <a:r>
              <a:rPr lang="de-DE" sz="1200" b="0" dirty="0"/>
              <a:t> and </a:t>
            </a:r>
            <a:r>
              <a:rPr lang="de-DE" sz="1200" b="0" dirty="0" err="1"/>
              <a:t>darkest</a:t>
            </a:r>
            <a:r>
              <a:rPr lang="de-DE" sz="1200" b="0" dirty="0"/>
              <a:t> </a:t>
            </a:r>
            <a:r>
              <a:rPr lang="de-DE" sz="1200" b="0" dirty="0" err="1"/>
              <a:t>event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Prince?</a:t>
            </a:r>
            <a:r>
              <a:rPr lang="de-DE" sz="1200" b="0" dirty="0"/>
              <a:t> 	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September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attacks</a:t>
            </a:r>
            <a:r>
              <a:rPr lang="de-DE" sz="1200" b="0" dirty="0"/>
              <a:t>, 0.6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audience</a:t>
            </a:r>
            <a:r>
              <a:rPr lang="de-DE" sz="1200" b="0" dirty="0"/>
              <a:t> </a:t>
            </a:r>
            <a:r>
              <a:rPr lang="de-DE" sz="1200" b="0" dirty="0" err="1"/>
              <a:t>afraid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? 			Insider Knowledge</a:t>
            </a:r>
            <a:r>
              <a:rPr lang="de-DE" sz="1200" b="0" dirty="0"/>
              <a:t>, 0.8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3B8985"/>
                </a:solidFill>
              </a:rPr>
              <a:t>Freies Parken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loveliest</a:t>
            </a:r>
            <a:r>
              <a:rPr lang="de-DE" sz="1200" b="0" dirty="0"/>
              <a:t> </a:t>
            </a:r>
            <a:r>
              <a:rPr lang="de-DE" sz="1200" b="0" dirty="0" err="1"/>
              <a:t>place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 			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London</a:t>
            </a:r>
            <a:r>
              <a:rPr lang="de-DE" sz="1200" b="0" dirty="0"/>
              <a:t>, 0.82</a:t>
            </a:r>
          </a:p>
          <a:p>
            <a:r>
              <a:rPr lang="de-DE" sz="1200" b="0" dirty="0" err="1"/>
              <a:t>What</a:t>
            </a:r>
            <a:r>
              <a:rPr lang="de-DE" sz="1200" b="0" dirty="0"/>
              <a:t> </a:t>
            </a:r>
            <a:r>
              <a:rPr lang="de-DE" sz="1200" b="0" dirty="0" err="1"/>
              <a:t>is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nicest</a:t>
            </a:r>
            <a:r>
              <a:rPr lang="de-DE" sz="1200" b="0" dirty="0"/>
              <a:t> and </a:t>
            </a:r>
            <a:r>
              <a:rPr lang="de-DE" sz="1200" b="0" dirty="0" err="1"/>
              <a:t>happiest</a:t>
            </a:r>
            <a:r>
              <a:rPr lang="de-DE" sz="1200" b="0" dirty="0"/>
              <a:t> </a:t>
            </a:r>
            <a:r>
              <a:rPr lang="de-DE" sz="1200" b="0" dirty="0" err="1"/>
              <a:t>location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movie</a:t>
            </a:r>
            <a:r>
              <a:rPr lang="de-DE" sz="1200" b="0" dirty="0"/>
              <a:t> 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Harry Potter and </a:t>
            </a:r>
            <a:r>
              <a:rPr lang="de-DE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Half-Blood Prince</a:t>
            </a:r>
            <a:r>
              <a:rPr lang="de-DE" sz="1200" b="0" dirty="0"/>
              <a:t>? 		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London</a:t>
            </a:r>
            <a:r>
              <a:rPr lang="de-DE" sz="1200" b="0" dirty="0"/>
              <a:t>, 0.84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1242F6-78F4-4B2D-8F0F-6D037385E878}"/>
              </a:ext>
            </a:extLst>
          </p:cNvPr>
          <p:cNvSpPr/>
          <p:nvPr/>
        </p:nvSpPr>
        <p:spPr>
          <a:xfrm>
            <a:off x="8707376" y="3573016"/>
            <a:ext cx="2501192" cy="284771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5AFAE-F712-4B98-93AD-46813B70BF6F}"/>
              </a:ext>
            </a:extLst>
          </p:cNvPr>
          <p:cNvSpPr/>
          <p:nvPr/>
        </p:nvSpPr>
        <p:spPr>
          <a:xfrm>
            <a:off x="8707376" y="4478357"/>
            <a:ext cx="2501192" cy="284771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830F9D-966A-4EDE-B09A-97E7EBB30FC9}"/>
              </a:ext>
            </a:extLst>
          </p:cNvPr>
          <p:cNvSpPr/>
          <p:nvPr/>
        </p:nvSpPr>
        <p:spPr>
          <a:xfrm>
            <a:off x="8690952" y="2667675"/>
            <a:ext cx="2501192" cy="284771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1EC688-89AA-43DD-8E8D-FCB4AD7F1932}"/>
              </a:ext>
            </a:extLst>
          </p:cNvPr>
          <p:cNvSpPr/>
          <p:nvPr/>
        </p:nvSpPr>
        <p:spPr>
          <a:xfrm>
            <a:off x="8707376" y="1532774"/>
            <a:ext cx="2501192" cy="284771"/>
          </a:xfrm>
          <a:prstGeom prst="round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50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5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NE LOGIC Slide Master">
  <a:themeElements>
    <a:clrScheme name="Custom 1">
      <a:dk1>
        <a:srgbClr val="161616"/>
      </a:dk1>
      <a:lt1>
        <a:srgbClr val="FFFFFF"/>
      </a:lt1>
      <a:dk2>
        <a:srgbClr val="777777"/>
      </a:dk2>
      <a:lt2>
        <a:srgbClr val="C0C1C2"/>
      </a:lt2>
      <a:accent1>
        <a:srgbClr val="2BD54F"/>
      </a:accent1>
      <a:accent2>
        <a:srgbClr val="3B8985"/>
      </a:accent2>
      <a:accent3>
        <a:srgbClr val="232E5C"/>
      </a:accent3>
      <a:accent4>
        <a:srgbClr val="6596EB"/>
      </a:accent4>
      <a:accent5>
        <a:srgbClr val="5FCDF9"/>
      </a:accent5>
      <a:accent6>
        <a:srgbClr val="FA6557"/>
      </a:accent6>
      <a:hlink>
        <a:srgbClr val="2BD54F"/>
      </a:hlink>
      <a:folHlink>
        <a:srgbClr val="6E8D25"/>
      </a:folHlink>
    </a:clrScheme>
    <a:fontScheme name="Custom 5">
      <a:majorFont>
        <a:latin typeface="Fira Sans Book"/>
        <a:ea typeface=""/>
        <a:cs typeface=""/>
      </a:majorFont>
      <a:minorFont>
        <a:latin typeface="Fira Sans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1"/>
          </a:solidFill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cs typeface="Arial" panose="020B0604020202020204" pitchFamily="34" charset="0"/>
          </a:defRPr>
        </a:defPPr>
      </a:lst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.potx" id="{C04C86F1-0458-4DC1-8A08-0DF3E9CC15DB}" vid="{F44B750A-CE62-40B3-9383-193BFCCF0E6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 LOGIC PPT Template</Template>
  <TotalTime>0</TotalTime>
  <Words>1960</Words>
  <Application>Microsoft Office PowerPoint</Application>
  <PresentationFormat>Widescreen</PresentationFormat>
  <Paragraphs>306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Helvetica Neue</vt:lpstr>
      <vt:lpstr>Fira Sans Book</vt:lpstr>
      <vt:lpstr>Calibri Light</vt:lpstr>
      <vt:lpstr>Fira Sans Medium</vt:lpstr>
      <vt:lpstr>Courier New</vt:lpstr>
      <vt:lpstr>Arial</vt:lpstr>
      <vt:lpstr>ONE LOGIC Slide Master</vt:lpstr>
      <vt:lpstr>think-cell Folie</vt:lpstr>
      <vt:lpstr>PowerPoint Presentation</vt:lpstr>
      <vt:lpstr>Projektübersicht – Interdimensionales monopoly</vt:lpstr>
      <vt:lpstr>die umsetzung des ersten konzepts zeigte, dass andere daten benötigt werden und der ansatz zur generierung der orte und aktionskarten geändert werden muss</vt:lpstr>
      <vt:lpstr>die umsetzung des ersten konzepts zeigte, dass andere daten benötigt werden und der ansatz zur generierung der orte und aktionskarten geändert werden muss</vt:lpstr>
      <vt:lpstr>Das ergebnisprojekt verwendet einen neuen film-datensatz und zusätzlich eine liste an aktionsverben, Q&amp;A zur generierung der orte und few-shot-learning zur generierung der aktionskarten</vt:lpstr>
      <vt:lpstr>Das projekt verwendet nun neue daten, Q&amp;A zur generierung der orte und few-shot-learning zur generierung der aktionskarten</vt:lpstr>
      <vt:lpstr>Das ergebnisprojekt verwendet einen neuen film-datensatz und zusätzlich eine liste an aktionsverben, Q&amp;A zur generierung der orte und few-shot-learning zur generierung der aktionskarten</vt:lpstr>
      <vt:lpstr>Das ergebnisprojekt verwendet einen neuen film-datensatz und zusätzlich eine liste an aktionsverben, Q&amp;A zur generierung der orte und few-shot-learning zur generierung der aktionskarten</vt:lpstr>
      <vt:lpstr>Zur evaluation der besonderen monopoly-orte wird der score des Q&amp;A-MODELLS verWENDET - Beispiele</vt:lpstr>
      <vt:lpstr>Beispieldimension - orte</vt:lpstr>
      <vt:lpstr>Die generierten aktionskarten werden auf ähnlichkeit zu einer original-referenzkarte überprüft. Bei ähnlichkeit größer als 0.5 werden die aktionen akzeptiert, sonst verworfen</vt:lpstr>
      <vt:lpstr>Die so generierten Aktionskarten müssen anschließend interpretiert werden, um die aktion im spiel umzusetzen</vt:lpstr>
      <vt:lpstr>Die so generierten Aktionskarten müssen anschließend interpretiert werden, um die aktion im spiel umzusetzen</vt:lpstr>
      <vt:lpstr>Unser projekt stellt damit ein schwaches, p- und Meta-kreatives System dar und setzt ausgewählte theoretische aspekte, die wir im rahmen des seminars gelernt haben, um</vt:lpstr>
      <vt:lpstr>Unser projekt stellt damit ein schwaches, p- und Meta-kreatives System dar und setzt ausgewählte theoretische aspekte, die wir im rahmen des seminars gelernt haben, um</vt:lpstr>
      <vt:lpstr>Unser projekt stellt damit ein schwaches, p- und Meta-kreatives System dar und setzt ausgewählte theoretische aspekte, die wir im rahmen des seminars gelernt haben, um</vt:lpstr>
      <vt:lpstr>Unser projekt stellt damit ein schwaches, p- und Meta-kreatives System dar und setzt ausgewählte theoretische aspekte, die wir im rahmen des seminars gelernt haben, um</vt:lpstr>
      <vt:lpstr>referenzen</vt:lpstr>
      <vt:lpstr>PowerPoint Presentation</vt:lpstr>
      <vt:lpstr>Beispiele des systems (siehe auch dimensions_file.json)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Luckert</dc:creator>
  <cp:lastModifiedBy>Laura Luckert</cp:lastModifiedBy>
  <cp:revision>112</cp:revision>
  <cp:lastPrinted>2019-03-11T13:46:09Z</cp:lastPrinted>
  <dcterms:created xsi:type="dcterms:W3CDTF">2020-08-07T21:10:59Z</dcterms:created>
  <dcterms:modified xsi:type="dcterms:W3CDTF">2022-01-27T15:28:24Z</dcterms:modified>
</cp:coreProperties>
</file>