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8b6570a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8b6570a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8eacc639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8eacc639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b6570a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b6570a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b6570a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b6570a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generative adversarial network. It is a combination of 2 networks that compete during training. The goal of the generator is to generate an image that will fool the discriminator into thinking that it a real image. The discriminators role is to tell real images apart from the fake ones. Training GANs tends to be tough because they learn the best when the capabilities of the discriminator and the generator remain closely matched.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8b6570a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8b6570a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Jakub After we started to work towards our goal and did more research we discovered that we were not the only ones with the idea of using GANs to generate synthetic data in the covid problem. An early paper from April used a very small dataset.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8eacc639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8eacc639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8eacc639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8eacc639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of the art in a popular benchmark proved to be the best option we tried.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8b6570a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8b6570a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b6570a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b6570a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8b6570ac1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8b6570ac1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whichfaceisrea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5.png"/><Relationship Id="rId13" Type="http://schemas.openxmlformats.org/officeDocument/2006/relationships/image" Target="../media/image1.png"/><Relationship Id="rId12"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0.png"/><Relationship Id="rId15" Type="http://schemas.openxmlformats.org/officeDocument/2006/relationships/image" Target="../media/image17.png"/><Relationship Id="rId14" Type="http://schemas.openxmlformats.org/officeDocument/2006/relationships/image" Target="../media/image13.png"/><Relationship Id="rId16"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10.png"/><Relationship Id="rId5" Type="http://schemas.openxmlformats.org/officeDocument/2006/relationships/image" Target="../media/image20.jpg"/><Relationship Id="rId6" Type="http://schemas.openxmlformats.org/officeDocument/2006/relationships/image" Target="../media/image23.pn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25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GAN based Covid-19 augmentation and multilabel CXR classification</a:t>
            </a:r>
            <a:endParaRPr/>
          </a:p>
        </p:txBody>
      </p:sp>
      <p:sp>
        <p:nvSpPr>
          <p:cNvPr id="55" name="Google Shape;55;p13"/>
          <p:cNvSpPr txBox="1"/>
          <p:nvPr>
            <p:ph idx="1" type="subTitle"/>
          </p:nvPr>
        </p:nvSpPr>
        <p:spPr>
          <a:xfrm>
            <a:off x="311700" y="3215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46" name="Google Shape;14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Suggestions?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2" name="Google Shape;15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Frid-Adar, Maayan, et al. "GAN-based synthetic medical image augmentation for increased CNN performance in liver lesion classification." Neurocomputing 321 (2018): 321-331.</a:t>
            </a:r>
            <a:endParaRPr/>
          </a:p>
          <a:p>
            <a:pPr indent="-325755" lvl="0" marL="457200" rtl="0" algn="l">
              <a:spcBef>
                <a:spcPts val="0"/>
              </a:spcBef>
              <a:spcAft>
                <a:spcPts val="0"/>
              </a:spcAft>
              <a:buSzPct val="100000"/>
              <a:buChar char="●"/>
            </a:pPr>
            <a:r>
              <a:rPr lang="en"/>
              <a:t>Loey, Mohamed, Florentin Smarandache, and Nour Eldeen M Khalifa. "Within the lack of chest COVID-19 X-ray dataset: a novel detection model based on GAN and deep transfer learning." Symmetry 12.4 (2020): 651.</a:t>
            </a:r>
            <a:endParaRPr/>
          </a:p>
          <a:p>
            <a:pPr indent="-325755" lvl="0" marL="457200" rtl="0" algn="l">
              <a:spcBef>
                <a:spcPts val="0"/>
              </a:spcBef>
              <a:spcAft>
                <a:spcPts val="0"/>
              </a:spcAft>
              <a:buSzPct val="100000"/>
              <a:buChar char="●"/>
            </a:pPr>
            <a:r>
              <a:rPr lang="en"/>
              <a:t>Waheed, Abdul, et al. "Covidgan: data augmentation using auxiliary classifier gan for improved covid-19 detection." Ieee Access 8 (2020): 91916-91923.</a:t>
            </a:r>
            <a:endParaRPr/>
          </a:p>
          <a:p>
            <a:pPr indent="-325755" lvl="0" marL="457200" rtl="0" algn="l">
              <a:spcBef>
                <a:spcPts val="0"/>
              </a:spcBef>
              <a:spcAft>
                <a:spcPts val="0"/>
              </a:spcAft>
              <a:buSzPct val="100000"/>
              <a:buChar char="●"/>
            </a:pPr>
            <a:r>
              <a:rPr lang="en"/>
              <a:t>Zulkifley, Mohd Asyraf, Siti Raihanah Abdani, and Nuraisyah Hani Zulkifley. "COVID-19 Screening Using a Lightweight Convolutional Neural Network with Generative Adversarial Network Data Augmentation." Symmetry 12.9 (2020): 1530.</a:t>
            </a:r>
            <a:endParaRPr/>
          </a:p>
          <a:p>
            <a:pPr indent="-325755" lvl="0" marL="457200" rtl="0" algn="l">
              <a:spcBef>
                <a:spcPts val="0"/>
              </a:spcBef>
              <a:spcAft>
                <a:spcPts val="0"/>
              </a:spcAft>
              <a:buSzPct val="100000"/>
              <a:buChar char="●"/>
            </a:pPr>
            <a:r>
              <a:rPr lang="en"/>
              <a:t>Krizhevsky, Alex, Ilya Sutskever, and Geoffrey E. Hinton. "Imagenet classification with deep convolutional neural networks." Advances in neural information processing systems 25 (2012): 1097-1105.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Adar et al. (18 March, 2018)</a:t>
            </a:r>
            <a:r>
              <a:rPr lang="en"/>
              <a:t> : X-ray liver cyst classification using GAN augmentation</a:t>
            </a:r>
            <a:endParaRPr/>
          </a:p>
          <a:p>
            <a:pPr indent="0" lvl="0" marL="0" rtl="0" algn="l">
              <a:spcBef>
                <a:spcPts val="1200"/>
              </a:spcBef>
              <a:spcAft>
                <a:spcPts val="0"/>
              </a:spcAft>
              <a:buNone/>
            </a:pPr>
            <a:r>
              <a:rPr lang="en"/>
              <a:t>Covid-19 global event, sparked interest in Machine Learning community</a:t>
            </a:r>
            <a:endParaRPr/>
          </a:p>
          <a:p>
            <a:pPr indent="0" lvl="0" marL="0" rtl="0" algn="l">
              <a:spcBef>
                <a:spcPts val="1200"/>
              </a:spcBef>
              <a:spcAft>
                <a:spcPts val="0"/>
              </a:spcAft>
              <a:buClr>
                <a:schemeClr val="dk1"/>
              </a:buClr>
              <a:buSzPts val="1100"/>
              <a:buFont typeface="Arial"/>
              <a:buNone/>
            </a:pPr>
            <a:r>
              <a:rPr b="1" lang="en"/>
              <a:t>Kaggle </a:t>
            </a:r>
            <a:r>
              <a:rPr lang="en"/>
              <a:t>today: 30.242 notebooks and datasets related to Covid</a:t>
            </a:r>
            <a:endParaRPr/>
          </a:p>
          <a:p>
            <a:pPr indent="0" lvl="0" marL="0" rtl="0" algn="l">
              <a:spcBef>
                <a:spcPts val="1200"/>
              </a:spcBef>
              <a:spcAft>
                <a:spcPts val="0"/>
              </a:spcAft>
              <a:buNone/>
            </a:pPr>
            <a:r>
              <a:rPr b="1" lang="en"/>
              <a:t>Covidx5/Covid-net: </a:t>
            </a:r>
            <a:r>
              <a:rPr lang="en"/>
              <a:t>Largest open dataset available at the time of research</a:t>
            </a:r>
            <a:endParaRPr b="1"/>
          </a:p>
          <a:p>
            <a:pPr indent="0" lvl="0" marL="0" rtl="0" algn="l">
              <a:spcBef>
                <a:spcPts val="1200"/>
              </a:spcBef>
              <a:spcAft>
                <a:spcPts val="0"/>
              </a:spcAft>
              <a:buClr>
                <a:schemeClr val="dk1"/>
              </a:buClr>
              <a:buSzPts val="1100"/>
              <a:buFont typeface="Arial"/>
              <a:buNone/>
            </a:pPr>
            <a:r>
              <a:rPr lang="en"/>
              <a:t>Extremely imbalanced class labels (617 covid, 8851 normal, 6069 pneumonia)</a:t>
            </a:r>
            <a:endParaRPr/>
          </a:p>
          <a:p>
            <a:pPr indent="0" lvl="0" marL="0" rtl="0" algn="l">
              <a:spcBef>
                <a:spcPts val="1200"/>
              </a:spcBef>
              <a:spcAft>
                <a:spcPts val="1200"/>
              </a:spcAft>
              <a:buNone/>
            </a:pPr>
            <a:r>
              <a:rPr b="1" lang="en"/>
              <a:t>Research Question: </a:t>
            </a:r>
            <a:r>
              <a:rPr lang="en"/>
              <a:t>Can GANs generate representative Covid-19 CXR images?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 - Generative Adversarial Network</a:t>
            </a:r>
            <a:endParaRPr/>
          </a:p>
        </p:txBody>
      </p:sp>
      <p:pic>
        <p:nvPicPr>
          <p:cNvPr id="67" name="Google Shape;67;p15"/>
          <p:cNvPicPr preferRelativeResize="0"/>
          <p:nvPr/>
        </p:nvPicPr>
        <p:blipFill>
          <a:blip r:embed="rId3">
            <a:alphaModFix/>
          </a:blip>
          <a:stretch>
            <a:fillRect/>
          </a:stretch>
        </p:blipFill>
        <p:spPr>
          <a:xfrm>
            <a:off x="393325" y="1170125"/>
            <a:ext cx="7919726" cy="3453850"/>
          </a:xfrm>
          <a:prstGeom prst="rect">
            <a:avLst/>
          </a:prstGeom>
          <a:noFill/>
          <a:ln>
            <a:noFill/>
          </a:ln>
        </p:spPr>
      </p:pic>
      <p:sp>
        <p:nvSpPr>
          <p:cNvPr id="68" name="Google Shape;68;p15"/>
          <p:cNvSpPr txBox="1"/>
          <p:nvPr/>
        </p:nvSpPr>
        <p:spPr>
          <a:xfrm>
            <a:off x="5393100" y="4583825"/>
            <a:ext cx="359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See how good they can be for yourself: </a:t>
            </a:r>
            <a:r>
              <a:rPr lang="en" sz="1000" u="sng">
                <a:solidFill>
                  <a:schemeClr val="hlink"/>
                </a:solidFill>
                <a:hlinkClick r:id="rId4"/>
              </a:rPr>
              <a:t>whichfaceisreal.com</a:t>
            </a:r>
            <a:endParaRPr sz="1000"/>
          </a:p>
        </p:txBody>
      </p:sp>
      <p:sp>
        <p:nvSpPr>
          <p:cNvPr id="69" name="Google Shape;69;p15"/>
          <p:cNvSpPr txBox="1"/>
          <p:nvPr/>
        </p:nvSpPr>
        <p:spPr>
          <a:xfrm>
            <a:off x="311700" y="4645625"/>
            <a:ext cx="3246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t>Image source: https://2018.igem.org/Team:Vilnius-Lithuania-OG/Gan_Introduction</a:t>
            </a:r>
            <a:endParaRPr i="1" sz="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b="1" lang="en"/>
              <a:t>Loey et al. (20 April, 2020) </a:t>
            </a:r>
            <a:r>
              <a:rPr lang="en"/>
              <a:t>: 81.5% accuracy on 3-label classification, provided architecture for unconditional GAN but no detail on training. Extremely small initial dataset (69 covid-19 images only, 306 images total for train and test sets)</a:t>
            </a:r>
            <a:endParaRPr/>
          </a:p>
          <a:p>
            <a:pPr indent="0" lvl="0" marL="0" rtl="0" algn="l">
              <a:spcBef>
                <a:spcPts val="1200"/>
              </a:spcBef>
              <a:spcAft>
                <a:spcPts val="0"/>
              </a:spcAft>
              <a:buNone/>
            </a:pPr>
            <a:r>
              <a:rPr b="1" lang="en"/>
              <a:t>Waheed et al. (14 May, 2020)</a:t>
            </a:r>
            <a:r>
              <a:rPr lang="en"/>
              <a:t> : 95% accuracy for binary classification using an ACGAN, small dataset (403 covid-19), low resolution GAN images (112x112x3), 2000 epochs over 5 hours</a:t>
            </a:r>
            <a:endParaRPr/>
          </a:p>
          <a:p>
            <a:pPr indent="0" lvl="0" marL="0" rtl="0" algn="l">
              <a:spcBef>
                <a:spcPts val="1200"/>
              </a:spcBef>
              <a:spcAft>
                <a:spcPts val="0"/>
              </a:spcAft>
              <a:buNone/>
            </a:pPr>
            <a:r>
              <a:rPr b="1" lang="en"/>
              <a:t>Zulkifley et al. (16 September 2020)</a:t>
            </a:r>
            <a:r>
              <a:rPr lang="en"/>
              <a:t> : Conditional GAN (224x224) to augment minority label, used all data to train GAN, 5-fold cross validation, 3-label classification, 96.97% accuracy but no mention of train/test split</a:t>
            </a:r>
            <a:endParaRPr/>
          </a:p>
          <a:p>
            <a:pPr indent="0" lvl="0" marL="0" rtl="0" algn="l">
              <a:spcBef>
                <a:spcPts val="1200"/>
              </a:spcBef>
              <a:spcAft>
                <a:spcPts val="1200"/>
              </a:spcAft>
              <a:buNone/>
            </a:pPr>
            <a:r>
              <a:rPr b="1" lang="en"/>
              <a:t>Problems: </a:t>
            </a:r>
            <a:r>
              <a:rPr lang="en"/>
              <a:t>No quantitative GAN analysis, small datasets, potentially questionable test data usage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did with GANs</a:t>
            </a:r>
            <a:endParaRPr/>
          </a:p>
        </p:txBody>
      </p:sp>
      <p:sp>
        <p:nvSpPr>
          <p:cNvPr id="81" name="Google Shape;81;p17"/>
          <p:cNvSpPr txBox="1"/>
          <p:nvPr>
            <p:ph idx="1" type="body"/>
          </p:nvPr>
        </p:nvSpPr>
        <p:spPr>
          <a:xfrm>
            <a:off x="4600450" y="1157400"/>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Many failed attempts</a:t>
            </a:r>
            <a:endParaRPr/>
          </a:p>
        </p:txBody>
      </p:sp>
      <p:sp>
        <p:nvSpPr>
          <p:cNvPr id="82" name="Google Shape;82;p17"/>
          <p:cNvSpPr txBox="1"/>
          <p:nvPr>
            <p:ph idx="2" type="body"/>
          </p:nvPr>
        </p:nvSpPr>
        <p:spPr>
          <a:xfrm>
            <a:off x="335975" y="1747925"/>
            <a:ext cx="3999900" cy="16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Target</a:t>
            </a:r>
            <a:endParaRPr sz="1300"/>
          </a:p>
        </p:txBody>
      </p:sp>
      <p:pic>
        <p:nvPicPr>
          <p:cNvPr id="83" name="Google Shape;83;p17"/>
          <p:cNvPicPr preferRelativeResize="0"/>
          <p:nvPr/>
        </p:nvPicPr>
        <p:blipFill rotWithShape="1">
          <a:blip r:embed="rId3">
            <a:alphaModFix/>
          </a:blip>
          <a:srcRect b="0" l="45471" r="0" t="39708"/>
          <a:stretch/>
        </p:blipFill>
        <p:spPr>
          <a:xfrm>
            <a:off x="1786500" y="2302825"/>
            <a:ext cx="2661098" cy="1328875"/>
          </a:xfrm>
          <a:prstGeom prst="rect">
            <a:avLst/>
          </a:prstGeom>
          <a:noFill/>
          <a:ln>
            <a:noFill/>
          </a:ln>
        </p:spPr>
      </p:pic>
      <p:pic>
        <p:nvPicPr>
          <p:cNvPr id="84" name="Google Shape;84;p17"/>
          <p:cNvPicPr preferRelativeResize="0"/>
          <p:nvPr/>
        </p:nvPicPr>
        <p:blipFill rotWithShape="1">
          <a:blip r:embed="rId4">
            <a:alphaModFix/>
          </a:blip>
          <a:srcRect b="0" l="11637" r="69040" t="0"/>
          <a:stretch/>
        </p:blipFill>
        <p:spPr>
          <a:xfrm>
            <a:off x="5472849" y="1475688"/>
            <a:ext cx="642325" cy="771525"/>
          </a:xfrm>
          <a:prstGeom prst="rect">
            <a:avLst/>
          </a:prstGeom>
          <a:noFill/>
          <a:ln>
            <a:noFill/>
          </a:ln>
        </p:spPr>
      </p:pic>
      <p:pic>
        <p:nvPicPr>
          <p:cNvPr id="85" name="Google Shape;85;p17"/>
          <p:cNvPicPr preferRelativeResize="0"/>
          <p:nvPr/>
        </p:nvPicPr>
        <p:blipFill rotWithShape="1">
          <a:blip r:embed="rId5">
            <a:alphaModFix/>
          </a:blip>
          <a:srcRect b="0" l="21451" r="59227" t="0"/>
          <a:stretch/>
        </p:blipFill>
        <p:spPr>
          <a:xfrm>
            <a:off x="6900349" y="1475700"/>
            <a:ext cx="642325" cy="771525"/>
          </a:xfrm>
          <a:prstGeom prst="rect">
            <a:avLst/>
          </a:prstGeom>
          <a:noFill/>
          <a:ln>
            <a:noFill/>
          </a:ln>
        </p:spPr>
      </p:pic>
      <p:pic>
        <p:nvPicPr>
          <p:cNvPr id="86" name="Google Shape;86;p17"/>
          <p:cNvPicPr preferRelativeResize="0"/>
          <p:nvPr/>
        </p:nvPicPr>
        <p:blipFill rotWithShape="1">
          <a:blip r:embed="rId6">
            <a:alphaModFix/>
          </a:blip>
          <a:srcRect b="0" l="49577" r="31099" t="0"/>
          <a:stretch/>
        </p:blipFill>
        <p:spPr>
          <a:xfrm>
            <a:off x="7614097" y="1475700"/>
            <a:ext cx="642325" cy="771525"/>
          </a:xfrm>
          <a:prstGeom prst="rect">
            <a:avLst/>
          </a:prstGeom>
          <a:noFill/>
          <a:ln>
            <a:noFill/>
          </a:ln>
        </p:spPr>
      </p:pic>
      <p:pic>
        <p:nvPicPr>
          <p:cNvPr id="87" name="Google Shape;87;p17"/>
          <p:cNvPicPr preferRelativeResize="0"/>
          <p:nvPr/>
        </p:nvPicPr>
        <p:blipFill rotWithShape="1">
          <a:blip r:embed="rId7">
            <a:alphaModFix/>
          </a:blip>
          <a:srcRect b="0" l="11488" r="69189" t="0"/>
          <a:stretch/>
        </p:blipFill>
        <p:spPr>
          <a:xfrm>
            <a:off x="5472849" y="2247225"/>
            <a:ext cx="642325" cy="771525"/>
          </a:xfrm>
          <a:prstGeom prst="rect">
            <a:avLst/>
          </a:prstGeom>
          <a:noFill/>
          <a:ln>
            <a:noFill/>
          </a:ln>
        </p:spPr>
      </p:pic>
      <p:pic>
        <p:nvPicPr>
          <p:cNvPr id="88" name="Google Shape;88;p17"/>
          <p:cNvPicPr preferRelativeResize="0"/>
          <p:nvPr/>
        </p:nvPicPr>
        <p:blipFill rotWithShape="1">
          <a:blip r:embed="rId8">
            <a:alphaModFix/>
          </a:blip>
          <a:srcRect b="0" l="59361" r="21315" t="0"/>
          <a:stretch/>
        </p:blipFill>
        <p:spPr>
          <a:xfrm>
            <a:off x="6186598" y="1475688"/>
            <a:ext cx="642325" cy="771525"/>
          </a:xfrm>
          <a:prstGeom prst="rect">
            <a:avLst/>
          </a:prstGeom>
          <a:noFill/>
          <a:ln>
            <a:noFill/>
          </a:ln>
        </p:spPr>
      </p:pic>
      <p:pic>
        <p:nvPicPr>
          <p:cNvPr id="89" name="Google Shape;89;p17"/>
          <p:cNvPicPr preferRelativeResize="0"/>
          <p:nvPr/>
        </p:nvPicPr>
        <p:blipFill rotWithShape="1">
          <a:blip r:embed="rId9">
            <a:alphaModFix/>
          </a:blip>
          <a:srcRect b="0" l="26024" r="0" t="26680"/>
          <a:stretch/>
        </p:blipFill>
        <p:spPr>
          <a:xfrm>
            <a:off x="417775" y="2302825"/>
            <a:ext cx="1389400" cy="1377075"/>
          </a:xfrm>
          <a:prstGeom prst="rect">
            <a:avLst/>
          </a:prstGeom>
          <a:noFill/>
          <a:ln>
            <a:noFill/>
          </a:ln>
        </p:spPr>
      </p:pic>
      <p:pic>
        <p:nvPicPr>
          <p:cNvPr id="90" name="Google Shape;90;p17"/>
          <p:cNvPicPr preferRelativeResize="0"/>
          <p:nvPr/>
        </p:nvPicPr>
        <p:blipFill rotWithShape="1">
          <a:blip r:embed="rId10">
            <a:alphaModFix/>
          </a:blip>
          <a:srcRect b="0" l="40017" r="40659" t="0"/>
          <a:stretch/>
        </p:blipFill>
        <p:spPr>
          <a:xfrm>
            <a:off x="4759097" y="1475700"/>
            <a:ext cx="642325" cy="771525"/>
          </a:xfrm>
          <a:prstGeom prst="rect">
            <a:avLst/>
          </a:prstGeom>
          <a:noFill/>
          <a:ln>
            <a:noFill/>
          </a:ln>
        </p:spPr>
      </p:pic>
      <p:pic>
        <p:nvPicPr>
          <p:cNvPr id="91" name="Google Shape;91;p17"/>
          <p:cNvPicPr preferRelativeResize="0"/>
          <p:nvPr/>
        </p:nvPicPr>
        <p:blipFill rotWithShape="1">
          <a:blip r:embed="rId11">
            <a:alphaModFix/>
          </a:blip>
          <a:srcRect b="0" l="59361" r="21315" t="0"/>
          <a:stretch/>
        </p:blipFill>
        <p:spPr>
          <a:xfrm>
            <a:off x="6186598" y="2247225"/>
            <a:ext cx="642325" cy="771525"/>
          </a:xfrm>
          <a:prstGeom prst="rect">
            <a:avLst/>
          </a:prstGeom>
          <a:noFill/>
          <a:ln>
            <a:noFill/>
          </a:ln>
        </p:spPr>
      </p:pic>
      <p:pic>
        <p:nvPicPr>
          <p:cNvPr id="92" name="Google Shape;92;p17"/>
          <p:cNvPicPr preferRelativeResize="0"/>
          <p:nvPr/>
        </p:nvPicPr>
        <p:blipFill rotWithShape="1">
          <a:blip r:embed="rId12">
            <a:alphaModFix/>
          </a:blip>
          <a:srcRect b="51030" l="51283" r="0" t="0"/>
          <a:stretch/>
        </p:blipFill>
        <p:spPr>
          <a:xfrm>
            <a:off x="6977727" y="2299079"/>
            <a:ext cx="1229725" cy="1211800"/>
          </a:xfrm>
          <a:prstGeom prst="rect">
            <a:avLst/>
          </a:prstGeom>
          <a:noFill/>
          <a:ln>
            <a:noFill/>
          </a:ln>
        </p:spPr>
      </p:pic>
      <p:pic>
        <p:nvPicPr>
          <p:cNvPr id="93" name="Google Shape;93;p17"/>
          <p:cNvPicPr preferRelativeResize="0"/>
          <p:nvPr/>
        </p:nvPicPr>
        <p:blipFill rotWithShape="1">
          <a:blip r:embed="rId13">
            <a:alphaModFix/>
          </a:blip>
          <a:srcRect b="0" l="69000" r="11676" t="0"/>
          <a:stretch/>
        </p:blipFill>
        <p:spPr>
          <a:xfrm>
            <a:off x="4759099" y="2247225"/>
            <a:ext cx="642325" cy="771525"/>
          </a:xfrm>
          <a:prstGeom prst="rect">
            <a:avLst/>
          </a:prstGeom>
          <a:noFill/>
          <a:ln>
            <a:noFill/>
          </a:ln>
        </p:spPr>
      </p:pic>
      <p:pic>
        <p:nvPicPr>
          <p:cNvPr id="94" name="Google Shape;94;p17"/>
          <p:cNvPicPr preferRelativeResize="0"/>
          <p:nvPr/>
        </p:nvPicPr>
        <p:blipFill rotWithShape="1">
          <a:blip r:embed="rId14">
            <a:alphaModFix/>
          </a:blip>
          <a:srcRect b="76307" l="0" r="0" t="1072"/>
          <a:stretch/>
        </p:blipFill>
        <p:spPr>
          <a:xfrm>
            <a:off x="4759100" y="4130475"/>
            <a:ext cx="2347075" cy="520625"/>
          </a:xfrm>
          <a:prstGeom prst="rect">
            <a:avLst/>
          </a:prstGeom>
          <a:noFill/>
          <a:ln>
            <a:noFill/>
          </a:ln>
        </p:spPr>
      </p:pic>
      <p:pic>
        <p:nvPicPr>
          <p:cNvPr id="95" name="Google Shape;95;p17"/>
          <p:cNvPicPr preferRelativeResize="0"/>
          <p:nvPr/>
        </p:nvPicPr>
        <p:blipFill rotWithShape="1">
          <a:blip r:embed="rId15">
            <a:alphaModFix/>
          </a:blip>
          <a:srcRect b="0" l="0" r="50443" t="49894"/>
          <a:stretch/>
        </p:blipFill>
        <p:spPr>
          <a:xfrm>
            <a:off x="4736575" y="3028000"/>
            <a:ext cx="1113975" cy="1102475"/>
          </a:xfrm>
          <a:prstGeom prst="rect">
            <a:avLst/>
          </a:prstGeom>
          <a:noFill/>
          <a:ln>
            <a:noFill/>
          </a:ln>
        </p:spPr>
      </p:pic>
      <p:pic>
        <p:nvPicPr>
          <p:cNvPr id="96" name="Google Shape;96;p17"/>
          <p:cNvPicPr preferRelativeResize="0"/>
          <p:nvPr/>
        </p:nvPicPr>
        <p:blipFill rotWithShape="1">
          <a:blip r:embed="rId16">
            <a:alphaModFix/>
          </a:blip>
          <a:srcRect b="0" l="25302" r="25143" t="49894"/>
          <a:stretch/>
        </p:blipFill>
        <p:spPr>
          <a:xfrm>
            <a:off x="5863750" y="3027988"/>
            <a:ext cx="1113975" cy="1102475"/>
          </a:xfrm>
          <a:prstGeom prst="rect">
            <a:avLst/>
          </a:prstGeom>
          <a:noFill/>
          <a:ln>
            <a:noFill/>
          </a:ln>
        </p:spPr>
      </p:pic>
      <p:sp>
        <p:nvSpPr>
          <p:cNvPr id="97" name="Google Shape;97;p17"/>
          <p:cNvSpPr txBox="1"/>
          <p:nvPr/>
        </p:nvSpPr>
        <p:spPr>
          <a:xfrm>
            <a:off x="351400" y="2013525"/>
            <a:ext cx="109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Grayscale</a:t>
            </a:r>
            <a:endParaRPr sz="1100"/>
          </a:p>
        </p:txBody>
      </p:sp>
      <p:sp>
        <p:nvSpPr>
          <p:cNvPr id="98" name="Google Shape;98;p17"/>
          <p:cNvSpPr txBox="1"/>
          <p:nvPr/>
        </p:nvSpPr>
        <p:spPr>
          <a:xfrm>
            <a:off x="1807175" y="2013525"/>
            <a:ext cx="109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RGB</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4241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StyleGAN2-ada with transfer learning</a:t>
            </a:r>
            <a:endParaRPr/>
          </a:p>
        </p:txBody>
      </p:sp>
      <p:sp>
        <p:nvSpPr>
          <p:cNvPr id="104" name="Google Shape;104;p18"/>
          <p:cNvSpPr txBox="1"/>
          <p:nvPr>
            <p:ph idx="2" type="body"/>
          </p:nvPr>
        </p:nvSpPr>
        <p:spPr>
          <a:xfrm>
            <a:off x="335975" y="1747925"/>
            <a:ext cx="3999900" cy="16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Target</a:t>
            </a:r>
            <a:endParaRPr sz="1300"/>
          </a:p>
        </p:txBody>
      </p:sp>
      <p:pic>
        <p:nvPicPr>
          <p:cNvPr id="105" name="Google Shape;105;p18"/>
          <p:cNvPicPr preferRelativeResize="0"/>
          <p:nvPr/>
        </p:nvPicPr>
        <p:blipFill rotWithShape="1">
          <a:blip r:embed="rId3">
            <a:alphaModFix/>
          </a:blip>
          <a:srcRect b="0" l="45471" r="0" t="39708"/>
          <a:stretch/>
        </p:blipFill>
        <p:spPr>
          <a:xfrm>
            <a:off x="1786500" y="2302825"/>
            <a:ext cx="2661098" cy="1328875"/>
          </a:xfrm>
          <a:prstGeom prst="rect">
            <a:avLst/>
          </a:prstGeom>
          <a:noFill/>
          <a:ln>
            <a:noFill/>
          </a:ln>
        </p:spPr>
      </p:pic>
      <p:pic>
        <p:nvPicPr>
          <p:cNvPr id="106" name="Google Shape;106;p18"/>
          <p:cNvPicPr preferRelativeResize="0"/>
          <p:nvPr/>
        </p:nvPicPr>
        <p:blipFill rotWithShape="1">
          <a:blip r:embed="rId4">
            <a:alphaModFix/>
          </a:blip>
          <a:srcRect b="0" l="26024" r="0" t="26680"/>
          <a:stretch/>
        </p:blipFill>
        <p:spPr>
          <a:xfrm>
            <a:off x="417775" y="2302825"/>
            <a:ext cx="1389400" cy="1377075"/>
          </a:xfrm>
          <a:prstGeom prst="rect">
            <a:avLst/>
          </a:prstGeom>
          <a:noFill/>
          <a:ln>
            <a:noFill/>
          </a:ln>
        </p:spPr>
      </p:pic>
      <p:sp>
        <p:nvSpPr>
          <p:cNvPr id="107" name="Google Shape;107;p18"/>
          <p:cNvSpPr txBox="1"/>
          <p:nvPr/>
        </p:nvSpPr>
        <p:spPr>
          <a:xfrm>
            <a:off x="351400" y="2013525"/>
            <a:ext cx="109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Grayscale</a:t>
            </a:r>
            <a:endParaRPr sz="1100"/>
          </a:p>
        </p:txBody>
      </p:sp>
      <p:sp>
        <p:nvSpPr>
          <p:cNvPr id="108" name="Google Shape;108;p18"/>
          <p:cNvSpPr txBox="1"/>
          <p:nvPr/>
        </p:nvSpPr>
        <p:spPr>
          <a:xfrm>
            <a:off x="1807175" y="2013525"/>
            <a:ext cx="109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RGB</a:t>
            </a:r>
            <a:endParaRPr sz="1100"/>
          </a:p>
        </p:txBody>
      </p:sp>
      <p:sp>
        <p:nvSpPr>
          <p:cNvPr id="109" name="Google Shape;109;p18"/>
          <p:cNvSpPr txBox="1"/>
          <p:nvPr>
            <p:ph idx="2" type="body"/>
          </p:nvPr>
        </p:nvSpPr>
        <p:spPr>
          <a:xfrm>
            <a:off x="4644475" y="553275"/>
            <a:ext cx="4187700" cy="16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Results - Using StyleGAN2-ada and transfer learning</a:t>
            </a:r>
            <a:endParaRPr sz="1300"/>
          </a:p>
        </p:txBody>
      </p:sp>
      <p:pic>
        <p:nvPicPr>
          <p:cNvPr id="110" name="Google Shape;110;p18"/>
          <p:cNvPicPr preferRelativeResize="0"/>
          <p:nvPr/>
        </p:nvPicPr>
        <p:blipFill rotWithShape="1">
          <a:blip r:embed="rId5">
            <a:alphaModFix/>
          </a:blip>
          <a:srcRect b="40094" l="24902" r="0" t="0"/>
          <a:stretch/>
        </p:blipFill>
        <p:spPr>
          <a:xfrm>
            <a:off x="4685013" y="935650"/>
            <a:ext cx="4147284" cy="1377075"/>
          </a:xfrm>
          <a:prstGeom prst="rect">
            <a:avLst/>
          </a:prstGeom>
          <a:noFill/>
          <a:ln>
            <a:noFill/>
          </a:ln>
        </p:spPr>
      </p:pic>
      <p:sp>
        <p:nvSpPr>
          <p:cNvPr id="111" name="Google Shape;111;p18"/>
          <p:cNvSpPr txBox="1"/>
          <p:nvPr>
            <p:ph idx="2" type="body"/>
          </p:nvPr>
        </p:nvSpPr>
        <p:spPr>
          <a:xfrm>
            <a:off x="4726275" y="2450250"/>
            <a:ext cx="1889700" cy="16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Training cut off at 3360k img with </a:t>
            </a:r>
            <a:br>
              <a:rPr lang="en" sz="1300"/>
            </a:br>
            <a:r>
              <a:rPr lang="en" sz="1300"/>
              <a:t>Fid = 73.471</a:t>
            </a:r>
            <a:br>
              <a:rPr lang="en" sz="1300"/>
            </a:br>
            <a:r>
              <a:rPr i="1" lang="en" sz="800"/>
              <a:t>(L</a:t>
            </a:r>
            <a:r>
              <a:rPr i="1" lang="en" sz="800"/>
              <a:t>ower is better)</a:t>
            </a:r>
            <a:endParaRPr i="1" sz="800"/>
          </a:p>
        </p:txBody>
      </p:sp>
      <p:pic>
        <p:nvPicPr>
          <p:cNvPr id="112" name="Google Shape;112;p18"/>
          <p:cNvPicPr preferRelativeResize="0"/>
          <p:nvPr/>
        </p:nvPicPr>
        <p:blipFill>
          <a:blip r:embed="rId6">
            <a:alphaModFix/>
          </a:blip>
          <a:stretch>
            <a:fillRect/>
          </a:stretch>
        </p:blipFill>
        <p:spPr>
          <a:xfrm>
            <a:off x="6211650" y="2422150"/>
            <a:ext cx="2620524" cy="1747000"/>
          </a:xfrm>
          <a:prstGeom prst="rect">
            <a:avLst/>
          </a:prstGeom>
          <a:noFill/>
          <a:ln>
            <a:noFill/>
          </a:ln>
        </p:spPr>
      </p:pic>
      <p:sp>
        <p:nvSpPr>
          <p:cNvPr id="113" name="Google Shape;113;p18"/>
          <p:cNvSpPr/>
          <p:nvPr/>
        </p:nvSpPr>
        <p:spPr>
          <a:xfrm>
            <a:off x="7538675" y="3820500"/>
            <a:ext cx="168000" cy="88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8"/>
          <p:cNvPicPr preferRelativeResize="0"/>
          <p:nvPr/>
        </p:nvPicPr>
        <p:blipFill>
          <a:blip r:embed="rId7">
            <a:alphaModFix/>
          </a:blip>
          <a:stretch>
            <a:fillRect/>
          </a:stretch>
        </p:blipFill>
        <p:spPr>
          <a:xfrm>
            <a:off x="4685025" y="3533345"/>
            <a:ext cx="1439900" cy="1445500"/>
          </a:xfrm>
          <a:prstGeom prst="rect">
            <a:avLst/>
          </a:prstGeom>
          <a:noFill/>
          <a:ln>
            <a:noFill/>
          </a:ln>
        </p:spPr>
      </p:pic>
      <p:sp>
        <p:nvSpPr>
          <p:cNvPr id="115" name="Google Shape;115;p18"/>
          <p:cNvSpPr txBox="1"/>
          <p:nvPr/>
        </p:nvSpPr>
        <p:spPr>
          <a:xfrm>
            <a:off x="61350" y="4640150"/>
            <a:ext cx="475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Fun side-note: early transfer learning results from GANs can be </a:t>
            </a:r>
            <a:r>
              <a:rPr i="1" lang="en" sz="1000"/>
              <a:t>horrifying </a:t>
            </a:r>
            <a:r>
              <a:rPr lang="en" sz="1000"/>
              <a:t>👻👉</a:t>
            </a:r>
            <a:endParaRPr i="1"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details</a:t>
            </a:r>
            <a:endParaRPr/>
          </a:p>
        </p:txBody>
      </p:sp>
      <p:sp>
        <p:nvSpPr>
          <p:cNvPr id="121" name="Google Shape;121;p19"/>
          <p:cNvSpPr txBox="1"/>
          <p:nvPr>
            <p:ph idx="1" type="body"/>
          </p:nvPr>
        </p:nvSpPr>
        <p:spPr>
          <a:xfrm>
            <a:off x="311700" y="10849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Alexnet, winner of 2012 ImageNet Challenge (Krizhevsky et al.)</a:t>
            </a:r>
            <a:endParaRPr/>
          </a:p>
          <a:p>
            <a:pPr indent="-342900" lvl="0" marL="457200" rtl="0" algn="l">
              <a:spcBef>
                <a:spcPts val="0"/>
              </a:spcBef>
              <a:spcAft>
                <a:spcPts val="0"/>
              </a:spcAft>
              <a:buSzPts val="1800"/>
              <a:buChar char="●"/>
            </a:pPr>
            <a:r>
              <a:rPr lang="en"/>
              <a:t>Fine-tuning, 20 epochs, ROC-AUC</a:t>
            </a:r>
            <a:endParaRPr/>
          </a:p>
          <a:p>
            <a:pPr indent="-342900" lvl="0" marL="457200" rtl="0" algn="l">
              <a:spcBef>
                <a:spcPts val="0"/>
              </a:spcBef>
              <a:spcAft>
                <a:spcPts val="0"/>
              </a:spcAft>
              <a:buSzPts val="1800"/>
              <a:buChar char="●"/>
            </a:pPr>
            <a:r>
              <a:rPr lang="en"/>
              <a:t>3 models:</a:t>
            </a:r>
            <a:endParaRPr/>
          </a:p>
          <a:p>
            <a:pPr indent="-317500" lvl="1" marL="914400" rtl="0" algn="l">
              <a:spcBef>
                <a:spcPts val="0"/>
              </a:spcBef>
              <a:spcAft>
                <a:spcPts val="0"/>
              </a:spcAft>
              <a:buSzPts val="1400"/>
              <a:buChar char="○"/>
            </a:pPr>
            <a:r>
              <a:rPr lang="en"/>
              <a:t>Original data (Base case)</a:t>
            </a:r>
            <a:endParaRPr/>
          </a:p>
          <a:p>
            <a:pPr indent="-317500" lvl="1" marL="914400" rtl="0" algn="l">
              <a:spcBef>
                <a:spcPts val="0"/>
              </a:spcBef>
              <a:spcAft>
                <a:spcPts val="0"/>
              </a:spcAft>
              <a:buSzPts val="1400"/>
              <a:buChar char="○"/>
            </a:pPr>
            <a:r>
              <a:rPr lang="en"/>
              <a:t>Simple Augmentations (rotations, affine transformation, centercropping, horizontal flips)</a:t>
            </a:r>
            <a:endParaRPr/>
          </a:p>
          <a:p>
            <a:pPr indent="-317500" lvl="1" marL="914400" rtl="0" algn="l">
              <a:spcBef>
                <a:spcPts val="0"/>
              </a:spcBef>
              <a:spcAft>
                <a:spcPts val="0"/>
              </a:spcAft>
              <a:buSzPts val="1400"/>
              <a:buChar char="○"/>
            </a:pPr>
            <a:r>
              <a:rPr lang="en"/>
              <a:t>GAN augmented dataset (7000 generated Covid-19 images)</a:t>
            </a:r>
            <a:endParaRPr/>
          </a:p>
          <a:p>
            <a:pPr indent="-342900" lvl="0" marL="457200" rtl="0" algn="l">
              <a:spcBef>
                <a:spcPts val="0"/>
              </a:spcBef>
              <a:spcAft>
                <a:spcPts val="0"/>
              </a:spcAft>
              <a:buSzPts val="1800"/>
              <a:buChar char="●"/>
            </a:pPr>
            <a:r>
              <a:rPr lang="en"/>
              <a:t>Train/Test provided by Covidx5, further split training set into train/dev sets</a:t>
            </a:r>
            <a:endParaRPr/>
          </a:p>
          <a:p>
            <a:pPr indent="-342900" lvl="0" marL="457200" rtl="0" algn="l">
              <a:spcBef>
                <a:spcPts val="0"/>
              </a:spcBef>
              <a:spcAft>
                <a:spcPts val="0"/>
              </a:spcAft>
              <a:buSzPts val="1800"/>
              <a:buChar char="●"/>
            </a:pPr>
            <a:r>
              <a:rPr lang="en"/>
              <a:t>Oversample/Undersample for class imbalance</a:t>
            </a:r>
            <a:endParaRPr/>
          </a:p>
          <a:p>
            <a:pPr indent="-342900" lvl="0" marL="457200" rtl="0" algn="l">
              <a:spcBef>
                <a:spcPts val="0"/>
              </a:spcBef>
              <a:spcAft>
                <a:spcPts val="0"/>
              </a:spcAft>
              <a:buSzPts val="1800"/>
              <a:buChar char="●"/>
            </a:pPr>
            <a:r>
              <a:rPr lang="en"/>
              <a:t>Topcrop, </a:t>
            </a:r>
            <a:r>
              <a:rPr lang="en"/>
              <a:t>grayscale </a:t>
            </a:r>
            <a:r>
              <a:rPr lang="en"/>
              <a:t>images in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Results/Conclusions</a:t>
            </a:r>
            <a:endParaRPr/>
          </a:p>
          <a:p>
            <a:pPr indent="0" lvl="0" marL="0" rtl="0" algn="l">
              <a:spcBef>
                <a:spcPts val="0"/>
              </a:spcBef>
              <a:spcAft>
                <a:spcPts val="0"/>
              </a:spcAft>
              <a:buNone/>
            </a:pPr>
            <a:r>
              <a:t/>
            </a:r>
            <a:endParaRPr/>
          </a:p>
        </p:txBody>
      </p:sp>
      <p:sp>
        <p:nvSpPr>
          <p:cNvPr id="127" name="Google Shape;12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FID score of 73.471 performs worse than baseline</a:t>
            </a:r>
            <a:endParaRPr/>
          </a:p>
          <a:p>
            <a:pPr indent="-342900" lvl="0" marL="457200" rtl="0" algn="l">
              <a:spcBef>
                <a:spcPts val="0"/>
              </a:spcBef>
              <a:spcAft>
                <a:spcPts val="0"/>
              </a:spcAft>
              <a:buSzPts val="1800"/>
              <a:buChar char="●"/>
            </a:pPr>
            <a:r>
              <a:rPr lang="en"/>
              <a:t>Covid-19 labels misclassified more often as pneumonia</a:t>
            </a:r>
            <a:endParaRPr/>
          </a:p>
          <a:p>
            <a:pPr indent="-342900" lvl="0" marL="457200" rtl="0" algn="l">
              <a:spcBef>
                <a:spcPts val="0"/>
              </a:spcBef>
              <a:spcAft>
                <a:spcPts val="0"/>
              </a:spcAft>
              <a:buSzPts val="1800"/>
              <a:buChar char="●"/>
            </a:pPr>
            <a:r>
              <a:rPr lang="en"/>
              <a:t>Images not representative of Covid-19</a:t>
            </a:r>
            <a:endParaRPr/>
          </a:p>
        </p:txBody>
      </p:sp>
      <p:pic>
        <p:nvPicPr>
          <p:cNvPr id="128" name="Google Shape;128;p20"/>
          <p:cNvPicPr preferRelativeResize="0"/>
          <p:nvPr/>
        </p:nvPicPr>
        <p:blipFill>
          <a:blip r:embed="rId3">
            <a:alphaModFix/>
          </a:blip>
          <a:stretch>
            <a:fillRect/>
          </a:stretch>
        </p:blipFill>
        <p:spPr>
          <a:xfrm>
            <a:off x="311698" y="2412273"/>
            <a:ext cx="4295275" cy="1465225"/>
          </a:xfrm>
          <a:prstGeom prst="rect">
            <a:avLst/>
          </a:prstGeom>
          <a:noFill/>
          <a:ln>
            <a:noFill/>
          </a:ln>
        </p:spPr>
      </p:pic>
      <p:pic>
        <p:nvPicPr>
          <p:cNvPr id="129" name="Google Shape;129;p20"/>
          <p:cNvPicPr preferRelativeResize="0"/>
          <p:nvPr/>
        </p:nvPicPr>
        <p:blipFill>
          <a:blip r:embed="rId4">
            <a:alphaModFix/>
          </a:blip>
          <a:stretch>
            <a:fillRect/>
          </a:stretch>
        </p:blipFill>
        <p:spPr>
          <a:xfrm>
            <a:off x="4847500" y="2281743"/>
            <a:ext cx="3424399" cy="1157850"/>
          </a:xfrm>
          <a:prstGeom prst="rect">
            <a:avLst/>
          </a:prstGeom>
          <a:noFill/>
          <a:ln>
            <a:noFill/>
          </a:ln>
        </p:spPr>
      </p:pic>
      <p:sp>
        <p:nvSpPr>
          <p:cNvPr id="130" name="Google Shape;130;p20"/>
          <p:cNvSpPr txBox="1"/>
          <p:nvPr/>
        </p:nvSpPr>
        <p:spPr>
          <a:xfrm>
            <a:off x="4167000" y="4168675"/>
            <a:ext cx="13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1" name="Google Shape;131;p20"/>
          <p:cNvPicPr preferRelativeResize="0"/>
          <p:nvPr/>
        </p:nvPicPr>
        <p:blipFill>
          <a:blip r:embed="rId5">
            <a:alphaModFix/>
          </a:blip>
          <a:stretch>
            <a:fillRect/>
          </a:stretch>
        </p:blipFill>
        <p:spPr>
          <a:xfrm>
            <a:off x="4847499" y="3877502"/>
            <a:ext cx="1157850" cy="1157850"/>
          </a:xfrm>
          <a:prstGeom prst="rect">
            <a:avLst/>
          </a:prstGeom>
          <a:noFill/>
          <a:ln>
            <a:noFill/>
          </a:ln>
        </p:spPr>
      </p:pic>
      <p:pic>
        <p:nvPicPr>
          <p:cNvPr id="132" name="Google Shape;132;p20"/>
          <p:cNvPicPr preferRelativeResize="0"/>
          <p:nvPr/>
        </p:nvPicPr>
        <p:blipFill>
          <a:blip r:embed="rId6">
            <a:alphaModFix/>
          </a:blip>
          <a:stretch>
            <a:fillRect/>
          </a:stretch>
        </p:blipFill>
        <p:spPr>
          <a:xfrm>
            <a:off x="5980775" y="3886650"/>
            <a:ext cx="1157850" cy="1139546"/>
          </a:xfrm>
          <a:prstGeom prst="rect">
            <a:avLst/>
          </a:prstGeom>
          <a:noFill/>
          <a:ln>
            <a:noFill/>
          </a:ln>
        </p:spPr>
      </p:pic>
      <p:pic>
        <p:nvPicPr>
          <p:cNvPr id="133" name="Google Shape;133;p20"/>
          <p:cNvPicPr preferRelativeResize="0"/>
          <p:nvPr/>
        </p:nvPicPr>
        <p:blipFill>
          <a:blip r:embed="rId7">
            <a:alphaModFix/>
          </a:blip>
          <a:stretch>
            <a:fillRect/>
          </a:stretch>
        </p:blipFill>
        <p:spPr>
          <a:xfrm>
            <a:off x="7138625" y="3895801"/>
            <a:ext cx="1087168" cy="1139550"/>
          </a:xfrm>
          <a:prstGeom prst="rect">
            <a:avLst/>
          </a:prstGeom>
          <a:noFill/>
          <a:ln>
            <a:noFill/>
          </a:ln>
        </p:spPr>
      </p:pic>
      <p:sp>
        <p:nvSpPr>
          <p:cNvPr id="134" name="Google Shape;134;p20"/>
          <p:cNvSpPr txBox="1"/>
          <p:nvPr/>
        </p:nvSpPr>
        <p:spPr>
          <a:xfrm>
            <a:off x="4752725" y="3339450"/>
            <a:ext cx="442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Fake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Real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a:t>
            </a:r>
            <a:endParaRPr/>
          </a:p>
        </p:txBody>
      </p:sp>
      <p:sp>
        <p:nvSpPr>
          <p:cNvPr id="140" name="Google Shape;14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tried to do:</a:t>
            </a:r>
            <a:endParaRPr/>
          </a:p>
          <a:p>
            <a:pPr indent="-342900" lvl="0" marL="457200" rtl="0" algn="l">
              <a:spcBef>
                <a:spcPts val="1200"/>
              </a:spcBef>
              <a:spcAft>
                <a:spcPts val="0"/>
              </a:spcAft>
              <a:buSzPts val="1800"/>
              <a:buChar char="●"/>
            </a:pPr>
            <a:r>
              <a:rPr lang="en"/>
              <a:t>Use FID score as indication of GAN quality, analysis of generated images</a:t>
            </a:r>
            <a:endParaRPr/>
          </a:p>
          <a:p>
            <a:pPr indent="0" lvl="0" marL="0" rtl="0" algn="l">
              <a:spcBef>
                <a:spcPts val="1200"/>
              </a:spcBef>
              <a:spcAft>
                <a:spcPts val="0"/>
              </a:spcAft>
              <a:buNone/>
            </a:pPr>
            <a:r>
              <a:rPr lang="en"/>
              <a:t>What we can do in the future:</a:t>
            </a:r>
            <a:endParaRPr/>
          </a:p>
          <a:p>
            <a:pPr indent="-342900" lvl="0" marL="457200" rtl="0" algn="l">
              <a:spcBef>
                <a:spcPts val="1200"/>
              </a:spcBef>
              <a:spcAft>
                <a:spcPts val="0"/>
              </a:spcAft>
              <a:buSzPts val="1800"/>
              <a:buChar char="●"/>
            </a:pPr>
            <a:r>
              <a:rPr lang="en"/>
              <a:t>Try to improve FID score of 73.471</a:t>
            </a:r>
            <a:endParaRPr/>
          </a:p>
          <a:p>
            <a:pPr indent="-342900" lvl="0" marL="457200" rtl="0" algn="l">
              <a:spcBef>
                <a:spcPts val="0"/>
              </a:spcBef>
              <a:spcAft>
                <a:spcPts val="0"/>
              </a:spcAft>
              <a:buSzPts val="1800"/>
              <a:buChar char="●"/>
            </a:pPr>
            <a:r>
              <a:rPr lang="en"/>
              <a:t>Explore StyleGan2 in more detail</a:t>
            </a:r>
            <a:endParaRPr/>
          </a:p>
          <a:p>
            <a:pPr indent="-317500" lvl="1" marL="914400" rtl="0" algn="l">
              <a:spcBef>
                <a:spcPts val="0"/>
              </a:spcBef>
              <a:spcAft>
                <a:spcPts val="0"/>
              </a:spcAft>
              <a:buSzPts val="1400"/>
              <a:buChar char="○"/>
            </a:pPr>
            <a:r>
              <a:rPr lang="en"/>
              <a:t>Experiment with different hyperparameters</a:t>
            </a:r>
            <a:endParaRPr/>
          </a:p>
          <a:p>
            <a:pPr indent="-317500" lvl="1" marL="914400" rtl="0" algn="l">
              <a:spcBef>
                <a:spcPts val="0"/>
              </a:spcBef>
              <a:spcAft>
                <a:spcPts val="0"/>
              </a:spcAft>
              <a:buSzPts val="1400"/>
              <a:buChar char="○"/>
            </a:pPr>
            <a:r>
              <a:rPr lang="en"/>
              <a:t>Train from scratch</a:t>
            </a:r>
            <a:endParaRPr/>
          </a:p>
          <a:p>
            <a:pPr indent="-342900" lvl="0" marL="457200" rtl="0" algn="l">
              <a:spcBef>
                <a:spcPts val="0"/>
              </a:spcBef>
              <a:spcAft>
                <a:spcPts val="0"/>
              </a:spcAft>
              <a:buSzPts val="1800"/>
              <a:buChar char="●"/>
            </a:pPr>
            <a:r>
              <a:rPr lang="en"/>
              <a:t>Use Conditional GANs (Mirza et al., 2014)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