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2"/>
  </p:notesMasterIdLst>
  <p:sldIdLst>
    <p:sldId id="1864" r:id="rId5"/>
    <p:sldId id="1846" r:id="rId6"/>
    <p:sldId id="1868" r:id="rId7"/>
    <p:sldId id="1870" r:id="rId8"/>
    <p:sldId id="1845" r:id="rId9"/>
    <p:sldId id="1871" r:id="rId10"/>
    <p:sldId id="1873" r:id="rId11"/>
    <p:sldId id="1874" r:id="rId12"/>
    <p:sldId id="1875" r:id="rId13"/>
    <p:sldId id="1876" r:id="rId14"/>
    <p:sldId id="1877" r:id="rId15"/>
    <p:sldId id="1878" r:id="rId16"/>
    <p:sldId id="1879" r:id="rId17"/>
    <p:sldId id="1880" r:id="rId18"/>
    <p:sldId id="1858" r:id="rId19"/>
    <p:sldId id="1881" r:id="rId20"/>
    <p:sldId id="1882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24" autoAdjust="0"/>
  </p:normalViewPr>
  <p:slideViewPr>
    <p:cSldViewPr snapToGrid="0">
      <p:cViewPr>
        <p:scale>
          <a:sx n="80" d="100"/>
          <a:sy n="80" d="100"/>
        </p:scale>
        <p:origin x="782" y="163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‹N›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220101" cy="1325563"/>
          </a:xfrm>
        </p:spPr>
        <p:txBody>
          <a:bodyPr anchor="ctr">
            <a:noAutofit/>
          </a:bodyPr>
          <a:lstStyle/>
          <a:p>
            <a:r>
              <a:rPr lang="it-IT" altLang="en-US" dirty="0">
                <a:solidFill>
                  <a:schemeClr val="accent2"/>
                </a:solidFill>
              </a:rPr>
              <a:t>Architettura del Software</a:t>
            </a:r>
            <a:endParaRPr lang="it-IT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BE398C-E72D-2BB9-028E-6359E5B465CE}"/>
              </a:ext>
            </a:extLst>
          </p:cNvPr>
          <p:cNvSpPr txBox="1">
            <a:spLocks noChangeArrowheads="1"/>
          </p:cNvSpPr>
          <p:nvPr/>
        </p:nvSpPr>
        <p:spPr>
          <a:xfrm>
            <a:off x="9915400" y="5930760"/>
            <a:ext cx="2276600" cy="9272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altLang="en-US" sz="1800" dirty="0">
                <a:solidFill>
                  <a:schemeClr val="accent1"/>
                </a:solidFill>
                <a:latin typeface="+mn-lt"/>
              </a:rPr>
              <a:t>Riccardo Moschi</a:t>
            </a:r>
            <a:br>
              <a:rPr lang="it-IT" altLang="en-US" sz="1800" dirty="0">
                <a:solidFill>
                  <a:schemeClr val="accent1"/>
                </a:solidFill>
                <a:latin typeface="+mn-lt"/>
              </a:rPr>
            </a:br>
            <a:r>
              <a:rPr lang="it-IT" altLang="en-US" sz="1800" dirty="0">
                <a:solidFill>
                  <a:schemeClr val="accent1"/>
                </a:solidFill>
                <a:latin typeface="+mn-lt"/>
              </a:rPr>
              <a:t>Davide Mazzitelli</a:t>
            </a:r>
            <a:br>
              <a:rPr lang="it-IT" altLang="en-US" sz="1800" dirty="0">
                <a:solidFill>
                  <a:schemeClr val="accent1"/>
                </a:solidFill>
                <a:latin typeface="+mn-lt"/>
              </a:rPr>
            </a:br>
            <a:r>
              <a:rPr lang="it-IT" altLang="en-US" sz="1800" dirty="0">
                <a:solidFill>
                  <a:schemeClr val="accent1"/>
                </a:solidFill>
                <a:latin typeface="+mn-lt"/>
              </a:rPr>
              <a:t>Luca Loddo</a:t>
            </a:r>
            <a:endParaRPr lang="it-IT" altLang="en-US" sz="1800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C75291-7214-B409-AB71-6ED0EB734E25}"/>
              </a:ext>
            </a:extLst>
          </p:cNvPr>
          <p:cNvSpPr txBox="1">
            <a:spLocks noChangeArrowheads="1"/>
          </p:cNvSpPr>
          <p:nvPr/>
        </p:nvSpPr>
        <p:spPr>
          <a:xfrm>
            <a:off x="4563472" y="0"/>
            <a:ext cx="5145304" cy="6633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altLang="en-US" sz="2000" dirty="0"/>
              <a:t>A.A. 2023/2024</a:t>
            </a:r>
          </a:p>
          <a:p>
            <a:pPr fontAlgn="auto">
              <a:spcAft>
                <a:spcPts val="0"/>
              </a:spcAft>
            </a:pPr>
            <a:r>
              <a:rPr lang="it-IT" altLang="en-US" sz="2000" dirty="0"/>
              <a:t>Università degli Studi di Milano-Bicocca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1782-EC76-C142-E737-BDB969E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69117"/>
            <a:ext cx="10591800" cy="646332"/>
          </a:xfrm>
        </p:spPr>
        <p:txBody>
          <a:bodyPr/>
          <a:lstStyle/>
          <a:p>
            <a:r>
              <a:rPr lang="it-IT" dirty="0"/>
              <a:t>Diagramma delle attività</a:t>
            </a:r>
            <a:endParaRPr lang="en-GB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A30FF6D0-D8B5-0570-69B9-68E8FA02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9441" y="1628089"/>
            <a:ext cx="11633117" cy="36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4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1782-EC76-C142-E737-BDB969E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69117"/>
            <a:ext cx="10591800" cy="646332"/>
          </a:xfrm>
        </p:spPr>
        <p:txBody>
          <a:bodyPr/>
          <a:lstStyle/>
          <a:p>
            <a:r>
              <a:rPr lang="it-IT" dirty="0"/>
              <a:t>Diagramma delle attività</a:t>
            </a:r>
            <a:endParaRPr lang="en-GB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A30FF6D0-D8B5-0570-69B9-68E8FA02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3446" y="1753337"/>
            <a:ext cx="11745107" cy="33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4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1782-EC76-C142-E737-BDB969E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69117"/>
            <a:ext cx="10591800" cy="646332"/>
          </a:xfrm>
        </p:spPr>
        <p:txBody>
          <a:bodyPr/>
          <a:lstStyle/>
          <a:p>
            <a:r>
              <a:rPr lang="it-IT" dirty="0"/>
              <a:t>Diagramma delle attività</a:t>
            </a:r>
            <a:endParaRPr lang="en-GB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A30FF6D0-D8B5-0570-69B9-68E8FA02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9503" y="1661898"/>
            <a:ext cx="11952994" cy="35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1782-EC76-C142-E737-BDB969E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69117"/>
            <a:ext cx="10591800" cy="646332"/>
          </a:xfrm>
        </p:spPr>
        <p:txBody>
          <a:bodyPr/>
          <a:lstStyle/>
          <a:p>
            <a:r>
              <a:rPr lang="it-IT" dirty="0"/>
              <a:t>Diagramma delle attività</a:t>
            </a:r>
            <a:endParaRPr lang="en-GB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A30FF6D0-D8B5-0570-69B9-68E8FA02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9503" y="1662844"/>
            <a:ext cx="11952994" cy="35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1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1782-EC76-C142-E737-BDB969E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69117"/>
            <a:ext cx="10591800" cy="646332"/>
          </a:xfrm>
        </p:spPr>
        <p:txBody>
          <a:bodyPr/>
          <a:lstStyle/>
          <a:p>
            <a:r>
              <a:rPr lang="it-IT" dirty="0"/>
              <a:t>Diagramma delle attività</a:t>
            </a:r>
            <a:endParaRPr lang="en-GB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A30FF6D0-D8B5-0570-69B9-68E8FA02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0721" y="1662844"/>
            <a:ext cx="11870558" cy="35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Architettura Logica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 dirty="0"/>
              <a:t>In </a:t>
            </a:r>
            <a:r>
              <a:rPr lang="en-US" altLang="en-US" dirty="0" err="1"/>
              <a:t>questa</a:t>
            </a:r>
            <a:r>
              <a:rPr lang="en-US" altLang="en-US" dirty="0"/>
              <a:t> </a:t>
            </a:r>
            <a:r>
              <a:rPr lang="en-US" altLang="en-US" dirty="0" err="1"/>
              <a:t>fase</a:t>
            </a:r>
            <a:r>
              <a:rPr lang="en-US" altLang="en-US" dirty="0"/>
              <a:t> </a:t>
            </a:r>
            <a:r>
              <a:rPr lang="en-US" altLang="en-US" dirty="0" err="1"/>
              <a:t>descriviamo</a:t>
            </a:r>
            <a:r>
              <a:rPr lang="en-US" altLang="en-US" dirty="0"/>
              <a:t> le </a:t>
            </a:r>
            <a:r>
              <a:rPr lang="en-US" altLang="en-US" dirty="0" err="1"/>
              <a:t>componenti</a:t>
            </a:r>
            <a:r>
              <a:rPr lang="en-US" altLang="en-US" dirty="0"/>
              <a:t> </a:t>
            </a:r>
            <a:r>
              <a:rPr lang="en-US" altLang="en-US" dirty="0" err="1"/>
              <a:t>logiche</a:t>
            </a:r>
            <a:r>
              <a:rPr lang="en-US" altLang="en-US" dirty="0"/>
              <a:t>, </a:t>
            </a:r>
            <a:r>
              <a:rPr lang="en-US" altLang="en-US" dirty="0" err="1"/>
              <a:t>implementandole</a:t>
            </a:r>
            <a:r>
              <a:rPr lang="en-US" altLang="en-US" dirty="0"/>
              <a:t> in due </a:t>
            </a:r>
            <a:r>
              <a:rPr lang="en-US" altLang="en-US" dirty="0" err="1"/>
              <a:t>architetture</a:t>
            </a:r>
            <a:r>
              <a:rPr lang="en-US" altLang="en-US" dirty="0"/>
              <a:t> di </a:t>
            </a:r>
            <a:r>
              <a:rPr lang="en-US" altLang="en-US" dirty="0" err="1"/>
              <a:t>esempio</a:t>
            </a:r>
            <a:r>
              <a:rPr lang="en-US" altLang="en-US" dirty="0"/>
              <a:t>, </a:t>
            </a:r>
            <a:r>
              <a:rPr lang="en-US" altLang="en-US" dirty="0" err="1"/>
              <a:t>dalle</a:t>
            </a:r>
            <a:r>
              <a:rPr lang="en-US" altLang="en-US" dirty="0"/>
              <a:t> </a:t>
            </a:r>
            <a:r>
              <a:rPr lang="en-US" altLang="en-US" dirty="0" err="1"/>
              <a:t>quali</a:t>
            </a:r>
            <a:r>
              <a:rPr lang="en-US" altLang="en-US" dirty="0"/>
              <a:t> </a:t>
            </a:r>
            <a:r>
              <a:rPr lang="en-US" altLang="en-US" dirty="0" err="1"/>
              <a:t>calcolare</a:t>
            </a:r>
            <a:r>
              <a:rPr lang="en-US" altLang="en-US" dirty="0"/>
              <a:t> due footprint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1782-EC76-C142-E737-BDB969E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69117"/>
            <a:ext cx="10591800" cy="646332"/>
          </a:xfrm>
        </p:spPr>
        <p:txBody>
          <a:bodyPr/>
          <a:lstStyle/>
          <a:p>
            <a:r>
              <a:rPr lang="it-IT" dirty="0"/>
              <a:t>Architettura Logica 1</a:t>
            </a:r>
            <a:endParaRPr lang="en-GB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A30FF6D0-D8B5-0570-69B9-68E8FA02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8769" y="875608"/>
            <a:ext cx="5496559" cy="5106783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F7A8457E-7108-87E5-623D-E4E1BB476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14744" y="1017414"/>
            <a:ext cx="5496559" cy="44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3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1782-EC76-C142-E737-BDB969E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69117"/>
            <a:ext cx="10591800" cy="646332"/>
          </a:xfrm>
        </p:spPr>
        <p:txBody>
          <a:bodyPr/>
          <a:lstStyle/>
          <a:p>
            <a:r>
              <a:rPr lang="it-IT" dirty="0"/>
              <a:t>Architettura Logica 2</a:t>
            </a:r>
            <a:endParaRPr lang="en-GB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A30FF6D0-D8B5-0570-69B9-68E8FA02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3354" y="875608"/>
            <a:ext cx="4787389" cy="5106783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F7A8457E-7108-87E5-623D-E4E1BB476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27714" y="1017414"/>
            <a:ext cx="5470618" cy="44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0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r>
              <a:rPr lang="it-IT" altLang="en-US" dirty="0"/>
              <a:t>Il progetto si concentra sulla creazione di un sistema di gestione operativa che controlla e monitora una rete di centraline di distribuzione dell’energia elettrica. </a:t>
            </a:r>
          </a:p>
          <a:p>
            <a:r>
              <a:rPr lang="it-IT" altLang="en-US" dirty="0"/>
              <a:t>Il sistema acquisisce, attraverso dei sensori, dati in tempo reale dalle singole centraline, li analizza e reagisce a situazioni anomale contattando il servizio tecnico centrale che interverrà attraverso i suoi operatori.</a:t>
            </a:r>
          </a:p>
          <a:p>
            <a:r>
              <a:rPr lang="it-IT" altLang="en-US" dirty="0"/>
              <a:t>Questo sistema ha anche il compito di implementare nuove politiche di distribuzione in base ai dati acquisiti.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it-IT" dirty="0"/>
              <a:t>Assunzioni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it-IT" altLang="en-US" dirty="0"/>
              <a:t>Prima di analizzare le varie architetture, effettuiamo delle considerazioni che ci aiuteranno nei vari processi decisionali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C743C-F7ED-40F4-6A1F-9DB53B2C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Assunzioni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303424-A908-CB6A-E4B7-5D4E2EAB68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[INSERIRE UNA O PIU’ SLIDES PER LE ASSUNZIONI]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4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it-IT" dirty="0"/>
              <a:t>Architettura del Problema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it-IT" dirty="0"/>
              <a:t>In questa fase analizziamo quali sono gli attori, i loro casi d’uso e le interazioni che ne derivano (attività)</a:t>
            </a: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1782-EC76-C142-E737-BDB969E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69117"/>
            <a:ext cx="10591800" cy="646332"/>
          </a:xfrm>
        </p:spPr>
        <p:txBody>
          <a:bodyPr/>
          <a:lstStyle/>
          <a:p>
            <a:r>
              <a:rPr lang="it-IT" dirty="0"/>
              <a:t>Diagramma dei casi d’uso</a:t>
            </a:r>
            <a:endParaRPr lang="en-GB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A30FF6D0-D8B5-0570-69B9-68E8FA02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0454" y="815449"/>
            <a:ext cx="8931089" cy="48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3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3098F-1405-FBBC-78AA-207A066F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6" y="86041"/>
            <a:ext cx="6477000" cy="665799"/>
          </a:xfrm>
        </p:spPr>
        <p:txBody>
          <a:bodyPr/>
          <a:lstStyle/>
          <a:p>
            <a:r>
              <a:rPr lang="it-IT" dirty="0"/>
              <a:t>Diagramma delle classi</a:t>
            </a:r>
            <a:endParaRPr lang="en-GB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B37ED061-F3B2-4184-4F7C-6D223B493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2495" y="751840"/>
            <a:ext cx="5511362" cy="58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1782-EC76-C142-E737-BDB969E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69117"/>
            <a:ext cx="10591800" cy="646332"/>
          </a:xfrm>
        </p:spPr>
        <p:txBody>
          <a:bodyPr/>
          <a:lstStyle/>
          <a:p>
            <a:r>
              <a:rPr lang="it-IT" dirty="0"/>
              <a:t>Diagramma delle attività</a:t>
            </a:r>
            <a:endParaRPr lang="en-GB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A30FF6D0-D8B5-0570-69B9-68E8FA02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6428" y="1156299"/>
            <a:ext cx="10179141" cy="45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1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1782-EC76-C142-E737-BDB969E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69117"/>
            <a:ext cx="10591800" cy="646332"/>
          </a:xfrm>
        </p:spPr>
        <p:txBody>
          <a:bodyPr/>
          <a:lstStyle/>
          <a:p>
            <a:r>
              <a:rPr lang="it-IT" dirty="0"/>
              <a:t>Diagramma delle attività</a:t>
            </a:r>
            <a:endParaRPr lang="en-GB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A30FF6D0-D8B5-0570-69B9-68E8FA02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7183" y="1283302"/>
            <a:ext cx="11157631" cy="42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20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123</TotalTime>
  <Words>213</Words>
  <Application>Microsoft Office PowerPoint</Application>
  <PresentationFormat>Widescreen</PresentationFormat>
  <Paragraphs>29</Paragraphs>
  <Slides>17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Arial</vt:lpstr>
      <vt:lpstr>Segoe UI</vt:lpstr>
      <vt:lpstr>Tema di Office</vt:lpstr>
      <vt:lpstr>Architettura del Software</vt:lpstr>
      <vt:lpstr>Introduzione</vt:lpstr>
      <vt:lpstr>Assunzioni</vt:lpstr>
      <vt:lpstr>Assunzioni</vt:lpstr>
      <vt:lpstr>Architettura del Problema</vt:lpstr>
      <vt:lpstr>Diagramma dei casi d’uso</vt:lpstr>
      <vt:lpstr>Diagramma delle classi</vt:lpstr>
      <vt:lpstr>Diagramma delle attività</vt:lpstr>
      <vt:lpstr>Diagramma delle attività</vt:lpstr>
      <vt:lpstr>Diagramma delle attività</vt:lpstr>
      <vt:lpstr>Diagramma delle attività</vt:lpstr>
      <vt:lpstr>Diagramma delle attività</vt:lpstr>
      <vt:lpstr>Diagramma delle attività</vt:lpstr>
      <vt:lpstr>Diagramma delle attività</vt:lpstr>
      <vt:lpstr>Architettura Logica</vt:lpstr>
      <vt:lpstr>Architettura Logica 1</vt:lpstr>
      <vt:lpstr>Architettura Logica 2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Architettura del Software </dc:title>
  <dc:subject/>
  <dc:creator>l.loddo@campus.unimib.it</dc:creator>
  <cp:keywords/>
  <dc:description/>
  <cp:lastModifiedBy>l.loddo@campus.unimib.it</cp:lastModifiedBy>
  <cp:revision>18</cp:revision>
  <dcterms:created xsi:type="dcterms:W3CDTF">2023-12-22T15:01:15Z</dcterms:created>
  <dcterms:modified xsi:type="dcterms:W3CDTF">2023-12-22T17:04:52Z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