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38"/>
  </p:notesMasterIdLst>
  <p:handoutMasterIdLst>
    <p:handoutMasterId r:id="rId39"/>
  </p:handoutMasterIdLst>
  <p:sldIdLst>
    <p:sldId id="261" r:id="rId5"/>
    <p:sldId id="262" r:id="rId6"/>
    <p:sldId id="263" r:id="rId7"/>
    <p:sldId id="264" r:id="rId8"/>
    <p:sldId id="265" r:id="rId9"/>
    <p:sldId id="266" r:id="rId10"/>
    <p:sldId id="271" r:id="rId11"/>
    <p:sldId id="268" r:id="rId12"/>
    <p:sldId id="269" r:id="rId13"/>
    <p:sldId id="270" r:id="rId14"/>
    <p:sldId id="272" r:id="rId15"/>
    <p:sldId id="294" r:id="rId16"/>
    <p:sldId id="295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6" r:id="rId33"/>
    <p:sldId id="291" r:id="rId34"/>
    <p:sldId id="290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B000"/>
    <a:srgbClr val="75503A"/>
    <a:srgbClr val="F69E1D"/>
    <a:srgbClr val="EEEEEE"/>
    <a:srgbClr val="87175F"/>
    <a:srgbClr val="EEC621"/>
    <a:srgbClr val="E58C09"/>
    <a:srgbClr val="43467B"/>
    <a:srgbClr val="AEA422"/>
    <a:srgbClr val="E19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161" autoAdjust="0"/>
  </p:normalViewPr>
  <p:slideViewPr>
    <p:cSldViewPr>
      <p:cViewPr varScale="1">
        <p:scale>
          <a:sx n="67" d="100"/>
          <a:sy n="67" d="100"/>
        </p:scale>
        <p:origin x="1296" y="58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2/9/2022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2/9/2022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254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040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TESLA: sovrastima 0/500 dollari</a:t>
            </a:r>
          </a:p>
          <a:p>
            <a:r>
              <a:rPr lang="it-IT" dirty="0"/>
              <a:t>TOYOTA: sottostima 0/60 dollari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8675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TSMC: sottostima 0/25 dollari nella prima metà dell’anno, sovrastima seconda metà 0/50 dollari</a:t>
            </a:r>
          </a:p>
          <a:p>
            <a:r>
              <a:rPr lang="it-IT" dirty="0"/>
              <a:t>NVIDIA: sottostima 0/125 dollari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8220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PFIZER: sottostima 0/15 dollari</a:t>
            </a:r>
          </a:p>
          <a:p>
            <a:r>
              <a:rPr lang="it-IT" dirty="0"/>
              <a:t>JNJ: sottostima 0/20 dollari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969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Quando la media mobile a breve termine supera la media mobile a lungo </a:t>
            </a:r>
            <a:r>
              <a:rPr lang="it-IT" sz="180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termine, acquistiamo </a:t>
            </a:r>
            <a:r>
              <a:rPr lang="it-IT" sz="180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il titolo</a:t>
            </a:r>
            <a:r>
              <a:rPr lang="it-IT" sz="180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Quando </a:t>
            </a:r>
            <a:r>
              <a:rPr lang="it-IT" sz="180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la media mobile a lungo termine supera la media a breve termine, vendiamo.</a:t>
            </a:r>
            <a:endParaRPr lang="en-GB" sz="1800" dirty="0">
              <a:solidFill>
                <a:srgbClr val="082A75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9843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 muovono tutte nella stessa direzione del mercato ma TESLA e NVIDIA con maggiore volatilità rispetto al mercato.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4494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Crescita esponenziale del prezzo delle azioni negli ultimi due anni. Azienda leader in questo settore e crescita costante.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855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Recente crisi dei semiconduttori.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777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Pandemia e vaccini.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847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TESLA</a:t>
            </a:r>
          </a:p>
          <a:p>
            <a:r>
              <a:rPr lang="it-IT" dirty="0"/>
              <a:t>+ 70% maggio 2013 562 milioni di vendite e primo profitto trimestrale della sua storia.</a:t>
            </a:r>
          </a:p>
          <a:p>
            <a:pPr marL="0" indent="0">
              <a:buFontTx/>
              <a:buNone/>
            </a:pPr>
            <a:r>
              <a:rPr lang="it-IT" dirty="0"/>
              <a:t>- 20% ottobre-novembre 2013 macchine a fuoco.</a:t>
            </a: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+ 40% dicembre 2019-gennaio 2020 </a:t>
            </a:r>
            <a:r>
              <a:rPr lang="it-IT" noProof="0" dirty="0"/>
              <a:t>superamento</a:t>
            </a:r>
            <a:r>
              <a:rPr lang="en-GB" dirty="0"/>
              <a:t> </a:t>
            </a:r>
            <a:r>
              <a:rPr lang="it-IT" noProof="0" dirty="0"/>
              <a:t>obiettivi</a:t>
            </a:r>
            <a:r>
              <a:rPr lang="en-GB" dirty="0"/>
              <a:t> </a:t>
            </a:r>
            <a:r>
              <a:rPr lang="it-IT" noProof="0" dirty="0"/>
              <a:t>consegne</a:t>
            </a:r>
          </a:p>
          <a:p>
            <a:pPr marL="0" indent="0">
              <a:buFontTx/>
              <a:buNone/>
            </a:pPr>
            <a:r>
              <a:rPr lang="it-IT" dirty="0"/>
              <a:t>- 20% marzo 2020 pandemia</a:t>
            </a:r>
          </a:p>
          <a:p>
            <a:pPr marL="0" indent="0">
              <a:buFontTx/>
              <a:buNone/>
            </a:pPr>
            <a:r>
              <a:rPr lang="it-IT" dirty="0"/>
              <a:t>+ 50% agosto 2020 aumento vertiginoso consegne</a:t>
            </a:r>
          </a:p>
          <a:p>
            <a:pPr marL="0" indent="0">
              <a:buFontTx/>
              <a:buNone/>
            </a:pPr>
            <a:r>
              <a:rPr lang="it-IT" dirty="0"/>
              <a:t>TOYOTA</a:t>
            </a:r>
          </a:p>
          <a:p>
            <a:pPr marL="0" indent="0">
              <a:buFontTx/>
              <a:buNone/>
            </a:pPr>
            <a:r>
              <a:rPr lang="it-IT" dirty="0"/>
              <a:t>+15% Gennaio 2012 obiettivo di vendere 8.5 milioni di macchine nell’anno in corso</a:t>
            </a:r>
          </a:p>
          <a:p>
            <a:pPr marL="0" indent="0">
              <a:buFontTx/>
              <a:buNone/>
            </a:pPr>
            <a:r>
              <a:rPr lang="it-IT" dirty="0"/>
              <a:t>- 10% marzo 2020 pandemia</a:t>
            </a:r>
          </a:p>
          <a:p>
            <a:pPr marL="0" indent="0">
              <a:buFontTx/>
              <a:buNone/>
            </a:pPr>
            <a:r>
              <a:rPr lang="it-IT" dirty="0"/>
              <a:t>Quasi il +15% maggio 2021 profitti aumentati del 10% arrivando a 20.6 miliardi di dollari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3846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it-IT" dirty="0"/>
              <a:t>TSMC</a:t>
            </a:r>
          </a:p>
          <a:p>
            <a:pPr marL="0" indent="0">
              <a:buFontTx/>
              <a:buNone/>
            </a:pPr>
            <a:r>
              <a:rPr lang="it-IT" dirty="0"/>
              <a:t>- 10% marzo 2020 pandemia</a:t>
            </a:r>
          </a:p>
          <a:p>
            <a:r>
              <a:rPr lang="en-GB" dirty="0"/>
              <a:t>+ 25% </a:t>
            </a:r>
            <a:r>
              <a:rPr lang="en-GB" dirty="0" err="1"/>
              <a:t>luglio</a:t>
            </a:r>
            <a:r>
              <a:rPr lang="en-GB" dirty="0"/>
              <a:t> 2020 </a:t>
            </a:r>
            <a:r>
              <a:rPr lang="en-GB" dirty="0" err="1"/>
              <a:t>ritardo</a:t>
            </a:r>
            <a:r>
              <a:rPr lang="en-GB" dirty="0"/>
              <a:t> Intel</a:t>
            </a:r>
          </a:p>
          <a:p>
            <a:r>
              <a:rPr lang="en-GB" dirty="0"/>
              <a:t>NVIDIA</a:t>
            </a:r>
          </a:p>
          <a:p>
            <a:pPr marL="171450" indent="-171450">
              <a:buFontTx/>
              <a:buChar char="-"/>
            </a:pPr>
            <a:r>
              <a:rPr lang="en-GB" dirty="0"/>
              <a:t>20% </a:t>
            </a:r>
            <a:r>
              <a:rPr lang="en-GB" dirty="0" err="1"/>
              <a:t>ottobre</a:t>
            </a:r>
            <a:r>
              <a:rPr lang="en-GB" dirty="0"/>
              <a:t> 2018 </a:t>
            </a:r>
            <a:r>
              <a:rPr lang="en-GB" dirty="0" err="1"/>
              <a:t>vendita</a:t>
            </a:r>
            <a:r>
              <a:rPr lang="en-GB" dirty="0"/>
              <a:t> </a:t>
            </a:r>
            <a:r>
              <a:rPr lang="en-GB" dirty="0" err="1"/>
              <a:t>generale</a:t>
            </a:r>
            <a:r>
              <a:rPr lang="en-GB" dirty="0"/>
              <a:t> da </a:t>
            </a:r>
            <a:r>
              <a:rPr lang="en-GB" dirty="0" err="1"/>
              <a:t>parte</a:t>
            </a:r>
            <a:r>
              <a:rPr lang="en-GB" dirty="0"/>
              <a:t> </a:t>
            </a:r>
            <a:r>
              <a:rPr lang="en-GB" dirty="0" err="1"/>
              <a:t>degli</a:t>
            </a:r>
            <a:r>
              <a:rPr lang="en-GB" dirty="0"/>
              <a:t> </a:t>
            </a:r>
            <a:r>
              <a:rPr lang="en-GB" dirty="0" err="1"/>
              <a:t>investitori</a:t>
            </a:r>
            <a:r>
              <a:rPr lang="en-GB" dirty="0"/>
              <a:t> di </a:t>
            </a:r>
            <a:r>
              <a:rPr lang="en-GB" dirty="0" err="1"/>
              <a:t>titoli</a:t>
            </a:r>
            <a:r>
              <a:rPr lang="en-GB" dirty="0"/>
              <a:t> </a:t>
            </a:r>
            <a:r>
              <a:rPr lang="en-GB" dirty="0" err="1"/>
              <a:t>tecnologici</a:t>
            </a:r>
            <a:r>
              <a:rPr lang="en-GB" dirty="0"/>
              <a:t> a </a:t>
            </a:r>
            <a:r>
              <a:rPr lang="en-GB" dirty="0" err="1"/>
              <a:t>grande</a:t>
            </a:r>
            <a:r>
              <a:rPr lang="en-GB" dirty="0"/>
              <a:t> </a:t>
            </a:r>
            <a:r>
              <a:rPr lang="en-GB" dirty="0" err="1"/>
              <a:t>capitalizzazione</a:t>
            </a: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Quasi + 40% Fine 2021 </a:t>
            </a:r>
            <a:r>
              <a:rPr lang="en-GB" dirty="0" err="1"/>
              <a:t>superamento</a:t>
            </a:r>
            <a:r>
              <a:rPr lang="en-GB" dirty="0"/>
              <a:t> stime </a:t>
            </a:r>
            <a:r>
              <a:rPr lang="en-GB" dirty="0" err="1"/>
              <a:t>trimestrali</a:t>
            </a:r>
            <a:r>
              <a:rPr lang="en-GB" dirty="0"/>
              <a:t> e </a:t>
            </a:r>
            <a:r>
              <a:rPr lang="en-GB" dirty="0" err="1"/>
              <a:t>previsione</a:t>
            </a:r>
            <a:r>
              <a:rPr lang="en-GB" dirty="0"/>
              <a:t> di </a:t>
            </a:r>
            <a:r>
              <a:rPr lang="en-GB" dirty="0" err="1"/>
              <a:t>forti</a:t>
            </a:r>
            <a:r>
              <a:rPr lang="en-GB" dirty="0"/>
              <a:t> </a:t>
            </a:r>
            <a:r>
              <a:rPr lang="en-GB" dirty="0" err="1"/>
              <a:t>ricavi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da </a:t>
            </a:r>
            <a:r>
              <a:rPr lang="en-GB" dirty="0" err="1"/>
              <a:t>suoi</a:t>
            </a:r>
            <a:r>
              <a:rPr lang="en-GB" dirty="0"/>
              <a:t> data </a:t>
            </a:r>
            <a:r>
              <a:rPr lang="en-GB" dirty="0" err="1"/>
              <a:t>center</a:t>
            </a:r>
            <a:r>
              <a:rPr lang="en-GB" dirty="0"/>
              <a:t> e </a:t>
            </a:r>
            <a:r>
              <a:rPr lang="en-GB" dirty="0" err="1"/>
              <a:t>investimenti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metaverso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740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PFIZER</a:t>
            </a:r>
          </a:p>
          <a:p>
            <a:r>
              <a:rPr lang="it-IT" dirty="0"/>
              <a:t>2019</a:t>
            </a:r>
          </a:p>
          <a:p>
            <a:pPr marL="0" indent="0">
              <a:buFontTx/>
              <a:buNone/>
            </a:pPr>
            <a:r>
              <a:rPr lang="it-IT" dirty="0"/>
              <a:t>- 10% pandemia</a:t>
            </a:r>
          </a:p>
          <a:p>
            <a:pPr marL="0" indent="0">
              <a:buFontTx/>
              <a:buNone/>
            </a:pPr>
            <a:r>
              <a:rPr lang="it-IT" dirty="0"/>
              <a:t>+ 10% pandemia</a:t>
            </a:r>
          </a:p>
          <a:p>
            <a:pPr marL="0" indent="0">
              <a:buFontTx/>
              <a:buNone/>
            </a:pPr>
            <a:r>
              <a:rPr lang="it-IT" dirty="0"/>
              <a:t>+ 15% Fine 2021 pillola covid-19 riduce il </a:t>
            </a:r>
            <a:r>
              <a:rPr lang="it-IT" dirty="0" err="1"/>
              <a:t>rsichio</a:t>
            </a:r>
            <a:r>
              <a:rPr lang="it-IT" dirty="0"/>
              <a:t> di ospedalizzazione del 89%</a:t>
            </a:r>
          </a:p>
          <a:p>
            <a:r>
              <a:rPr lang="it-IT" dirty="0"/>
              <a:t>JNJ</a:t>
            </a:r>
          </a:p>
          <a:p>
            <a:pPr marL="0" indent="0">
              <a:buFontTx/>
              <a:buNone/>
            </a:pPr>
            <a:r>
              <a:rPr lang="it-IT" dirty="0"/>
              <a:t>- 10% pandemia</a:t>
            </a:r>
          </a:p>
          <a:p>
            <a:pPr marL="0" indent="0">
              <a:buFontTx/>
              <a:buNone/>
            </a:pPr>
            <a:r>
              <a:rPr lang="it-IT" dirty="0"/>
              <a:t>+ 10% pandemia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8447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Tesla e Toyota: 0.23</a:t>
            </a:r>
          </a:p>
          <a:p>
            <a:r>
              <a:rPr lang="it-IT" dirty="0"/>
              <a:t>TSMC e Nvidia: 0.43</a:t>
            </a:r>
          </a:p>
          <a:p>
            <a:r>
              <a:rPr lang="it-IT" dirty="0"/>
              <a:t>Pfizer e J&amp;J: 0.5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0665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JNJ asimmetria negativa lunga coda verso i valori minori</a:t>
            </a:r>
          </a:p>
          <a:p>
            <a:r>
              <a:rPr lang="it-IT" dirty="0"/>
              <a:t>Tutte curtosi positiva </a:t>
            </a:r>
            <a:r>
              <a:rPr lang="it-IT" dirty="0">
                <a:sym typeface="Wingdings" panose="05000000000000000000" pitchFamily="2" charset="2"/>
              </a:rPr>
              <a:t> forma più appuntita rispetto a una normale «leptocurtica»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307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tock exchange numbers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02" b="780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Bisf</a:t>
            </a:r>
            <a:br>
              <a:rPr lang="en-US" dirty="0"/>
            </a:br>
            <a:r>
              <a:rPr lang="en-US" dirty="0"/>
              <a:t>python lab project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Luca Loddo</a:t>
            </a:r>
          </a:p>
          <a:p>
            <a:r>
              <a:rPr lang="en-US" dirty="0"/>
              <a:t>Mat. 844529</a:t>
            </a:r>
          </a:p>
          <a:p>
            <a:r>
              <a:rPr lang="en-US" dirty="0"/>
              <a:t>A.A. 2021/2022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6A8B-F4CB-44C4-B3B2-DC695C35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it-IT" dirty="0"/>
              <a:t>Correlazione fra società dello stesso settore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A1DE5-3A8F-4001-8163-96987F39C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</p:spPr>
        <p:txBody>
          <a:bodyPr/>
          <a:lstStyle/>
          <a:p>
            <a:fld id="{4FAB73BC-B049-4115-A692-8D63A059BFB8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39" name="Picture Placeholder 38" descr="Chart&#10;&#10;Description automatically generated">
            <a:extLst>
              <a:ext uri="{FF2B5EF4-FFF2-40B4-BE49-F238E27FC236}">
                <a16:creationId xmlns:a16="http://schemas.microsoft.com/office/drawing/2014/main" id="{9B4EDB18-0091-4F85-AD6A-72B0DAF10E2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tretch>
            <a:fillRect/>
          </a:stretch>
        </p:blipFill>
        <p:spPr>
          <a:xfrm>
            <a:off x="815204" y="1772206"/>
            <a:ext cx="3109229" cy="2964437"/>
          </a:xfrm>
        </p:spPr>
      </p:pic>
      <p:pic>
        <p:nvPicPr>
          <p:cNvPr id="41" name="Picture Placeholder 40" descr="Chart, line chart&#10;&#10;Description automatically generated">
            <a:extLst>
              <a:ext uri="{FF2B5EF4-FFF2-40B4-BE49-F238E27FC236}">
                <a16:creationId xmlns:a16="http://schemas.microsoft.com/office/drawing/2014/main" id="{7E476176-F855-40FF-BD39-379F7E39093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/>
          <a:stretch>
            <a:fillRect/>
          </a:stretch>
        </p:blipFill>
        <p:spPr>
          <a:xfrm>
            <a:off x="4606160" y="1801061"/>
            <a:ext cx="2964437" cy="2941575"/>
          </a:xfrm>
        </p:spPr>
      </p:pic>
      <p:pic>
        <p:nvPicPr>
          <p:cNvPr id="43" name="Picture Placeholder 42" descr="Chart&#10;&#10;Description automatically generated">
            <a:extLst>
              <a:ext uri="{FF2B5EF4-FFF2-40B4-BE49-F238E27FC236}">
                <a16:creationId xmlns:a16="http://schemas.microsoft.com/office/drawing/2014/main" id="{711D3562-0078-478C-B2E5-F9EAA5AFC81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/>
          <a:stretch>
            <a:fillRect/>
          </a:stretch>
        </p:blipFill>
        <p:spPr>
          <a:xfrm>
            <a:off x="8266673" y="1759049"/>
            <a:ext cx="3071126" cy="2979678"/>
          </a:xfrm>
        </p:spPr>
      </p:pic>
    </p:spTree>
    <p:extLst>
      <p:ext uri="{BB962C8B-B14F-4D97-AF65-F5344CB8AC3E}">
        <p14:creationId xmlns:p14="http://schemas.microsoft.com/office/powerpoint/2010/main" val="14595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CEA0-9DDC-4946-B5A8-E9B9B0F1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dei rendimenti</a:t>
            </a:r>
            <a:endParaRPr lang="en-GB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50A3F350-D98F-485D-86A1-3473B95FBA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/>
          <a:stretch/>
        </p:blipFill>
        <p:spPr>
          <a:xfrm>
            <a:off x="550759" y="1698612"/>
            <a:ext cx="3453683" cy="1659780"/>
          </a:xfrm>
          <a:prstGeom prst="rect">
            <a:avLst/>
          </a:prstGeom>
        </p:spPr>
      </p:pic>
      <p:pic>
        <p:nvPicPr>
          <p:cNvPr id="22" name="Content Placeholder 21" descr="Chart, histogram&#10;&#10;Description automatically generated">
            <a:extLst>
              <a:ext uri="{FF2B5EF4-FFF2-40B4-BE49-F238E27FC236}">
                <a16:creationId xmlns:a16="http://schemas.microsoft.com/office/drawing/2014/main" id="{A5A2919A-3771-42D8-96E5-40840BC5E0B5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4"/>
          <a:stretch>
            <a:fillRect/>
          </a:stretch>
        </p:blipFill>
        <p:spPr>
          <a:xfrm>
            <a:off x="4381611" y="1698612"/>
            <a:ext cx="3453683" cy="1659780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B844C861-77C5-4F9C-BD8B-205900F41F93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5"/>
          <a:srcRect/>
          <a:stretch/>
        </p:blipFill>
        <p:spPr>
          <a:xfrm>
            <a:off x="8227938" y="1698486"/>
            <a:ext cx="3453683" cy="1659780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42517C-68C4-4997-A133-F0457FF06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25" name="Content Placeholder 17">
            <a:extLst>
              <a:ext uri="{FF2B5EF4-FFF2-40B4-BE49-F238E27FC236}">
                <a16:creationId xmlns:a16="http://schemas.microsoft.com/office/drawing/2014/main" id="{00DDD6B0-9322-4A1B-9DE2-EC28A741FC4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22248" y="3189336"/>
            <a:ext cx="3302793" cy="1659780"/>
          </a:xfrm>
          <a:prstGeom prst="rect">
            <a:avLst/>
          </a:prstGeom>
        </p:spPr>
      </p:pic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FCC079DD-A971-4A42-B6B9-3E9352DC2A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7685" y="3189336"/>
            <a:ext cx="3302794" cy="1659780"/>
          </a:xfrm>
          <a:prstGeom prst="rect">
            <a:avLst/>
          </a:prstGeom>
        </p:spPr>
      </p:pic>
      <p:pic>
        <p:nvPicPr>
          <p:cNvPr id="28" name="Content Placeholder 23">
            <a:extLst>
              <a:ext uri="{FF2B5EF4-FFF2-40B4-BE49-F238E27FC236}">
                <a16:creationId xmlns:a16="http://schemas.microsoft.com/office/drawing/2014/main" id="{BBCA1F3E-830F-40E9-ACAF-FFACFAB2292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8216448" y="3236262"/>
            <a:ext cx="3378238" cy="1659780"/>
          </a:xfrm>
          <a:prstGeom prst="rect">
            <a:avLst/>
          </a:prstGeom>
        </p:spPr>
      </p:pic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9B0B7140-D0EF-4369-A7D4-EBCD713AC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47454"/>
              </p:ext>
            </p:extLst>
          </p:nvPr>
        </p:nvGraphicFramePr>
        <p:xfrm>
          <a:off x="1415480" y="4940254"/>
          <a:ext cx="9577064" cy="11125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31266828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3019533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34782407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59024474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97005292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170226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17123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TESLA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TOYOTA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TSMC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NVIDIA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PFIZER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J&amp;J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ASIMMETRIA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1.2628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0.4476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0.2774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0.1212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0.0313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-0.2365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21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CURTOSI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3.5872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1.2126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1.0156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1.3015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2.5821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1.2175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58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1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F246-ADE6-442D-9816-352415EC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delle statistiche descrittive </a:t>
            </a:r>
            <a:r>
              <a:rPr lang="it-IT" dirty="0" err="1"/>
              <a:t>univariate</a:t>
            </a:r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D03295-8CBE-4ECF-9849-8611596C36E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9647161"/>
              </p:ext>
            </p:extLst>
          </p:nvPr>
        </p:nvGraphicFramePr>
        <p:xfrm>
          <a:off x="549275" y="2667000"/>
          <a:ext cx="10288586" cy="17526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69798">
                  <a:extLst>
                    <a:ext uri="{9D8B030D-6E8A-4147-A177-3AD203B41FA5}">
                      <a16:colId xmlns:a16="http://schemas.microsoft.com/office/drawing/2014/main" val="1040427634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344331369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3151228267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3589948354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2601758992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4269063810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2837048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TESLA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TOYOTA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TSMC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NVIDIA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PFIZER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J&amp;J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95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MEDIA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0.0541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0.0104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0.0418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0.0121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0.0106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7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VARIANZA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0.0237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0.0018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0.0035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0.0086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0.0022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0.0011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0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DEVIAZIONE STANDARD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0.1541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0.0423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0.0591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0.0927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0.0468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0.0338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870977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C5604-535F-4C45-9C9B-5F61EAA5EF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Rendimento più basso e più alto, titolo più rischioso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820D2-1474-4EBB-AF0F-3E54E053F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137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F246-ADE6-442D-9816-352415EC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MATRICE DI CORRELAZIONE DEI RENDIMENTI</a:t>
            </a:r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D03295-8CBE-4ECF-9849-8611596C36E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0133802"/>
              </p:ext>
            </p:extLst>
          </p:nvPr>
        </p:nvGraphicFramePr>
        <p:xfrm>
          <a:off x="549275" y="2667000"/>
          <a:ext cx="10288586" cy="2595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69798">
                  <a:extLst>
                    <a:ext uri="{9D8B030D-6E8A-4147-A177-3AD203B41FA5}">
                      <a16:colId xmlns:a16="http://schemas.microsoft.com/office/drawing/2014/main" val="1040427634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344331369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3151228267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3589948354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2601758992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4269063810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2837048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TESLA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TOYOTA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TSMC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NVIDIA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PFIZER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J&amp;J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95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TESLA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0.2284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0.3546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0.0917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0.2223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7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TOYOTA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0.3795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0.3336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0.1704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0.1468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0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TSMC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0.4309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0.1588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0.3484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87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NVIDIA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0.1967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0.1769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8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PFIZER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0.5005</a:t>
                      </a:r>
                      <a:endParaRPr lang="en-GB" dirty="0"/>
                    </a:p>
                  </a:txBody>
                  <a:tcPr>
                    <a:solidFill>
                      <a:srgbClr val="19B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89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J&amp;J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1.0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684000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C5604-535F-4C45-9C9B-5F61EAA5EF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Quali sono i titoli più e meno correlati?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820D2-1474-4EBB-AF0F-3E54E053F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67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5092F5-B313-4128-B86E-4CF0A74E7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E4B8B-7D83-476A-9F66-13E47042C4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75ADC-74A8-4ABA-B696-1D49717C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di previsione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13B85-C94D-4D79-B32A-7A629D2D46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713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1E43AC-B445-4917-8ED4-245DDD9C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arima</a:t>
            </a:r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F430016-6C5D-4D3F-BFD7-5DDA467DC5D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93463075"/>
              </p:ext>
            </p:extLst>
          </p:nvPr>
        </p:nvGraphicFramePr>
        <p:xfrm>
          <a:off x="548640" y="2704106"/>
          <a:ext cx="11093446" cy="3032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84778">
                  <a:extLst>
                    <a:ext uri="{9D8B030D-6E8A-4147-A177-3AD203B41FA5}">
                      <a16:colId xmlns:a16="http://schemas.microsoft.com/office/drawing/2014/main" val="1391937212"/>
                    </a:ext>
                  </a:extLst>
                </a:gridCol>
                <a:gridCol w="1584778">
                  <a:extLst>
                    <a:ext uri="{9D8B030D-6E8A-4147-A177-3AD203B41FA5}">
                      <a16:colId xmlns:a16="http://schemas.microsoft.com/office/drawing/2014/main" val="1133855852"/>
                    </a:ext>
                  </a:extLst>
                </a:gridCol>
                <a:gridCol w="1584778">
                  <a:extLst>
                    <a:ext uri="{9D8B030D-6E8A-4147-A177-3AD203B41FA5}">
                      <a16:colId xmlns:a16="http://schemas.microsoft.com/office/drawing/2014/main" val="45562435"/>
                    </a:ext>
                  </a:extLst>
                </a:gridCol>
                <a:gridCol w="1584778">
                  <a:extLst>
                    <a:ext uri="{9D8B030D-6E8A-4147-A177-3AD203B41FA5}">
                      <a16:colId xmlns:a16="http://schemas.microsoft.com/office/drawing/2014/main" val="2054702467"/>
                    </a:ext>
                  </a:extLst>
                </a:gridCol>
                <a:gridCol w="1584778">
                  <a:extLst>
                    <a:ext uri="{9D8B030D-6E8A-4147-A177-3AD203B41FA5}">
                      <a16:colId xmlns:a16="http://schemas.microsoft.com/office/drawing/2014/main" val="793751284"/>
                    </a:ext>
                  </a:extLst>
                </a:gridCol>
                <a:gridCol w="1584778">
                  <a:extLst>
                    <a:ext uri="{9D8B030D-6E8A-4147-A177-3AD203B41FA5}">
                      <a16:colId xmlns:a16="http://schemas.microsoft.com/office/drawing/2014/main" val="4251790562"/>
                    </a:ext>
                  </a:extLst>
                </a:gridCol>
                <a:gridCol w="1584778">
                  <a:extLst>
                    <a:ext uri="{9D8B030D-6E8A-4147-A177-3AD203B41FA5}">
                      <a16:colId xmlns:a16="http://schemas.microsoft.com/office/drawing/2014/main" val="3597570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TESLA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TOYOTA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TSMC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NVIDIA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PFIZER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J&amp;J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ADF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4.787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-1.2271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1.4166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6.3659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0.6857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-0.2303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42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P-VALUE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0.6618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0.9972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0.9895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0.9348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61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CRITICAL VALUE (1%)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-3.49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-3.486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-3.49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-3.486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-3.488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-3.492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97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CRITICAL VALUE (5%)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-2.888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-2.886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-2.888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-2.886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-2.887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-2.889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4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CRITICAL VALUE (10%)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-2.581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-2.580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-2.581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-2.580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-2.580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-2.581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40455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4E54D-C7DF-4002-A0FF-D69365F614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Controllo della stazionarietà delle serie: Dickey-Fuller </a:t>
            </a:r>
            <a:r>
              <a:rPr lang="it-IT" dirty="0" err="1"/>
              <a:t>Augmented</a:t>
            </a:r>
            <a:r>
              <a:rPr lang="it-IT" dirty="0"/>
              <a:t> Test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015A7-DC8A-4623-A96D-911EBF65B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6365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1E43AC-B445-4917-8ED4-245DDD9C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arima</a:t>
            </a:r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F430016-6C5D-4D3F-BFD7-5DDA467DC5D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05025389"/>
              </p:ext>
            </p:extLst>
          </p:nvPr>
        </p:nvGraphicFramePr>
        <p:xfrm>
          <a:off x="548640" y="2704106"/>
          <a:ext cx="11093446" cy="3032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84778">
                  <a:extLst>
                    <a:ext uri="{9D8B030D-6E8A-4147-A177-3AD203B41FA5}">
                      <a16:colId xmlns:a16="http://schemas.microsoft.com/office/drawing/2014/main" val="1391937212"/>
                    </a:ext>
                  </a:extLst>
                </a:gridCol>
                <a:gridCol w="1584778">
                  <a:extLst>
                    <a:ext uri="{9D8B030D-6E8A-4147-A177-3AD203B41FA5}">
                      <a16:colId xmlns:a16="http://schemas.microsoft.com/office/drawing/2014/main" val="1133855852"/>
                    </a:ext>
                  </a:extLst>
                </a:gridCol>
                <a:gridCol w="1584778">
                  <a:extLst>
                    <a:ext uri="{9D8B030D-6E8A-4147-A177-3AD203B41FA5}">
                      <a16:colId xmlns:a16="http://schemas.microsoft.com/office/drawing/2014/main" val="45562435"/>
                    </a:ext>
                  </a:extLst>
                </a:gridCol>
                <a:gridCol w="1584778">
                  <a:extLst>
                    <a:ext uri="{9D8B030D-6E8A-4147-A177-3AD203B41FA5}">
                      <a16:colId xmlns:a16="http://schemas.microsoft.com/office/drawing/2014/main" val="2054702467"/>
                    </a:ext>
                  </a:extLst>
                </a:gridCol>
                <a:gridCol w="1584778">
                  <a:extLst>
                    <a:ext uri="{9D8B030D-6E8A-4147-A177-3AD203B41FA5}">
                      <a16:colId xmlns:a16="http://schemas.microsoft.com/office/drawing/2014/main" val="793751284"/>
                    </a:ext>
                  </a:extLst>
                </a:gridCol>
                <a:gridCol w="1584778">
                  <a:extLst>
                    <a:ext uri="{9D8B030D-6E8A-4147-A177-3AD203B41FA5}">
                      <a16:colId xmlns:a16="http://schemas.microsoft.com/office/drawing/2014/main" val="4251790562"/>
                    </a:ext>
                  </a:extLst>
                </a:gridCol>
                <a:gridCol w="1584778">
                  <a:extLst>
                    <a:ext uri="{9D8B030D-6E8A-4147-A177-3AD203B41FA5}">
                      <a16:colId xmlns:a16="http://schemas.microsoft.com/office/drawing/2014/main" val="3597570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TESLA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TOYOTA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TSMC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NVIDIA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PFIZER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J&amp;J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ADF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-3.8861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-10.8319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-10.7659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-10.1129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-10.3141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-10.1532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42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P-VALUE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0.0021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61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CRITICAL VALUE (1%)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-3.488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-3.487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-3.487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-3.487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-3.487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-3.487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97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CRITICAL VALUE (5%)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-2.887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-2.886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-2.886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-2.886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-2.886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-2.886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4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CRITICAL VALUE (10%)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-2.580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-2.580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-2.580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-2.580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-2.580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-2.580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40455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4E54D-C7DF-4002-A0FF-D69365F614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Dickey-Fuller </a:t>
            </a:r>
            <a:r>
              <a:rPr lang="it-IT" dirty="0" err="1"/>
              <a:t>Augmented</a:t>
            </a:r>
            <a:r>
              <a:rPr lang="it-IT" dirty="0"/>
              <a:t> Test sulle serie di prezzi senza trend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015A7-DC8A-4623-A96D-911EBF65B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649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8314-F1A2-4FA0-9D92-CEA7460A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Arima: previsione dei prezzi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0130F-CAF3-4A0A-A403-365F1D883D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1834960"/>
            <a:ext cx="5090157" cy="424732"/>
          </a:xfrm>
        </p:spPr>
        <p:txBody>
          <a:bodyPr/>
          <a:lstStyle/>
          <a:p>
            <a:r>
              <a:rPr lang="it-IT" dirty="0">
                <a:solidFill>
                  <a:srgbClr val="0070C0"/>
                </a:solidFill>
              </a:rPr>
              <a:t>TESLA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1019122-53E0-4FA1-B646-02BB4292CD42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3"/>
          <a:srcRect/>
          <a:stretch/>
        </p:blipFill>
        <p:spPr>
          <a:xfrm>
            <a:off x="6008232" y="2105597"/>
            <a:ext cx="6129297" cy="311265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B5861B-D12E-42B7-89B9-5CF43D922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7803" y="1834960"/>
            <a:ext cx="5090157" cy="424732"/>
          </a:xfrm>
        </p:spPr>
        <p:txBody>
          <a:bodyPr/>
          <a:lstStyle/>
          <a:p>
            <a:r>
              <a:rPr lang="it-IT" dirty="0">
                <a:solidFill>
                  <a:srgbClr val="F69E1D"/>
                </a:solidFill>
              </a:rPr>
              <a:t>TOYOTA</a:t>
            </a:r>
            <a:endParaRPr lang="en-GB" dirty="0">
              <a:solidFill>
                <a:srgbClr val="F69E1D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5F2B7-DDD9-4505-B239-D86FAD6A8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303769-1DA1-46B8-A95A-04FDA35BDA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rcRect/>
          <a:stretch/>
        </p:blipFill>
        <p:spPr>
          <a:xfrm>
            <a:off x="-5264" y="2132854"/>
            <a:ext cx="6105292" cy="3144666"/>
          </a:xfrm>
        </p:spPr>
      </p:pic>
    </p:spTree>
    <p:extLst>
      <p:ext uri="{BB962C8B-B14F-4D97-AF65-F5344CB8AC3E}">
        <p14:creationId xmlns:p14="http://schemas.microsoft.com/office/powerpoint/2010/main" val="2609729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8314-F1A2-4FA0-9D92-CEA7460A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Arima: previsione dei prezzi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303769-1DA1-46B8-A95A-04FDA35BDA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/>
          <a:stretch/>
        </p:blipFill>
        <p:spPr>
          <a:xfrm>
            <a:off x="53979" y="2259692"/>
            <a:ext cx="6153302" cy="306464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0130F-CAF3-4A0A-A403-365F1D883D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1834960"/>
            <a:ext cx="5090157" cy="424732"/>
          </a:xfrm>
        </p:spPr>
        <p:txBody>
          <a:bodyPr/>
          <a:lstStyle/>
          <a:p>
            <a:r>
              <a:rPr lang="it-IT" dirty="0">
                <a:solidFill>
                  <a:srgbClr val="00B050"/>
                </a:solidFill>
              </a:rPr>
              <a:t>TSMC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1019122-53E0-4FA1-B646-02BB4292CD42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4"/>
          <a:srcRect/>
          <a:stretch/>
        </p:blipFill>
        <p:spPr>
          <a:xfrm>
            <a:off x="6150721" y="2287330"/>
            <a:ext cx="6041279" cy="313666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B5861B-D12E-42B7-89B9-5CF43D922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7803" y="1834960"/>
            <a:ext cx="5090157" cy="424732"/>
          </a:xfrm>
        </p:spPr>
        <p:txBody>
          <a:bodyPr/>
          <a:lstStyle/>
          <a:p>
            <a:r>
              <a:rPr lang="it-IT" dirty="0">
                <a:solidFill>
                  <a:srgbClr val="C00000"/>
                </a:solidFill>
              </a:rPr>
              <a:t>NVIDIA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5F2B7-DDD9-4505-B239-D86FAD6A8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766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8314-F1A2-4FA0-9D92-CEA7460A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Arima: previsione dei prezzi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303769-1DA1-46B8-A95A-04FDA35BDA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/>
          <a:stretch/>
        </p:blipFill>
        <p:spPr>
          <a:xfrm>
            <a:off x="0" y="2313240"/>
            <a:ext cx="6027181" cy="30848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0130F-CAF3-4A0A-A403-365F1D883D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1834960"/>
            <a:ext cx="5090157" cy="424732"/>
          </a:xfrm>
        </p:spPr>
        <p:txBody>
          <a:bodyPr/>
          <a:lstStyle/>
          <a:p>
            <a:r>
              <a:rPr lang="it-IT" dirty="0">
                <a:solidFill>
                  <a:srgbClr val="7030A0"/>
                </a:solidFill>
              </a:rPr>
              <a:t>PFIZER</a:t>
            </a:r>
            <a:endParaRPr lang="en-GB" dirty="0">
              <a:solidFill>
                <a:srgbClr val="7030A0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1019122-53E0-4FA1-B646-02BB4292CD42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4"/>
          <a:srcRect/>
          <a:stretch/>
        </p:blipFill>
        <p:spPr>
          <a:xfrm>
            <a:off x="6087362" y="2336950"/>
            <a:ext cx="6041279" cy="303742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B5861B-D12E-42B7-89B9-5CF43D922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7803" y="1834960"/>
            <a:ext cx="5090157" cy="424732"/>
          </a:xfrm>
        </p:spPr>
        <p:txBody>
          <a:bodyPr/>
          <a:lstStyle/>
          <a:p>
            <a:r>
              <a:rPr lang="it-IT" dirty="0">
                <a:solidFill>
                  <a:srgbClr val="75503A"/>
                </a:solidFill>
              </a:rPr>
              <a:t>JOHNSON&amp;JOHNSON</a:t>
            </a:r>
            <a:endParaRPr lang="en-GB" dirty="0">
              <a:solidFill>
                <a:srgbClr val="75503A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5F2B7-DDD9-4505-B239-D86FAD6A8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84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C1D74-7619-48A4-B945-39DB40CD37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33786-7B79-4A17-9CDB-4117CF94C7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E11F18-D635-42A5-9DC9-25DF2523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Sommario dei dati utilizzati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5ABEE-6FE6-4DE6-AA49-63839D3B65B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169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AD2608-88F8-49A5-9C28-0EC60EA5D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37F99-88D5-4573-B05D-1753CAC271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09BD1F-0A85-4D84-A2C1-F6D9C254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Strategie di trading e </a:t>
            </a:r>
            <a:r>
              <a:rPr lang="it-IT" dirty="0" err="1"/>
              <a:t>backtesting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2BDE5-637D-4A67-9705-88CCC7D74CE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134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0E74-AE1D-470A-B154-788B34A0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Costruzione della strategia di trading</a:t>
            </a:r>
            <a:endParaRPr lang="en-GB" dirty="0"/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38BF0839-35A8-44B3-ADF9-801999B96A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894518" y="2329889"/>
            <a:ext cx="10402964" cy="353751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1645D-44AD-4817-96C2-642B11027D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Media mobile a 50 e 200 giorni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2ED1A-322B-4705-A1CD-80C772FD8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755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E503-8A73-44BC-92E6-FC68510A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Backtesting</a:t>
            </a:r>
            <a:endParaRPr lang="en-GB" dirty="0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93263A96-B912-4A01-8934-EAD75220A1B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82536" y="2564904"/>
            <a:ext cx="10226927" cy="282497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B4DDD-601F-43B4-93E1-E746958CE3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SMA vs Buy and </a:t>
            </a:r>
            <a:r>
              <a:rPr lang="it-IT" dirty="0" err="1"/>
              <a:t>Hold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0F02C-8F82-49A9-98A7-ADDD7379B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4203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FBB765-C234-4EAA-9BF6-69A0E2CB8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35015-5619-48DF-BDFE-2BB3313C7B9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88F67A-9DF2-4FC2-B700-566A8247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CAPM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2AF7C-FD28-4587-846B-EED45DFE035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618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6170-DD81-4C65-9C38-1A8534AD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Calcolo del beta di ciascun titolo rispetto al mercato</a:t>
            </a:r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D2065D9-F084-4359-831F-1930FF11AFB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05068355"/>
              </p:ext>
            </p:extLst>
          </p:nvPr>
        </p:nvGraphicFramePr>
        <p:xfrm>
          <a:off x="806926" y="2420888"/>
          <a:ext cx="10288587" cy="2595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429529">
                  <a:extLst>
                    <a:ext uri="{9D8B030D-6E8A-4147-A177-3AD203B41FA5}">
                      <a16:colId xmlns:a16="http://schemas.microsoft.com/office/drawing/2014/main" val="1244610743"/>
                    </a:ext>
                  </a:extLst>
                </a:gridCol>
                <a:gridCol w="3429529">
                  <a:extLst>
                    <a:ext uri="{9D8B030D-6E8A-4147-A177-3AD203B41FA5}">
                      <a16:colId xmlns:a16="http://schemas.microsoft.com/office/drawing/2014/main" val="2372342816"/>
                    </a:ext>
                  </a:extLst>
                </a:gridCol>
                <a:gridCol w="3429529">
                  <a:extLst>
                    <a:ext uri="{9D8B030D-6E8A-4147-A177-3AD203B41FA5}">
                      <a16:colId xmlns:a16="http://schemas.microsoft.com/office/drawing/2014/main" val="1557410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INDICE DI MERCATO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BETA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8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TESLA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S&amp;P 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1.814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38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TOYOTA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NYSE Composite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0.6181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0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TSMC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NYSE Composite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0.8848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97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NVIDIA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S&amp;P 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1.3454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0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PFIZER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S&amp;P 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0.756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2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JOHNSON&amp;JOHNSON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S&amp;P 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67460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23A71-20B5-45C8-804D-CD050B416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014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8314-F1A2-4FA0-9D92-CEA7460A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Utilizzare il beta per calcolare il rendimento atteso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0130F-CAF3-4A0A-A403-365F1D883D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1834960"/>
            <a:ext cx="5090157" cy="424732"/>
          </a:xfrm>
        </p:spPr>
        <p:txBody>
          <a:bodyPr/>
          <a:lstStyle/>
          <a:p>
            <a:r>
              <a:rPr lang="it-IT" dirty="0">
                <a:solidFill>
                  <a:srgbClr val="0070C0"/>
                </a:solidFill>
              </a:rPr>
              <a:t>TESLA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1019122-53E0-4FA1-B646-02BB4292CD42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/>
          <a:srcRect/>
          <a:stretch/>
        </p:blipFill>
        <p:spPr>
          <a:xfrm>
            <a:off x="6849553" y="2419029"/>
            <a:ext cx="4446656" cy="325783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B5861B-D12E-42B7-89B9-5CF43D922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7803" y="1834960"/>
            <a:ext cx="5090157" cy="424732"/>
          </a:xfrm>
        </p:spPr>
        <p:txBody>
          <a:bodyPr/>
          <a:lstStyle/>
          <a:p>
            <a:r>
              <a:rPr lang="it-IT" dirty="0">
                <a:solidFill>
                  <a:srgbClr val="F69E1D"/>
                </a:solidFill>
              </a:rPr>
              <a:t>TOYOTA</a:t>
            </a:r>
            <a:endParaRPr lang="en-GB" dirty="0">
              <a:solidFill>
                <a:srgbClr val="F69E1D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5F2B7-DDD9-4505-B239-D86FAD6A8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303769-1DA1-46B8-A95A-04FDA35BDA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/>
          <a:stretch/>
        </p:blipFill>
        <p:spPr>
          <a:xfrm>
            <a:off x="704641" y="2396166"/>
            <a:ext cx="4778154" cy="3280695"/>
          </a:xfrm>
        </p:spPr>
      </p:pic>
    </p:spTree>
    <p:extLst>
      <p:ext uri="{BB962C8B-B14F-4D97-AF65-F5344CB8AC3E}">
        <p14:creationId xmlns:p14="http://schemas.microsoft.com/office/powerpoint/2010/main" val="325646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8314-F1A2-4FA0-9D92-CEA7460A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Utilizzare il beta per calcolare il rendimento atteso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0130F-CAF3-4A0A-A403-365F1D883D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1834960"/>
            <a:ext cx="5090157" cy="424732"/>
          </a:xfrm>
        </p:spPr>
        <p:txBody>
          <a:bodyPr/>
          <a:lstStyle/>
          <a:p>
            <a:r>
              <a:rPr lang="it-IT" dirty="0">
                <a:solidFill>
                  <a:srgbClr val="00B050"/>
                </a:solidFill>
              </a:rPr>
              <a:t>TSMC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1019122-53E0-4FA1-B646-02BB4292CD42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/>
          <a:srcRect/>
          <a:stretch/>
        </p:blipFill>
        <p:spPr>
          <a:xfrm>
            <a:off x="6752390" y="2411355"/>
            <a:ext cx="4640982" cy="326926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B5861B-D12E-42B7-89B9-5CF43D922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7803" y="1834960"/>
            <a:ext cx="5090157" cy="424732"/>
          </a:xfrm>
        </p:spPr>
        <p:txBody>
          <a:bodyPr/>
          <a:lstStyle/>
          <a:p>
            <a:r>
              <a:rPr lang="it-IT" dirty="0">
                <a:solidFill>
                  <a:srgbClr val="C00000"/>
                </a:solidFill>
              </a:rPr>
              <a:t>NVIDIA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5F2B7-DDD9-4505-B239-D86FAD6A8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303769-1DA1-46B8-A95A-04FDA35BDA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/>
          <a:stretch/>
        </p:blipFill>
        <p:spPr>
          <a:xfrm>
            <a:off x="931069" y="2434218"/>
            <a:ext cx="4629551" cy="3223539"/>
          </a:xfrm>
        </p:spPr>
      </p:pic>
    </p:spTree>
    <p:extLst>
      <p:ext uri="{BB962C8B-B14F-4D97-AF65-F5344CB8AC3E}">
        <p14:creationId xmlns:p14="http://schemas.microsoft.com/office/powerpoint/2010/main" val="291337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8314-F1A2-4FA0-9D92-CEA7460A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Utilizzare il beta per calcolare il rendimento atteso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0130F-CAF3-4A0A-A403-365F1D883D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1834960"/>
            <a:ext cx="5090157" cy="424732"/>
          </a:xfrm>
        </p:spPr>
        <p:txBody>
          <a:bodyPr/>
          <a:lstStyle/>
          <a:p>
            <a:r>
              <a:rPr lang="it-IT" dirty="0">
                <a:solidFill>
                  <a:srgbClr val="7030A0"/>
                </a:solidFill>
              </a:rPr>
              <a:t>PFIZER</a:t>
            </a:r>
            <a:endParaRPr lang="en-GB" dirty="0">
              <a:solidFill>
                <a:srgbClr val="7030A0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1019122-53E0-4FA1-B646-02BB4292CD42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/>
          <a:srcRect/>
          <a:stretch/>
        </p:blipFill>
        <p:spPr>
          <a:xfrm>
            <a:off x="6792398" y="2430459"/>
            <a:ext cx="4560965" cy="317781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B5861B-D12E-42B7-89B9-5CF43D922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7803" y="1834960"/>
            <a:ext cx="5090157" cy="424732"/>
          </a:xfrm>
        </p:spPr>
        <p:txBody>
          <a:bodyPr/>
          <a:lstStyle/>
          <a:p>
            <a:r>
              <a:rPr lang="it-IT" dirty="0">
                <a:solidFill>
                  <a:srgbClr val="75503A"/>
                </a:solidFill>
              </a:rPr>
              <a:t>JOHNSON&amp;JOHNSON</a:t>
            </a:r>
            <a:endParaRPr lang="en-GB" dirty="0">
              <a:solidFill>
                <a:srgbClr val="75503A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5F2B7-DDD9-4505-B239-D86FAD6A8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303769-1DA1-46B8-A95A-04FDA35BDA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/>
          <a:stretch/>
        </p:blipFill>
        <p:spPr>
          <a:xfrm>
            <a:off x="748715" y="2396166"/>
            <a:ext cx="4640982" cy="3246402"/>
          </a:xfrm>
        </p:spPr>
      </p:pic>
    </p:spTree>
    <p:extLst>
      <p:ext uri="{BB962C8B-B14F-4D97-AF65-F5344CB8AC3E}">
        <p14:creationId xmlns:p14="http://schemas.microsoft.com/office/powerpoint/2010/main" val="1392786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91A4BB-F9ED-452C-86FC-A2BF09CDC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D2C00-4FAC-4342-9F48-8C7F1825D3C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FC4262-7C98-484C-845D-31422754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Costruzione di portafoglio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686A4-0DC4-41FC-9F4D-C1C817FAB8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14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8314-F1A2-4FA0-9D92-CEA7460A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Frontiera efficiente</a:t>
            </a:r>
            <a:endParaRPr lang="en-GB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1019122-53E0-4FA1-B646-02BB4292CD42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/>
          <a:srcRect/>
          <a:stretch/>
        </p:blipFill>
        <p:spPr>
          <a:xfrm>
            <a:off x="6207769" y="2396166"/>
            <a:ext cx="5730224" cy="3253214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5F2B7-DDD9-4505-B239-D86FAD6A8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303769-1DA1-46B8-A95A-04FDA35BDA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/>
          <a:stretch/>
        </p:blipFill>
        <p:spPr>
          <a:xfrm>
            <a:off x="0" y="2354156"/>
            <a:ext cx="5923349" cy="3330421"/>
          </a:xfrm>
        </p:spPr>
      </p:pic>
    </p:spTree>
    <p:extLst>
      <p:ext uri="{BB962C8B-B14F-4D97-AF65-F5344CB8AC3E}">
        <p14:creationId xmlns:p14="http://schemas.microsoft.com/office/powerpoint/2010/main" val="51662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4C86-CD51-4214-B270-C5C45117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Settore automobilistico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3AB7D-8351-45F3-86E7-8855A1C8E6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9" name="Picture Placeholder 8" descr="SUV car driving at sunset">
            <a:extLst>
              <a:ext uri="{FF2B5EF4-FFF2-40B4-BE49-F238E27FC236}">
                <a16:creationId xmlns:a16="http://schemas.microsoft.com/office/drawing/2014/main" id="{93B656BB-CC2E-4F0F-98F3-0B6D8FBBEC4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28347" r="28347"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F08D5FB8-60D9-4B2E-AF69-ADA48F3766E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0597" b="10597"/>
          <a:stretch>
            <a:fillRect/>
          </a:stretch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48585-7AB3-4C39-849C-61F22D9A1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17" name="Picture Placeholder 16" descr="A picture containing text, sign, clipart, vector graphics&#10;&#10;Description automatically generated">
            <a:extLst>
              <a:ext uri="{FF2B5EF4-FFF2-40B4-BE49-F238E27FC236}">
                <a16:creationId xmlns:a16="http://schemas.microsoft.com/office/drawing/2014/main" id="{087068C1-1848-4D85-8965-73194C63352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/>
          <a:srcRect l="6914" r="69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2035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8FF4-97CC-4826-AF60-0F8A2620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simulazione: monte Carlo</a:t>
            </a:r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5E10693-F7CC-4834-A276-C9B24CF387E7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28787" y="4330581"/>
          <a:ext cx="10288587" cy="7416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429529">
                  <a:extLst>
                    <a:ext uri="{9D8B030D-6E8A-4147-A177-3AD203B41FA5}">
                      <a16:colId xmlns:a16="http://schemas.microsoft.com/office/drawing/2014/main" val="1109640389"/>
                    </a:ext>
                  </a:extLst>
                </a:gridCol>
                <a:gridCol w="3429529">
                  <a:extLst>
                    <a:ext uri="{9D8B030D-6E8A-4147-A177-3AD203B41FA5}">
                      <a16:colId xmlns:a16="http://schemas.microsoft.com/office/drawing/2014/main" val="4264674025"/>
                    </a:ext>
                  </a:extLst>
                </a:gridCol>
                <a:gridCol w="3429529">
                  <a:extLst>
                    <a:ext uri="{9D8B030D-6E8A-4147-A177-3AD203B41FA5}">
                      <a16:colId xmlns:a16="http://schemas.microsoft.com/office/drawing/2014/main" val="636544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RENDIMENTO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VOLATILITA’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SHARPE RATIO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8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37.54%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24.20%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155.12%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63506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CBE14-1B51-4295-B53D-4E62114503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1683947"/>
            <a:ext cx="10837333" cy="424732"/>
          </a:xfrm>
        </p:spPr>
        <p:txBody>
          <a:bodyPr/>
          <a:lstStyle/>
          <a:p>
            <a:r>
              <a:rPr lang="it-IT" dirty="0"/>
              <a:t>Rendimenti passati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6EA4D-6A74-4B70-A478-239721B38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30</a:t>
            </a:fld>
            <a:endParaRPr lang="en-US" noProof="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3D82E5B-95D1-4B54-8C7F-4D74E3AD885E}"/>
              </a:ext>
            </a:extLst>
          </p:cNvPr>
          <p:cNvGraphicFramePr>
            <a:graphicFrameLocks noGrp="1"/>
          </p:cNvGraphicFramePr>
          <p:nvPr/>
        </p:nvGraphicFramePr>
        <p:xfrm>
          <a:off x="628788" y="2802026"/>
          <a:ext cx="10288586" cy="741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69798">
                  <a:extLst>
                    <a:ext uri="{9D8B030D-6E8A-4147-A177-3AD203B41FA5}">
                      <a16:colId xmlns:a16="http://schemas.microsoft.com/office/drawing/2014/main" val="2922081256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1543357780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1970408148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1088805536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3486697171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183078147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1130635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TESLA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TOYOTA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TSMC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NVIDIA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PFIZER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J&amp;J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PESI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22.56%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23.21%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25.11%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6.83%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22.28%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16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535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8FF4-97CC-4826-AF60-0F8A2620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analitico: funzione di ottimizzazione di </a:t>
            </a:r>
            <a:r>
              <a:rPr lang="it-IT" dirty="0" err="1"/>
              <a:t>scipy</a:t>
            </a:r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5E10693-F7CC-4834-A276-C9B24CF387E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91046041"/>
              </p:ext>
            </p:extLst>
          </p:nvPr>
        </p:nvGraphicFramePr>
        <p:xfrm>
          <a:off x="628787" y="4330581"/>
          <a:ext cx="10288587" cy="7416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429529">
                  <a:extLst>
                    <a:ext uri="{9D8B030D-6E8A-4147-A177-3AD203B41FA5}">
                      <a16:colId xmlns:a16="http://schemas.microsoft.com/office/drawing/2014/main" val="1109640389"/>
                    </a:ext>
                  </a:extLst>
                </a:gridCol>
                <a:gridCol w="3429529">
                  <a:extLst>
                    <a:ext uri="{9D8B030D-6E8A-4147-A177-3AD203B41FA5}">
                      <a16:colId xmlns:a16="http://schemas.microsoft.com/office/drawing/2014/main" val="4264674025"/>
                    </a:ext>
                  </a:extLst>
                </a:gridCol>
                <a:gridCol w="3429529">
                  <a:extLst>
                    <a:ext uri="{9D8B030D-6E8A-4147-A177-3AD203B41FA5}">
                      <a16:colId xmlns:a16="http://schemas.microsoft.com/office/drawing/2014/main" val="636544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RENDIMENTO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VOLATILITA’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SHARPE RATIO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8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37.16%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23.95%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155.15%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63506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CBE14-1B51-4295-B53D-4E62114503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1683947"/>
            <a:ext cx="10837333" cy="424732"/>
          </a:xfrm>
        </p:spPr>
        <p:txBody>
          <a:bodyPr/>
          <a:lstStyle/>
          <a:p>
            <a:r>
              <a:rPr lang="it-IT" dirty="0"/>
              <a:t>Rendimenti passati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6EA4D-6A74-4B70-A478-239721B38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31</a:t>
            </a:fld>
            <a:endParaRPr lang="en-US" noProof="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3D82E5B-95D1-4B54-8C7F-4D74E3AD8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584404"/>
              </p:ext>
            </p:extLst>
          </p:nvPr>
        </p:nvGraphicFramePr>
        <p:xfrm>
          <a:off x="628788" y="2802026"/>
          <a:ext cx="10288586" cy="741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69798">
                  <a:extLst>
                    <a:ext uri="{9D8B030D-6E8A-4147-A177-3AD203B41FA5}">
                      <a16:colId xmlns:a16="http://schemas.microsoft.com/office/drawing/2014/main" val="2922081256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1543357780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1970408148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1088805536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3486697171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183078147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1130635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TESLA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TOYOTA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TSMC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NVIDIA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PFIZER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J&amp;J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PESI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21.85%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24.42%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24.51%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8.40%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20.82%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16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810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8FF4-97CC-4826-AF60-0F8A2620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Costruzione del portafoglio effettivo</a:t>
            </a:r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5E10693-F7CC-4834-A276-C9B24CF387E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01083374"/>
              </p:ext>
            </p:extLst>
          </p:nvPr>
        </p:nvGraphicFramePr>
        <p:xfrm>
          <a:off x="628787" y="4330581"/>
          <a:ext cx="10288587" cy="10109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429529">
                  <a:extLst>
                    <a:ext uri="{9D8B030D-6E8A-4147-A177-3AD203B41FA5}">
                      <a16:colId xmlns:a16="http://schemas.microsoft.com/office/drawing/2014/main" val="1109640389"/>
                    </a:ext>
                  </a:extLst>
                </a:gridCol>
                <a:gridCol w="3429529">
                  <a:extLst>
                    <a:ext uri="{9D8B030D-6E8A-4147-A177-3AD203B41FA5}">
                      <a16:colId xmlns:a16="http://schemas.microsoft.com/office/drawing/2014/main" val="4264674025"/>
                    </a:ext>
                  </a:extLst>
                </a:gridCol>
                <a:gridCol w="3429529">
                  <a:extLst>
                    <a:ext uri="{9D8B030D-6E8A-4147-A177-3AD203B41FA5}">
                      <a16:colId xmlns:a16="http://schemas.microsoft.com/office/drawing/2014/main" val="636544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RENDIMENTO PORTAFOGLIO OTTIMALE MONTE CARLO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RENDIMENTO PORTAFOGLIO OTTIMALE SCIPY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RENDIMENTO PORTAFOGLIO EFFETTIVO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8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37.54%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37.16%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30.18%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63506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CBE14-1B51-4295-B53D-4E62114503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1683947"/>
            <a:ext cx="10837333" cy="424732"/>
          </a:xfrm>
        </p:spPr>
        <p:txBody>
          <a:bodyPr/>
          <a:lstStyle/>
          <a:p>
            <a:r>
              <a:rPr lang="it-IT" dirty="0"/>
              <a:t>Portafoglio ottimale VS effettivo in termini di rendimento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6EA4D-6A74-4B70-A478-239721B38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32</a:t>
            </a:fld>
            <a:endParaRPr lang="en-US" noProof="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3D82E5B-95D1-4B54-8C7F-4D74E3AD8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7172"/>
              </p:ext>
            </p:extLst>
          </p:nvPr>
        </p:nvGraphicFramePr>
        <p:xfrm>
          <a:off x="628788" y="2802026"/>
          <a:ext cx="10288586" cy="741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69798">
                  <a:extLst>
                    <a:ext uri="{9D8B030D-6E8A-4147-A177-3AD203B41FA5}">
                      <a16:colId xmlns:a16="http://schemas.microsoft.com/office/drawing/2014/main" val="2922081256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1543357780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1970408148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1088805536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3486697171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183078147"/>
                    </a:ext>
                  </a:extLst>
                </a:gridCol>
                <a:gridCol w="1469798">
                  <a:extLst>
                    <a:ext uri="{9D8B030D-6E8A-4147-A177-3AD203B41FA5}">
                      <a16:colId xmlns:a16="http://schemas.microsoft.com/office/drawing/2014/main" val="1130635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TESLA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TOYOTA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TSMC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NVIDIA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PFIZER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J&amp;J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PESI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16.67%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16.67%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16.67%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16.67%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16.67%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16.67%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16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573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8A9C222-9D84-4D32-80E7-83F325556D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5DFF4-2E08-4D47-ABCE-A2E815D0D3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FD0F2-656D-4D1C-A517-EE7A500D16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2FB636-09C6-4A41-BE7E-60A84C01B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GRAZIE PER</a:t>
            </a:r>
            <a:br>
              <a:rPr lang="it-IT" dirty="0"/>
            </a:br>
            <a:r>
              <a:rPr lang="it-IT" dirty="0"/>
              <a:t>L’ATTENZIONE!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484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C97D-016F-4CBA-AAD7-D5F24578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Settore tecnologico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89D2E-4616-489D-87CC-71CE1BF5CDF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27" name="Picture Placeholder 26" descr="Logo, company name&#10;&#10;Description automatically generated">
            <a:extLst>
              <a:ext uri="{FF2B5EF4-FFF2-40B4-BE49-F238E27FC236}">
                <a16:creationId xmlns:a16="http://schemas.microsoft.com/office/drawing/2014/main" id="{5C9F2A02-980D-4EDE-9C53-DA4877E755C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l="7181" r="7181"/>
          <a:stretch>
            <a:fillRect/>
          </a:stretch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CB664-02AB-4842-AF16-9822A8E95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5" name="Picture Placeholder 14" descr="Circuit board background">
            <a:extLst>
              <a:ext uri="{FF2B5EF4-FFF2-40B4-BE49-F238E27FC236}">
                <a16:creationId xmlns:a16="http://schemas.microsoft.com/office/drawing/2014/main" id="{35DA9E56-E2F1-4576-A7B0-EEE9235CB2D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/>
          <a:srcRect l="27083" r="27083"/>
          <a:stretch>
            <a:fillRect/>
          </a:stretch>
        </p:blipFill>
        <p:spPr/>
      </p:pic>
      <p:pic>
        <p:nvPicPr>
          <p:cNvPr id="25" name="Picture Placeholder 24" descr="A picture containing text, athletic game, sport&#10;&#10;Description automatically generated">
            <a:extLst>
              <a:ext uri="{FF2B5EF4-FFF2-40B4-BE49-F238E27FC236}">
                <a16:creationId xmlns:a16="http://schemas.microsoft.com/office/drawing/2014/main" id="{6FF2811B-D1ED-45FC-AF52-B08C54765750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5"/>
          <a:srcRect l="6120" r="6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179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7EFF-81ED-4C03-8744-D9C73DE9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Settore farmaceutico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FF2B6-4D75-4D27-80EE-B967A8AB4F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8805B-F811-4653-A9D1-3D4502F5D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19" name="Picture Placeholder 18" descr="Microscope with lab glassware">
            <a:extLst>
              <a:ext uri="{FF2B5EF4-FFF2-40B4-BE49-F238E27FC236}">
                <a16:creationId xmlns:a16="http://schemas.microsoft.com/office/drawing/2014/main" id="{F1605879-5A3F-434C-B262-DA905F58F91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26998" r="26998"/>
          <a:stretch>
            <a:fillRect/>
          </a:stretch>
        </p:blipFill>
        <p:spPr/>
      </p:pic>
      <p:pic>
        <p:nvPicPr>
          <p:cNvPr id="17" name="Picture Placeholder 16" descr="Logo, company name&#10;&#10;Description automatically generated">
            <a:extLst>
              <a:ext uri="{FF2B5EF4-FFF2-40B4-BE49-F238E27FC236}">
                <a16:creationId xmlns:a16="http://schemas.microsoft.com/office/drawing/2014/main" id="{0E87AD8E-5CB1-4DCC-B270-5CB2E06BC7A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/>
          <a:srcRect l="6120" r="6120"/>
          <a:stretch>
            <a:fillRect/>
          </a:stretch>
        </p:blipFill>
        <p:spPr/>
      </p:pic>
      <p:pic>
        <p:nvPicPr>
          <p:cNvPr id="25" name="Picture Placeholder 24" descr="Logo, company name&#10;&#10;Description automatically generated">
            <a:extLst>
              <a:ext uri="{FF2B5EF4-FFF2-40B4-BE49-F238E27FC236}">
                <a16:creationId xmlns:a16="http://schemas.microsoft.com/office/drawing/2014/main" id="{1EAE4B97-A7BA-4075-95D8-695B9D2ABC22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/>
          <a:srcRect t="17159" b="171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165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F19EC5-F425-4525-A2FD-F8181AFAFD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E3DD0-F2DB-4935-898E-61FF049A970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189D78-CB67-40A4-926B-70363B04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Statistiche descrittive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D5A3E-580F-4666-AFDC-4FA87746156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3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8314-F1A2-4FA0-9D92-CEA7460A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Rendimenti semplici mensili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0130F-CAF3-4A0A-A403-365F1D883D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1834960"/>
            <a:ext cx="5090157" cy="424732"/>
          </a:xfrm>
        </p:spPr>
        <p:txBody>
          <a:bodyPr/>
          <a:lstStyle/>
          <a:p>
            <a:r>
              <a:rPr lang="it-IT" dirty="0">
                <a:solidFill>
                  <a:srgbClr val="0070C0"/>
                </a:solidFill>
              </a:rPr>
              <a:t>TESLA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1019122-53E0-4FA1-B646-02BB4292CD42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3"/>
          <a:srcRect/>
          <a:stretch/>
        </p:blipFill>
        <p:spPr>
          <a:xfrm>
            <a:off x="7168848" y="2356675"/>
            <a:ext cx="3808064" cy="363643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B5861B-D12E-42B7-89B9-5CF43D922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7803" y="1834960"/>
            <a:ext cx="5090157" cy="424732"/>
          </a:xfrm>
        </p:spPr>
        <p:txBody>
          <a:bodyPr/>
          <a:lstStyle/>
          <a:p>
            <a:r>
              <a:rPr lang="it-IT" dirty="0">
                <a:solidFill>
                  <a:srgbClr val="F69E1D"/>
                </a:solidFill>
              </a:rPr>
              <a:t>TOYOTA</a:t>
            </a:r>
            <a:endParaRPr lang="en-GB" dirty="0">
              <a:solidFill>
                <a:srgbClr val="F69E1D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5F2B7-DDD9-4505-B239-D86FAD6A8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303769-1DA1-46B8-A95A-04FDA35BDA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rcRect/>
          <a:stretch/>
        </p:blipFill>
        <p:spPr>
          <a:xfrm>
            <a:off x="1323812" y="2364131"/>
            <a:ext cx="3525939" cy="3621522"/>
          </a:xfrm>
        </p:spPr>
      </p:pic>
    </p:spTree>
    <p:extLst>
      <p:ext uri="{BB962C8B-B14F-4D97-AF65-F5344CB8AC3E}">
        <p14:creationId xmlns:p14="http://schemas.microsoft.com/office/powerpoint/2010/main" val="72792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8314-F1A2-4FA0-9D92-CEA7460A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Rendimenti semplici mensili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303769-1DA1-46B8-A95A-04FDA35BDA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/>
          <a:stretch/>
        </p:blipFill>
        <p:spPr>
          <a:xfrm>
            <a:off x="1222129" y="2364131"/>
            <a:ext cx="3729305" cy="36215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0130F-CAF3-4A0A-A403-365F1D883D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1834960"/>
            <a:ext cx="5090157" cy="424732"/>
          </a:xfrm>
        </p:spPr>
        <p:txBody>
          <a:bodyPr/>
          <a:lstStyle/>
          <a:p>
            <a:r>
              <a:rPr lang="it-IT" dirty="0">
                <a:solidFill>
                  <a:srgbClr val="00B050"/>
                </a:solidFill>
              </a:rPr>
              <a:t>TSMC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1019122-53E0-4FA1-B646-02BB4292CD42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4"/>
          <a:srcRect/>
          <a:stretch/>
        </p:blipFill>
        <p:spPr>
          <a:xfrm>
            <a:off x="7168848" y="2259692"/>
            <a:ext cx="3808064" cy="38304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B5861B-D12E-42B7-89B9-5CF43D922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7803" y="1834960"/>
            <a:ext cx="5090157" cy="424732"/>
          </a:xfrm>
        </p:spPr>
        <p:txBody>
          <a:bodyPr/>
          <a:lstStyle/>
          <a:p>
            <a:r>
              <a:rPr lang="it-IT" dirty="0">
                <a:solidFill>
                  <a:srgbClr val="C00000"/>
                </a:solidFill>
              </a:rPr>
              <a:t>NVIDIA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5F2B7-DDD9-4505-B239-D86FAD6A8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295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8314-F1A2-4FA0-9D92-CEA7460A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Rendimenti semplici mensili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303769-1DA1-46B8-A95A-04FDA35BDA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/>
          <a:stretch/>
        </p:blipFill>
        <p:spPr>
          <a:xfrm>
            <a:off x="1227518" y="2364131"/>
            <a:ext cx="3718527" cy="36215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0130F-CAF3-4A0A-A403-365F1D883D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1834960"/>
            <a:ext cx="5090157" cy="424732"/>
          </a:xfrm>
        </p:spPr>
        <p:txBody>
          <a:bodyPr/>
          <a:lstStyle/>
          <a:p>
            <a:r>
              <a:rPr lang="it-IT" dirty="0">
                <a:solidFill>
                  <a:srgbClr val="7030A0"/>
                </a:solidFill>
              </a:rPr>
              <a:t>PFIZER</a:t>
            </a:r>
            <a:endParaRPr lang="en-GB" dirty="0">
              <a:solidFill>
                <a:srgbClr val="7030A0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1019122-53E0-4FA1-B646-02BB4292CD42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4"/>
          <a:srcRect/>
          <a:stretch/>
        </p:blipFill>
        <p:spPr>
          <a:xfrm>
            <a:off x="7168848" y="2325731"/>
            <a:ext cx="3808064" cy="36983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B5861B-D12E-42B7-89B9-5CF43D922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7803" y="1834960"/>
            <a:ext cx="5090157" cy="424732"/>
          </a:xfrm>
        </p:spPr>
        <p:txBody>
          <a:bodyPr/>
          <a:lstStyle/>
          <a:p>
            <a:r>
              <a:rPr lang="it-IT" dirty="0">
                <a:solidFill>
                  <a:srgbClr val="75503A"/>
                </a:solidFill>
              </a:rPr>
              <a:t>JOHNSON&amp;JOHNSON</a:t>
            </a:r>
            <a:endParaRPr lang="en-GB" dirty="0">
              <a:solidFill>
                <a:srgbClr val="75503A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5F2B7-DDD9-4505-B239-D86FAD6A8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0481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341</TotalTime>
  <Words>1002</Words>
  <Application>Microsoft Office PowerPoint</Application>
  <PresentationFormat>Widescreen</PresentationFormat>
  <Paragraphs>385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Tw Cen MT</vt:lpstr>
      <vt:lpstr>Tw Cen MT Condensed</vt:lpstr>
      <vt:lpstr>Wingdings 3</vt:lpstr>
      <vt:lpstr>ModernClassicBlock-3</vt:lpstr>
      <vt:lpstr>Bisf python lab project </vt:lpstr>
      <vt:lpstr>Sommario dei dati utilizzati</vt:lpstr>
      <vt:lpstr>Settore automobilistico</vt:lpstr>
      <vt:lpstr>Settore tecnologico</vt:lpstr>
      <vt:lpstr>Settore farmaceutico</vt:lpstr>
      <vt:lpstr>Statistiche descrittive</vt:lpstr>
      <vt:lpstr>Rendimenti semplici mensili</vt:lpstr>
      <vt:lpstr>Rendimenti semplici mensili</vt:lpstr>
      <vt:lpstr>Rendimenti semplici mensili</vt:lpstr>
      <vt:lpstr>Correlazione fra società dello stesso settore</vt:lpstr>
      <vt:lpstr>Distribuzione dei rendimenti</vt:lpstr>
      <vt:lpstr>Analisi delle statistiche descrittive univariate</vt:lpstr>
      <vt:lpstr>MATRICE DI CORRELAZIONE DEI RENDIMENTI</vt:lpstr>
      <vt:lpstr>Analisi di previsione</vt:lpstr>
      <vt:lpstr>arima</vt:lpstr>
      <vt:lpstr>arima</vt:lpstr>
      <vt:lpstr>Arima: previsione dei prezzi</vt:lpstr>
      <vt:lpstr>Arima: previsione dei prezzi</vt:lpstr>
      <vt:lpstr>Arima: previsione dei prezzi</vt:lpstr>
      <vt:lpstr>Strategie di trading e backtesting</vt:lpstr>
      <vt:lpstr>Costruzione della strategia di trading</vt:lpstr>
      <vt:lpstr>Backtesting</vt:lpstr>
      <vt:lpstr>CAPM</vt:lpstr>
      <vt:lpstr>Calcolo del beta di ciascun titolo rispetto al mercato</vt:lpstr>
      <vt:lpstr>Utilizzare il beta per calcolare il rendimento atteso</vt:lpstr>
      <vt:lpstr>Utilizzare il beta per calcolare il rendimento atteso</vt:lpstr>
      <vt:lpstr>Utilizzare il beta per calcolare il rendimento atteso</vt:lpstr>
      <vt:lpstr>Costruzione di portafoglio</vt:lpstr>
      <vt:lpstr>Frontiera efficiente</vt:lpstr>
      <vt:lpstr>Metodo di simulazione: monte Carlo</vt:lpstr>
      <vt:lpstr>Metodo analitico: funzione di ottimizzazione di scipy</vt:lpstr>
      <vt:lpstr>Costruzione del portafoglio effettivo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BISF  PYTHON LAB PROJECT </dc:title>
  <dc:creator>l.loddo@campus.unimib.it</dc:creator>
  <cp:lastModifiedBy>l.loddo@campus.unimib.it</cp:lastModifiedBy>
  <cp:revision>35</cp:revision>
  <dcterms:created xsi:type="dcterms:W3CDTF">2022-01-31T15:16:13Z</dcterms:created>
  <dcterms:modified xsi:type="dcterms:W3CDTF">2022-02-09T08:39:46Z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