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4" r:id="rId10"/>
    <p:sldId id="269" r:id="rId11"/>
    <p:sldId id="265" r:id="rId12"/>
    <p:sldId id="266" r:id="rId13"/>
  </p:sldIdLst>
  <p:sldSz cx="12192000" cy="6858000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49urQzYUnSnWU/LDRWFNV89U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FF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F2548E-8AA6-4DB3-B021-82CD806869D2}">
  <a:tblStyle styleId="{A6F2548E-8AA6-4DB3-B021-82CD806869D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tcBdr/>
        <a:fill>
          <a:solidFill>
            <a:srgbClr val="D1EC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EC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Distribuzione specie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9-49E2-A0DF-5D5C3AE24A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9-49E2-A0DF-5D5C3AE24A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Tridattili</c:v>
                </c:pt>
                <c:pt idx="1">
                  <c:v>Didattili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58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4-4A0A-A66E-BF1987CDDB7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8D-4FD3-8D3E-F2D487B87E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8D-4FD3-8D3E-F2D487B87E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Training set</c:v>
                </c:pt>
                <c:pt idx="1">
                  <c:v>Test set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C-4531-9D61-D93392AFB8A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EA1AE-9CC5-4D0F-A892-D8FDA8DD5B5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165030-DE53-4523-8A2C-397AD541AE19}">
      <dgm:prSet phldrT="[Testo]" custT="1"/>
      <dgm:spPr/>
      <dgm:t>
        <a:bodyPr/>
        <a:lstStyle/>
        <a:p>
          <a:r>
            <a:rPr lang="it-IT" sz="3200" dirty="0">
              <a:latin typeface="+mn-lt"/>
              <a:cs typeface="Arial" panose="020B0604020202020204" pitchFamily="34" charset="0"/>
            </a:rPr>
            <a:t>Dominio di riferimento</a:t>
          </a:r>
        </a:p>
      </dgm:t>
    </dgm:pt>
    <dgm:pt modelId="{ECC9499A-847F-444C-B53C-FAD7D9CD48E2}" type="parTrans" cxnId="{92556163-1E87-440B-87F8-27DA8244A120}">
      <dgm:prSet/>
      <dgm:spPr/>
      <dgm:t>
        <a:bodyPr/>
        <a:lstStyle/>
        <a:p>
          <a:endParaRPr lang="it-IT"/>
        </a:p>
      </dgm:t>
    </dgm:pt>
    <dgm:pt modelId="{2B7F7F17-0A24-43EB-8F25-1FA7248823F7}" type="sibTrans" cxnId="{92556163-1E87-440B-87F8-27DA8244A120}">
      <dgm:prSet/>
      <dgm:spPr/>
      <dgm:t>
        <a:bodyPr/>
        <a:lstStyle/>
        <a:p>
          <a:endParaRPr lang="it-IT"/>
        </a:p>
      </dgm:t>
    </dgm:pt>
    <dgm:pt modelId="{30E9479B-2B91-4D9D-BA06-CAC345EA7031}">
      <dgm:prSet phldrT="[Testo]" custT="1"/>
      <dgm:spPr/>
      <dgm:t>
        <a:bodyPr/>
        <a:lstStyle/>
        <a:p>
          <a:r>
            <a:rPr lang="it-IT" sz="3200" dirty="0"/>
            <a:t>Risultati</a:t>
          </a:r>
        </a:p>
      </dgm:t>
    </dgm:pt>
    <dgm:pt modelId="{1675A656-6903-4739-B5CB-5CA56CCE1193}" type="parTrans" cxnId="{67383569-7F77-4FD7-B40B-41E08BC6FEAA}">
      <dgm:prSet/>
      <dgm:spPr/>
      <dgm:t>
        <a:bodyPr/>
        <a:lstStyle/>
        <a:p>
          <a:endParaRPr lang="it-IT"/>
        </a:p>
      </dgm:t>
    </dgm:pt>
    <dgm:pt modelId="{B87F9068-B1D5-4DAE-A380-A22929D30CCB}" type="sibTrans" cxnId="{67383569-7F77-4FD7-B40B-41E08BC6FEAA}">
      <dgm:prSet/>
      <dgm:spPr/>
      <dgm:t>
        <a:bodyPr/>
        <a:lstStyle/>
        <a:p>
          <a:endParaRPr lang="it-IT"/>
        </a:p>
      </dgm:t>
    </dgm:pt>
    <dgm:pt modelId="{88C5E038-4391-478E-A677-26D53FD8F208}">
      <dgm:prSet phldrT="[Testo]" custT="1"/>
      <dgm:spPr/>
      <dgm:t>
        <a:bodyPr/>
        <a:lstStyle/>
        <a:p>
          <a:r>
            <a:rPr lang="it-IT" sz="3200" dirty="0"/>
            <a:t>Conclusioni</a:t>
          </a:r>
        </a:p>
      </dgm:t>
    </dgm:pt>
    <dgm:pt modelId="{8C45BFC2-6046-4127-B2F3-38A0EEE4B63C}" type="parTrans" cxnId="{D6FD1C9C-3E55-49FA-A90D-D57F34A8EC91}">
      <dgm:prSet/>
      <dgm:spPr/>
      <dgm:t>
        <a:bodyPr/>
        <a:lstStyle/>
        <a:p>
          <a:endParaRPr lang="it-IT"/>
        </a:p>
      </dgm:t>
    </dgm:pt>
    <dgm:pt modelId="{882C6BB3-63C0-4070-A657-D88572F3728D}" type="sibTrans" cxnId="{D6FD1C9C-3E55-49FA-A90D-D57F34A8EC91}">
      <dgm:prSet/>
      <dgm:spPr/>
      <dgm:t>
        <a:bodyPr/>
        <a:lstStyle/>
        <a:p>
          <a:endParaRPr lang="it-IT"/>
        </a:p>
      </dgm:t>
    </dgm:pt>
    <dgm:pt modelId="{24763F34-805B-4C34-97BA-02D01F8E47A4}">
      <dgm:prSet phldrT="[Testo]" custT="1"/>
      <dgm:spPr/>
      <dgm:t>
        <a:bodyPr/>
        <a:lstStyle/>
        <a:p>
          <a:r>
            <a:rPr lang="it-IT" sz="3200" dirty="0"/>
            <a:t>Obiettivo del progetto</a:t>
          </a:r>
        </a:p>
      </dgm:t>
    </dgm:pt>
    <dgm:pt modelId="{30635562-D477-4198-BECC-6891D5402166}" type="parTrans" cxnId="{6F9750DA-C03B-4637-906E-EE68F8543E35}">
      <dgm:prSet/>
      <dgm:spPr/>
      <dgm:t>
        <a:bodyPr/>
        <a:lstStyle/>
        <a:p>
          <a:endParaRPr lang="it-IT"/>
        </a:p>
      </dgm:t>
    </dgm:pt>
    <dgm:pt modelId="{1202A13E-A257-42FB-A11D-87F0B1D24941}" type="sibTrans" cxnId="{6F9750DA-C03B-4637-906E-EE68F8543E35}">
      <dgm:prSet/>
      <dgm:spPr/>
      <dgm:t>
        <a:bodyPr/>
        <a:lstStyle/>
        <a:p>
          <a:endParaRPr lang="it-IT"/>
        </a:p>
      </dgm:t>
    </dgm:pt>
    <dgm:pt modelId="{F94792D8-43B3-4B68-A40A-82234C9FEA6C}">
      <dgm:prSet phldrT="[Testo]" custT="1"/>
      <dgm:spPr/>
      <dgm:t>
        <a:bodyPr/>
        <a:lstStyle/>
        <a:p>
          <a:r>
            <a:rPr lang="it-IT" sz="3200" dirty="0"/>
            <a:t>Dataset</a:t>
          </a:r>
        </a:p>
      </dgm:t>
    </dgm:pt>
    <dgm:pt modelId="{09D2C801-ADC8-428E-8C86-5A404CF4E0AC}" type="parTrans" cxnId="{673161F4-8D5E-4D71-BFF5-2C35BFD2C725}">
      <dgm:prSet/>
      <dgm:spPr/>
      <dgm:t>
        <a:bodyPr/>
        <a:lstStyle/>
        <a:p>
          <a:endParaRPr lang="it-IT"/>
        </a:p>
      </dgm:t>
    </dgm:pt>
    <dgm:pt modelId="{EF4E6A72-8DBF-4484-A1FC-3935A83E6F76}" type="sibTrans" cxnId="{673161F4-8D5E-4D71-BFF5-2C35BFD2C725}">
      <dgm:prSet/>
      <dgm:spPr/>
      <dgm:t>
        <a:bodyPr/>
        <a:lstStyle/>
        <a:p>
          <a:endParaRPr lang="it-IT"/>
        </a:p>
      </dgm:t>
    </dgm:pt>
    <dgm:pt modelId="{B51AE622-71B2-420C-8DB0-5D16756DA406}">
      <dgm:prSet phldrT="[Testo]" custT="1"/>
      <dgm:spPr/>
      <dgm:t>
        <a:bodyPr/>
        <a:lstStyle/>
        <a:p>
          <a:r>
            <a:rPr lang="it-IT" sz="3200" dirty="0"/>
            <a:t>Modelli</a:t>
          </a:r>
        </a:p>
      </dgm:t>
    </dgm:pt>
    <dgm:pt modelId="{3458EBA0-EDE6-4C68-BA0C-A1C0BAE5ACF8}" type="parTrans" cxnId="{A9C6519A-107D-427F-BD13-FA02EA68B345}">
      <dgm:prSet/>
      <dgm:spPr/>
      <dgm:t>
        <a:bodyPr/>
        <a:lstStyle/>
        <a:p>
          <a:endParaRPr lang="it-IT"/>
        </a:p>
      </dgm:t>
    </dgm:pt>
    <dgm:pt modelId="{8A5EFEB0-7270-43A4-85C6-C2DF2C54D9F0}" type="sibTrans" cxnId="{A9C6519A-107D-427F-BD13-FA02EA68B345}">
      <dgm:prSet/>
      <dgm:spPr/>
      <dgm:t>
        <a:bodyPr/>
        <a:lstStyle/>
        <a:p>
          <a:endParaRPr lang="it-IT"/>
        </a:p>
      </dgm:t>
    </dgm:pt>
    <dgm:pt modelId="{6F5481B9-D529-43B8-8AD8-C8CE6A78AA44}" type="pres">
      <dgm:prSet presAssocID="{626EA1AE-9CC5-4D0F-A892-D8FDA8DD5B5B}" presName="linearFlow" presStyleCnt="0">
        <dgm:presLayoutVars>
          <dgm:dir/>
          <dgm:resizeHandles val="exact"/>
        </dgm:presLayoutVars>
      </dgm:prSet>
      <dgm:spPr/>
    </dgm:pt>
    <dgm:pt modelId="{89130BB7-2366-4247-A08B-D31D9593D817}" type="pres">
      <dgm:prSet presAssocID="{7A165030-DE53-4523-8A2C-397AD541AE19}" presName="composite" presStyleCnt="0"/>
      <dgm:spPr/>
    </dgm:pt>
    <dgm:pt modelId="{6FCDB4CB-ECD5-4939-90C1-69D1E4E2DD3A}" type="pres">
      <dgm:prSet presAssocID="{7A165030-DE53-4523-8A2C-397AD541AE19}" presName="imgShp" presStyleLbl="fgImgPlace1" presStyleIdx="0" presStyleCnt="6"/>
      <dgm:spPr>
        <a:solidFill>
          <a:schemeClr val="accent1">
            <a:lumMod val="75000"/>
          </a:schemeClr>
        </a:solidFill>
      </dgm:spPr>
    </dgm:pt>
    <dgm:pt modelId="{79D919B5-6BF2-4CAF-A23D-26B29332997E}" type="pres">
      <dgm:prSet presAssocID="{7A165030-DE53-4523-8A2C-397AD541AE19}" presName="txShp" presStyleLbl="node1" presStyleIdx="0" presStyleCnt="6">
        <dgm:presLayoutVars>
          <dgm:bulletEnabled val="1"/>
        </dgm:presLayoutVars>
      </dgm:prSet>
      <dgm:spPr/>
    </dgm:pt>
    <dgm:pt modelId="{E6109512-1DD4-46A0-A09C-DC059165E770}" type="pres">
      <dgm:prSet presAssocID="{2B7F7F17-0A24-43EB-8F25-1FA7248823F7}" presName="spacing" presStyleCnt="0"/>
      <dgm:spPr/>
    </dgm:pt>
    <dgm:pt modelId="{148E1341-2F43-4D59-8B08-0ACB743F6C58}" type="pres">
      <dgm:prSet presAssocID="{24763F34-805B-4C34-97BA-02D01F8E47A4}" presName="composite" presStyleCnt="0"/>
      <dgm:spPr/>
    </dgm:pt>
    <dgm:pt modelId="{5E563139-91DD-437F-87AF-6669A116AAD9}" type="pres">
      <dgm:prSet presAssocID="{24763F34-805B-4C34-97BA-02D01F8E47A4}" presName="imgShp" presStyleLbl="fgImgPlace1" presStyleIdx="1" presStyleCnt="6"/>
      <dgm:spPr>
        <a:solidFill>
          <a:schemeClr val="accent1">
            <a:lumMod val="75000"/>
          </a:schemeClr>
        </a:solidFill>
      </dgm:spPr>
    </dgm:pt>
    <dgm:pt modelId="{8047AF82-98D3-442F-93B1-EB1745A59BF3}" type="pres">
      <dgm:prSet presAssocID="{24763F34-805B-4C34-97BA-02D01F8E47A4}" presName="txShp" presStyleLbl="node1" presStyleIdx="1" presStyleCnt="6">
        <dgm:presLayoutVars>
          <dgm:bulletEnabled val="1"/>
        </dgm:presLayoutVars>
      </dgm:prSet>
      <dgm:spPr/>
    </dgm:pt>
    <dgm:pt modelId="{957BAB59-C9E8-4375-BFE5-BB693048A2B9}" type="pres">
      <dgm:prSet presAssocID="{1202A13E-A257-42FB-A11D-87F0B1D24941}" presName="spacing" presStyleCnt="0"/>
      <dgm:spPr/>
    </dgm:pt>
    <dgm:pt modelId="{7BA4AE05-3874-410D-AC0F-BA6A79DAE476}" type="pres">
      <dgm:prSet presAssocID="{F94792D8-43B3-4B68-A40A-82234C9FEA6C}" presName="composite" presStyleCnt="0"/>
      <dgm:spPr/>
    </dgm:pt>
    <dgm:pt modelId="{71E7B197-1149-4C5A-8BA6-0E0AF194C669}" type="pres">
      <dgm:prSet presAssocID="{F94792D8-43B3-4B68-A40A-82234C9FEA6C}" presName="imgShp" presStyleLbl="fgImgPlace1" presStyleIdx="2" presStyleCnt="6"/>
      <dgm:spPr>
        <a:solidFill>
          <a:schemeClr val="accent1">
            <a:lumMod val="75000"/>
          </a:schemeClr>
        </a:solidFill>
      </dgm:spPr>
    </dgm:pt>
    <dgm:pt modelId="{CE991F75-5221-4F85-825A-AD5B2CD5E574}" type="pres">
      <dgm:prSet presAssocID="{F94792D8-43B3-4B68-A40A-82234C9FEA6C}" presName="txShp" presStyleLbl="node1" presStyleIdx="2" presStyleCnt="6">
        <dgm:presLayoutVars>
          <dgm:bulletEnabled val="1"/>
        </dgm:presLayoutVars>
      </dgm:prSet>
      <dgm:spPr/>
    </dgm:pt>
    <dgm:pt modelId="{A42C7937-0798-4750-97C1-B7E3E93E2AC1}" type="pres">
      <dgm:prSet presAssocID="{EF4E6A72-8DBF-4484-A1FC-3935A83E6F76}" presName="spacing" presStyleCnt="0"/>
      <dgm:spPr/>
    </dgm:pt>
    <dgm:pt modelId="{2818F91E-93B0-4F25-A89E-0C6A67348FB4}" type="pres">
      <dgm:prSet presAssocID="{B51AE622-71B2-420C-8DB0-5D16756DA406}" presName="composite" presStyleCnt="0"/>
      <dgm:spPr/>
    </dgm:pt>
    <dgm:pt modelId="{7BA10A6E-4BE2-4D90-B09A-94FAF8CC5784}" type="pres">
      <dgm:prSet presAssocID="{B51AE622-71B2-420C-8DB0-5D16756DA406}" presName="imgShp" presStyleLbl="fgImgPlace1" presStyleIdx="3" presStyleCnt="6"/>
      <dgm:spPr>
        <a:solidFill>
          <a:schemeClr val="accent1">
            <a:lumMod val="75000"/>
          </a:schemeClr>
        </a:solidFill>
      </dgm:spPr>
    </dgm:pt>
    <dgm:pt modelId="{D496A02C-3F75-4CCB-B4E2-6B21867F3069}" type="pres">
      <dgm:prSet presAssocID="{B51AE622-71B2-420C-8DB0-5D16756DA406}" presName="txShp" presStyleLbl="node1" presStyleIdx="3" presStyleCnt="6">
        <dgm:presLayoutVars>
          <dgm:bulletEnabled val="1"/>
        </dgm:presLayoutVars>
      </dgm:prSet>
      <dgm:spPr/>
    </dgm:pt>
    <dgm:pt modelId="{B71A417C-E301-4D88-85AB-75B2277261DD}" type="pres">
      <dgm:prSet presAssocID="{8A5EFEB0-7270-43A4-85C6-C2DF2C54D9F0}" presName="spacing" presStyleCnt="0"/>
      <dgm:spPr/>
    </dgm:pt>
    <dgm:pt modelId="{80164426-2A73-4E10-ADAE-27DF6E6348E6}" type="pres">
      <dgm:prSet presAssocID="{30E9479B-2B91-4D9D-BA06-CAC345EA7031}" presName="composite" presStyleCnt="0"/>
      <dgm:spPr/>
    </dgm:pt>
    <dgm:pt modelId="{94E64E8A-9857-4313-AEEF-5F698A5BA103}" type="pres">
      <dgm:prSet presAssocID="{30E9479B-2B91-4D9D-BA06-CAC345EA7031}" presName="imgShp" presStyleLbl="fgImgPlace1" presStyleIdx="4" presStyleCnt="6"/>
      <dgm:spPr>
        <a:solidFill>
          <a:schemeClr val="accent1">
            <a:lumMod val="75000"/>
          </a:schemeClr>
        </a:solidFill>
      </dgm:spPr>
    </dgm:pt>
    <dgm:pt modelId="{A088BC61-9750-47DE-9E1B-6683BFCF8E92}" type="pres">
      <dgm:prSet presAssocID="{30E9479B-2B91-4D9D-BA06-CAC345EA7031}" presName="txShp" presStyleLbl="node1" presStyleIdx="4" presStyleCnt="6">
        <dgm:presLayoutVars>
          <dgm:bulletEnabled val="1"/>
        </dgm:presLayoutVars>
      </dgm:prSet>
      <dgm:spPr/>
    </dgm:pt>
    <dgm:pt modelId="{C25E790B-A6D1-4677-842D-5CB02563F294}" type="pres">
      <dgm:prSet presAssocID="{B87F9068-B1D5-4DAE-A380-A22929D30CCB}" presName="spacing" presStyleCnt="0"/>
      <dgm:spPr/>
    </dgm:pt>
    <dgm:pt modelId="{01CBCF1E-A486-498B-95E5-E721720872DE}" type="pres">
      <dgm:prSet presAssocID="{88C5E038-4391-478E-A677-26D53FD8F208}" presName="composite" presStyleCnt="0"/>
      <dgm:spPr/>
    </dgm:pt>
    <dgm:pt modelId="{87B91DDA-B573-4653-BCAD-B22CBDFFBD08}" type="pres">
      <dgm:prSet presAssocID="{88C5E038-4391-478E-A677-26D53FD8F208}" presName="imgShp" presStyleLbl="fgImgPlace1" presStyleIdx="5" presStyleCnt="6"/>
      <dgm:spPr>
        <a:solidFill>
          <a:schemeClr val="accent1">
            <a:lumMod val="75000"/>
          </a:schemeClr>
        </a:solidFill>
      </dgm:spPr>
    </dgm:pt>
    <dgm:pt modelId="{1D7BC20F-8B6E-4DAB-BD8A-1CB0691D0E94}" type="pres">
      <dgm:prSet presAssocID="{88C5E038-4391-478E-A677-26D53FD8F208}" presName="txShp" presStyleLbl="node1" presStyleIdx="5" presStyleCnt="6">
        <dgm:presLayoutVars>
          <dgm:bulletEnabled val="1"/>
        </dgm:presLayoutVars>
      </dgm:prSet>
      <dgm:spPr/>
    </dgm:pt>
  </dgm:ptLst>
  <dgm:cxnLst>
    <dgm:cxn modelId="{AD832F05-4186-4F68-AD8B-46464DE0285C}" type="presOf" srcId="{7A165030-DE53-4523-8A2C-397AD541AE19}" destId="{79D919B5-6BF2-4CAF-A23D-26B29332997E}" srcOrd="0" destOrd="0" presId="urn:microsoft.com/office/officeart/2005/8/layout/vList3"/>
    <dgm:cxn modelId="{69C87105-0653-4D52-B609-5BCEF076D6CD}" type="presOf" srcId="{30E9479B-2B91-4D9D-BA06-CAC345EA7031}" destId="{A088BC61-9750-47DE-9E1B-6683BFCF8E92}" srcOrd="0" destOrd="0" presId="urn:microsoft.com/office/officeart/2005/8/layout/vList3"/>
    <dgm:cxn modelId="{92556163-1E87-440B-87F8-27DA8244A120}" srcId="{626EA1AE-9CC5-4D0F-A892-D8FDA8DD5B5B}" destId="{7A165030-DE53-4523-8A2C-397AD541AE19}" srcOrd="0" destOrd="0" parTransId="{ECC9499A-847F-444C-B53C-FAD7D9CD48E2}" sibTransId="{2B7F7F17-0A24-43EB-8F25-1FA7248823F7}"/>
    <dgm:cxn modelId="{67383569-7F77-4FD7-B40B-41E08BC6FEAA}" srcId="{626EA1AE-9CC5-4D0F-A892-D8FDA8DD5B5B}" destId="{30E9479B-2B91-4D9D-BA06-CAC345EA7031}" srcOrd="4" destOrd="0" parTransId="{1675A656-6903-4739-B5CB-5CA56CCE1193}" sibTransId="{B87F9068-B1D5-4DAE-A380-A22929D30CCB}"/>
    <dgm:cxn modelId="{0B03FD4A-835A-448E-85A6-1C8AA66A2F66}" type="presOf" srcId="{F94792D8-43B3-4B68-A40A-82234C9FEA6C}" destId="{CE991F75-5221-4F85-825A-AD5B2CD5E574}" srcOrd="0" destOrd="0" presId="urn:microsoft.com/office/officeart/2005/8/layout/vList3"/>
    <dgm:cxn modelId="{A9C6519A-107D-427F-BD13-FA02EA68B345}" srcId="{626EA1AE-9CC5-4D0F-A892-D8FDA8DD5B5B}" destId="{B51AE622-71B2-420C-8DB0-5D16756DA406}" srcOrd="3" destOrd="0" parTransId="{3458EBA0-EDE6-4C68-BA0C-A1C0BAE5ACF8}" sibTransId="{8A5EFEB0-7270-43A4-85C6-C2DF2C54D9F0}"/>
    <dgm:cxn modelId="{D6FD1C9C-3E55-49FA-A90D-D57F34A8EC91}" srcId="{626EA1AE-9CC5-4D0F-A892-D8FDA8DD5B5B}" destId="{88C5E038-4391-478E-A677-26D53FD8F208}" srcOrd="5" destOrd="0" parTransId="{8C45BFC2-6046-4127-B2F3-38A0EEE4B63C}" sibTransId="{882C6BB3-63C0-4070-A657-D88572F3728D}"/>
    <dgm:cxn modelId="{65D4ACCB-3EE1-42D9-8DFF-C6F87EF30CD3}" type="presOf" srcId="{B51AE622-71B2-420C-8DB0-5D16756DA406}" destId="{D496A02C-3F75-4CCB-B4E2-6B21867F3069}" srcOrd="0" destOrd="0" presId="urn:microsoft.com/office/officeart/2005/8/layout/vList3"/>
    <dgm:cxn modelId="{6F9750DA-C03B-4637-906E-EE68F8543E35}" srcId="{626EA1AE-9CC5-4D0F-A892-D8FDA8DD5B5B}" destId="{24763F34-805B-4C34-97BA-02D01F8E47A4}" srcOrd="1" destOrd="0" parTransId="{30635562-D477-4198-BECC-6891D5402166}" sibTransId="{1202A13E-A257-42FB-A11D-87F0B1D24941}"/>
    <dgm:cxn modelId="{F62DF0E3-DDB5-4581-97EC-5B02A08DE6B6}" type="presOf" srcId="{88C5E038-4391-478E-A677-26D53FD8F208}" destId="{1D7BC20F-8B6E-4DAB-BD8A-1CB0691D0E94}" srcOrd="0" destOrd="0" presId="urn:microsoft.com/office/officeart/2005/8/layout/vList3"/>
    <dgm:cxn modelId="{377CEBEA-0CE8-42F8-92C4-419522DEE11D}" type="presOf" srcId="{24763F34-805B-4C34-97BA-02D01F8E47A4}" destId="{8047AF82-98D3-442F-93B1-EB1745A59BF3}" srcOrd="0" destOrd="0" presId="urn:microsoft.com/office/officeart/2005/8/layout/vList3"/>
    <dgm:cxn modelId="{3D6BA9ED-EAB9-40E5-96A1-F166E5B0F0C6}" type="presOf" srcId="{626EA1AE-9CC5-4D0F-A892-D8FDA8DD5B5B}" destId="{6F5481B9-D529-43B8-8AD8-C8CE6A78AA44}" srcOrd="0" destOrd="0" presId="urn:microsoft.com/office/officeart/2005/8/layout/vList3"/>
    <dgm:cxn modelId="{673161F4-8D5E-4D71-BFF5-2C35BFD2C725}" srcId="{626EA1AE-9CC5-4D0F-A892-D8FDA8DD5B5B}" destId="{F94792D8-43B3-4B68-A40A-82234C9FEA6C}" srcOrd="2" destOrd="0" parTransId="{09D2C801-ADC8-428E-8C86-5A404CF4E0AC}" sibTransId="{EF4E6A72-8DBF-4484-A1FC-3935A83E6F76}"/>
    <dgm:cxn modelId="{11D90AD3-98BA-4308-BA1E-1A894D9903C6}" type="presParOf" srcId="{6F5481B9-D529-43B8-8AD8-C8CE6A78AA44}" destId="{89130BB7-2366-4247-A08B-D31D9593D817}" srcOrd="0" destOrd="0" presId="urn:microsoft.com/office/officeart/2005/8/layout/vList3"/>
    <dgm:cxn modelId="{1869CB01-4EE3-43B4-9363-481755215E06}" type="presParOf" srcId="{89130BB7-2366-4247-A08B-D31D9593D817}" destId="{6FCDB4CB-ECD5-4939-90C1-69D1E4E2DD3A}" srcOrd="0" destOrd="0" presId="urn:microsoft.com/office/officeart/2005/8/layout/vList3"/>
    <dgm:cxn modelId="{EA07868A-A46A-4128-A45C-9974A05D1013}" type="presParOf" srcId="{89130BB7-2366-4247-A08B-D31D9593D817}" destId="{79D919B5-6BF2-4CAF-A23D-26B29332997E}" srcOrd="1" destOrd="0" presId="urn:microsoft.com/office/officeart/2005/8/layout/vList3"/>
    <dgm:cxn modelId="{47211BFB-A462-4727-887B-7C2D1FB6F970}" type="presParOf" srcId="{6F5481B9-D529-43B8-8AD8-C8CE6A78AA44}" destId="{E6109512-1DD4-46A0-A09C-DC059165E770}" srcOrd="1" destOrd="0" presId="urn:microsoft.com/office/officeart/2005/8/layout/vList3"/>
    <dgm:cxn modelId="{3622BDD5-E661-41FB-B8D4-C19D3784DDF5}" type="presParOf" srcId="{6F5481B9-D529-43B8-8AD8-C8CE6A78AA44}" destId="{148E1341-2F43-4D59-8B08-0ACB743F6C58}" srcOrd="2" destOrd="0" presId="urn:microsoft.com/office/officeart/2005/8/layout/vList3"/>
    <dgm:cxn modelId="{89B577C0-29A9-47BA-B68F-636BD638DD74}" type="presParOf" srcId="{148E1341-2F43-4D59-8B08-0ACB743F6C58}" destId="{5E563139-91DD-437F-87AF-6669A116AAD9}" srcOrd="0" destOrd="0" presId="urn:microsoft.com/office/officeart/2005/8/layout/vList3"/>
    <dgm:cxn modelId="{0329CB7C-09F3-4ACC-A988-0042A15FB40B}" type="presParOf" srcId="{148E1341-2F43-4D59-8B08-0ACB743F6C58}" destId="{8047AF82-98D3-442F-93B1-EB1745A59BF3}" srcOrd="1" destOrd="0" presId="urn:microsoft.com/office/officeart/2005/8/layout/vList3"/>
    <dgm:cxn modelId="{BAD6CF06-7A47-4132-92D8-BF60855ADD8A}" type="presParOf" srcId="{6F5481B9-D529-43B8-8AD8-C8CE6A78AA44}" destId="{957BAB59-C9E8-4375-BFE5-BB693048A2B9}" srcOrd="3" destOrd="0" presId="urn:microsoft.com/office/officeart/2005/8/layout/vList3"/>
    <dgm:cxn modelId="{D2272B71-485C-4FC0-8A5C-299827804639}" type="presParOf" srcId="{6F5481B9-D529-43B8-8AD8-C8CE6A78AA44}" destId="{7BA4AE05-3874-410D-AC0F-BA6A79DAE476}" srcOrd="4" destOrd="0" presId="urn:microsoft.com/office/officeart/2005/8/layout/vList3"/>
    <dgm:cxn modelId="{F33D1365-ECDF-4445-8086-1BAF6E07BC2C}" type="presParOf" srcId="{7BA4AE05-3874-410D-AC0F-BA6A79DAE476}" destId="{71E7B197-1149-4C5A-8BA6-0E0AF194C669}" srcOrd="0" destOrd="0" presId="urn:microsoft.com/office/officeart/2005/8/layout/vList3"/>
    <dgm:cxn modelId="{E7E6D5D3-A668-4F5C-9D55-E0BCA1ADEB58}" type="presParOf" srcId="{7BA4AE05-3874-410D-AC0F-BA6A79DAE476}" destId="{CE991F75-5221-4F85-825A-AD5B2CD5E574}" srcOrd="1" destOrd="0" presId="urn:microsoft.com/office/officeart/2005/8/layout/vList3"/>
    <dgm:cxn modelId="{27FDD922-26E8-4F0B-81A4-DE78357D1356}" type="presParOf" srcId="{6F5481B9-D529-43B8-8AD8-C8CE6A78AA44}" destId="{A42C7937-0798-4750-97C1-B7E3E93E2AC1}" srcOrd="5" destOrd="0" presId="urn:microsoft.com/office/officeart/2005/8/layout/vList3"/>
    <dgm:cxn modelId="{7B765994-37E5-4762-BD18-7B4E6FCF3BC1}" type="presParOf" srcId="{6F5481B9-D529-43B8-8AD8-C8CE6A78AA44}" destId="{2818F91E-93B0-4F25-A89E-0C6A67348FB4}" srcOrd="6" destOrd="0" presId="urn:microsoft.com/office/officeart/2005/8/layout/vList3"/>
    <dgm:cxn modelId="{E7292229-9DC7-4FEA-A913-D2AFE7CC5BD5}" type="presParOf" srcId="{2818F91E-93B0-4F25-A89E-0C6A67348FB4}" destId="{7BA10A6E-4BE2-4D90-B09A-94FAF8CC5784}" srcOrd="0" destOrd="0" presId="urn:microsoft.com/office/officeart/2005/8/layout/vList3"/>
    <dgm:cxn modelId="{0967A04F-25E4-4EDC-9F7C-C324F5CACFEE}" type="presParOf" srcId="{2818F91E-93B0-4F25-A89E-0C6A67348FB4}" destId="{D496A02C-3F75-4CCB-B4E2-6B21867F3069}" srcOrd="1" destOrd="0" presId="urn:microsoft.com/office/officeart/2005/8/layout/vList3"/>
    <dgm:cxn modelId="{9DDB8219-B2E7-4A2D-A693-98327808E5BA}" type="presParOf" srcId="{6F5481B9-D529-43B8-8AD8-C8CE6A78AA44}" destId="{B71A417C-E301-4D88-85AB-75B2277261DD}" srcOrd="7" destOrd="0" presId="urn:microsoft.com/office/officeart/2005/8/layout/vList3"/>
    <dgm:cxn modelId="{BAAF0C5F-B01B-4FB2-B546-5C3D7D1CB829}" type="presParOf" srcId="{6F5481B9-D529-43B8-8AD8-C8CE6A78AA44}" destId="{80164426-2A73-4E10-ADAE-27DF6E6348E6}" srcOrd="8" destOrd="0" presId="urn:microsoft.com/office/officeart/2005/8/layout/vList3"/>
    <dgm:cxn modelId="{E8CA5968-65D7-482D-A127-5ABD8FCABE0B}" type="presParOf" srcId="{80164426-2A73-4E10-ADAE-27DF6E6348E6}" destId="{94E64E8A-9857-4313-AEEF-5F698A5BA103}" srcOrd="0" destOrd="0" presId="urn:microsoft.com/office/officeart/2005/8/layout/vList3"/>
    <dgm:cxn modelId="{1C1C5E89-42B4-48EA-9BAC-0BC565DD79AC}" type="presParOf" srcId="{80164426-2A73-4E10-ADAE-27DF6E6348E6}" destId="{A088BC61-9750-47DE-9E1B-6683BFCF8E92}" srcOrd="1" destOrd="0" presId="urn:microsoft.com/office/officeart/2005/8/layout/vList3"/>
    <dgm:cxn modelId="{D7A1A89C-759A-4685-B39A-A051B1609E3E}" type="presParOf" srcId="{6F5481B9-D529-43B8-8AD8-C8CE6A78AA44}" destId="{C25E790B-A6D1-4677-842D-5CB02563F294}" srcOrd="9" destOrd="0" presId="urn:microsoft.com/office/officeart/2005/8/layout/vList3"/>
    <dgm:cxn modelId="{914A6B3B-D23B-4CE2-A542-273060E1FBBE}" type="presParOf" srcId="{6F5481B9-D529-43B8-8AD8-C8CE6A78AA44}" destId="{01CBCF1E-A486-498B-95E5-E721720872DE}" srcOrd="10" destOrd="0" presId="urn:microsoft.com/office/officeart/2005/8/layout/vList3"/>
    <dgm:cxn modelId="{F434FFA7-613F-441F-B689-5026EC206420}" type="presParOf" srcId="{01CBCF1E-A486-498B-95E5-E721720872DE}" destId="{87B91DDA-B573-4653-BCAD-B22CBDFFBD08}" srcOrd="0" destOrd="0" presId="urn:microsoft.com/office/officeart/2005/8/layout/vList3"/>
    <dgm:cxn modelId="{9B720969-FD4A-49D8-8EC9-DB39C71B164B}" type="presParOf" srcId="{01CBCF1E-A486-498B-95E5-E721720872DE}" destId="{1D7BC20F-8B6E-4DAB-BD8A-1CB0691D0E9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7DEAB-EBA1-44ED-BB17-EF6D9E3F3E6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ECEB65F-AEE2-4A6E-A96F-5CB9141D2C30}" type="pres">
      <dgm:prSet presAssocID="{1F07DEAB-EBA1-44ED-BB17-EF6D9E3F3E69}" presName="linear" presStyleCnt="0">
        <dgm:presLayoutVars>
          <dgm:dir/>
          <dgm:resizeHandles val="exact"/>
        </dgm:presLayoutVars>
      </dgm:prSet>
      <dgm:spPr/>
    </dgm:pt>
  </dgm:ptLst>
  <dgm:cxnLst>
    <dgm:cxn modelId="{450CD5CB-60CA-4927-AE2E-A4FBC4BD3977}" type="presOf" srcId="{1F07DEAB-EBA1-44ED-BB17-EF6D9E3F3E69}" destId="{4ECEB65F-AEE2-4A6E-A96F-5CB9141D2C30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919B5-6BF2-4CAF-A23D-26B29332997E}">
      <dsp:nvSpPr>
        <dsp:cNvPr id="0" name=""/>
        <dsp:cNvSpPr/>
      </dsp:nvSpPr>
      <dsp:spPr>
        <a:xfrm rot="10800000">
          <a:off x="1339571" y="4143"/>
          <a:ext cx="4695787" cy="6271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7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+mn-lt"/>
              <a:cs typeface="Arial" panose="020B0604020202020204" pitchFamily="34" charset="0"/>
            </a:rPr>
            <a:t>Dominio di riferimento</a:t>
          </a:r>
        </a:p>
      </dsp:txBody>
      <dsp:txXfrm rot="10800000">
        <a:off x="1496369" y="4143"/>
        <a:ext cx="4538989" cy="627193"/>
      </dsp:txXfrm>
    </dsp:sp>
    <dsp:sp modelId="{6FCDB4CB-ECD5-4939-90C1-69D1E4E2DD3A}">
      <dsp:nvSpPr>
        <dsp:cNvPr id="0" name=""/>
        <dsp:cNvSpPr/>
      </dsp:nvSpPr>
      <dsp:spPr>
        <a:xfrm>
          <a:off x="1025975" y="4143"/>
          <a:ext cx="627193" cy="62719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7AF82-98D3-442F-93B1-EB1745A59BF3}">
      <dsp:nvSpPr>
        <dsp:cNvPr id="0" name=""/>
        <dsp:cNvSpPr/>
      </dsp:nvSpPr>
      <dsp:spPr>
        <a:xfrm rot="10800000">
          <a:off x="1339571" y="818558"/>
          <a:ext cx="4695787" cy="6271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7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Obiettivo del progetto</a:t>
          </a:r>
        </a:p>
      </dsp:txBody>
      <dsp:txXfrm rot="10800000">
        <a:off x="1496369" y="818558"/>
        <a:ext cx="4538989" cy="627193"/>
      </dsp:txXfrm>
    </dsp:sp>
    <dsp:sp modelId="{5E563139-91DD-437F-87AF-6669A116AAD9}">
      <dsp:nvSpPr>
        <dsp:cNvPr id="0" name=""/>
        <dsp:cNvSpPr/>
      </dsp:nvSpPr>
      <dsp:spPr>
        <a:xfrm>
          <a:off x="1025975" y="818558"/>
          <a:ext cx="627193" cy="62719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91F75-5221-4F85-825A-AD5B2CD5E574}">
      <dsp:nvSpPr>
        <dsp:cNvPr id="0" name=""/>
        <dsp:cNvSpPr/>
      </dsp:nvSpPr>
      <dsp:spPr>
        <a:xfrm rot="10800000">
          <a:off x="1339571" y="1632974"/>
          <a:ext cx="4695787" cy="6271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7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Dataset</a:t>
          </a:r>
        </a:p>
      </dsp:txBody>
      <dsp:txXfrm rot="10800000">
        <a:off x="1496369" y="1632974"/>
        <a:ext cx="4538989" cy="627193"/>
      </dsp:txXfrm>
    </dsp:sp>
    <dsp:sp modelId="{71E7B197-1149-4C5A-8BA6-0E0AF194C669}">
      <dsp:nvSpPr>
        <dsp:cNvPr id="0" name=""/>
        <dsp:cNvSpPr/>
      </dsp:nvSpPr>
      <dsp:spPr>
        <a:xfrm>
          <a:off x="1025975" y="1632974"/>
          <a:ext cx="627193" cy="62719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6A02C-3F75-4CCB-B4E2-6B21867F3069}">
      <dsp:nvSpPr>
        <dsp:cNvPr id="0" name=""/>
        <dsp:cNvSpPr/>
      </dsp:nvSpPr>
      <dsp:spPr>
        <a:xfrm rot="10800000">
          <a:off x="1339571" y="2447389"/>
          <a:ext cx="4695787" cy="6271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7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</a:t>
          </a:r>
        </a:p>
      </dsp:txBody>
      <dsp:txXfrm rot="10800000">
        <a:off x="1496369" y="2447389"/>
        <a:ext cx="4538989" cy="627193"/>
      </dsp:txXfrm>
    </dsp:sp>
    <dsp:sp modelId="{7BA10A6E-4BE2-4D90-B09A-94FAF8CC5784}">
      <dsp:nvSpPr>
        <dsp:cNvPr id="0" name=""/>
        <dsp:cNvSpPr/>
      </dsp:nvSpPr>
      <dsp:spPr>
        <a:xfrm>
          <a:off x="1025975" y="2447389"/>
          <a:ext cx="627193" cy="62719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8BC61-9750-47DE-9E1B-6683BFCF8E92}">
      <dsp:nvSpPr>
        <dsp:cNvPr id="0" name=""/>
        <dsp:cNvSpPr/>
      </dsp:nvSpPr>
      <dsp:spPr>
        <a:xfrm rot="10800000">
          <a:off x="1339571" y="3261804"/>
          <a:ext cx="4695787" cy="6271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7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Risultati</a:t>
          </a:r>
        </a:p>
      </dsp:txBody>
      <dsp:txXfrm rot="10800000">
        <a:off x="1496369" y="3261804"/>
        <a:ext cx="4538989" cy="627193"/>
      </dsp:txXfrm>
    </dsp:sp>
    <dsp:sp modelId="{94E64E8A-9857-4313-AEEF-5F698A5BA103}">
      <dsp:nvSpPr>
        <dsp:cNvPr id="0" name=""/>
        <dsp:cNvSpPr/>
      </dsp:nvSpPr>
      <dsp:spPr>
        <a:xfrm>
          <a:off x="1025975" y="3261804"/>
          <a:ext cx="627193" cy="62719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BC20F-8B6E-4DAB-BD8A-1CB0691D0E94}">
      <dsp:nvSpPr>
        <dsp:cNvPr id="0" name=""/>
        <dsp:cNvSpPr/>
      </dsp:nvSpPr>
      <dsp:spPr>
        <a:xfrm rot="10800000">
          <a:off x="1339571" y="4076219"/>
          <a:ext cx="4695787" cy="6271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57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Conclusioni</a:t>
          </a:r>
        </a:p>
      </dsp:txBody>
      <dsp:txXfrm rot="10800000">
        <a:off x="1496369" y="4076219"/>
        <a:ext cx="4538989" cy="627193"/>
      </dsp:txXfrm>
    </dsp:sp>
    <dsp:sp modelId="{87B91DDA-B573-4653-BCAD-B22CBDFFBD08}">
      <dsp:nvSpPr>
        <dsp:cNvPr id="0" name=""/>
        <dsp:cNvSpPr/>
      </dsp:nvSpPr>
      <dsp:spPr>
        <a:xfrm>
          <a:off x="1025975" y="4076219"/>
          <a:ext cx="627193" cy="62719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a nome">
  <p:cSld name="Scheda nom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a nome citazione">
  <p:cSld name="Scheda nome citazion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o o falso">
  <p:cSld name="V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sottotitolo">
  <p:cSld name="Titolo e sottotitol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 con didascalia">
  <p:cSld name="Citazione con didascali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1588168"/>
            <a:ext cx="7766936" cy="246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sz="3200" b="0" i="0" dirty="0" err="1"/>
              <a:t>Classificazione</a:t>
            </a:r>
            <a:r>
              <a:rPr lang="en-US" sz="3200" b="0" i="0" dirty="0"/>
              <a:t> </a:t>
            </a:r>
            <a:r>
              <a:rPr lang="en-US" sz="3200" b="0" i="0" dirty="0" err="1"/>
              <a:t>delle</a:t>
            </a:r>
            <a:r>
              <a:rPr lang="en-US" sz="3200" b="0" i="0" dirty="0"/>
              <a:t> specie di </a:t>
            </a:r>
            <a:r>
              <a:rPr lang="en-US" sz="3200" dirty="0" err="1"/>
              <a:t>b</a:t>
            </a:r>
            <a:r>
              <a:rPr lang="en-US" sz="3200" b="0" i="0" dirty="0" err="1"/>
              <a:t>radipi</a:t>
            </a:r>
            <a:endParaRPr sz="3200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A.A 2022/2023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Luca </a:t>
            </a:r>
            <a:r>
              <a:rPr lang="en-US" dirty="0" err="1"/>
              <a:t>Loddo</a:t>
            </a:r>
            <a:r>
              <a:rPr lang="en-US" dirty="0"/>
              <a:t> - 844529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Matteo Rondena - 847381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A8344E-EA43-D12D-3AC6-9C190CEF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45" y="1170012"/>
            <a:ext cx="2382179" cy="2068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F3506-1C34-12FF-4B81-DD8E8581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Curve ROC e AUC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391BFF-E29E-C8EE-01A0-7986EB83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11" y="1743492"/>
            <a:ext cx="6120914" cy="442608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11BE56-6B27-B705-7BD5-F3F9A13CEB0C}"/>
              </a:ext>
            </a:extLst>
          </p:cNvPr>
          <p:cNvSpPr txBox="1"/>
          <p:nvPr/>
        </p:nvSpPr>
        <p:spPr>
          <a:xfrm>
            <a:off x="4282750" y="3554963"/>
            <a:ext cx="102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0D0DFF"/>
                </a:solidFill>
              </a:rPr>
              <a:t>AUC: 0.991</a:t>
            </a:r>
            <a:endParaRPr lang="en-GB" sz="1100" dirty="0">
              <a:solidFill>
                <a:srgbClr val="0D0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5" name="Google Shape;295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7" name="Google Shape;297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01" name="Google Shape;301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02" name="Google Shape;302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03" name="Google Shape;303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0"/>
          <p:cNvSpPr txBox="1"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 err="1"/>
              <a:t>Conclusioni</a:t>
            </a:r>
            <a:endParaRPr dirty="0"/>
          </a:p>
        </p:txBody>
      </p:sp>
      <p:sp>
        <p:nvSpPr>
          <p:cNvPr id="307" name="Google Shape;307;p10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10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10"/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 modelli scelti hanno un ottimo grado di accuratezza e performance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it-IT"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it-IT"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SVM performa leggermente meglio di </a:t>
            </a:r>
            <a:r>
              <a:rPr lang="it-IT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</a:t>
            </a: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Tree</a:t>
            </a: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nell’ordine di circa l’1% sia nelle misure di performance di classe (Precision, Recall e F1) sia globali (</a:t>
            </a:r>
            <a:r>
              <a:rPr lang="it-IT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</a:t>
            </a: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Macro-</a:t>
            </a:r>
            <a:r>
              <a:rPr lang="it-IT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</a:t>
            </a: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it-IT"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it-IT"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livello computazionale, però, </a:t>
            </a:r>
            <a:r>
              <a:rPr lang="it-IT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</a:t>
            </a: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Tree</a:t>
            </a:r>
            <a:r>
              <a:rPr lang="it-IT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è decisamente più efficiente in quanto il tuning di SVM è molto più oneroso</a:t>
            </a:r>
          </a:p>
        </p:txBody>
      </p:sp>
      <p:sp>
        <p:nvSpPr>
          <p:cNvPr id="310" name="Google Shape;310;p10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16" name="Google Shape;316;p11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17" name="Google Shape;317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0" name="Google Shape;320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1" name="Google Shape;321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23" name="Google Shape;323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25" name="Google Shape;325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7" name="Google Shape;327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8" name="Google Shape;328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31" name="Google Shape;331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2" name="Google Shape;332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34" name="Google Shape;334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35" name="Google Shape;335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6" name="Google Shape;336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1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n-US" sz="5400" dirty="0">
                <a:solidFill>
                  <a:srgbClr val="FFFFFF"/>
                </a:solidFill>
              </a:rPr>
              <a:t>GRAZIE PER L’ATTENZIONE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" descr="Rete con riempimento a tinta uni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1820" y="4356599"/>
            <a:ext cx="489606" cy="4921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056034B7-ED5F-DE7B-DE95-48E61456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194050"/>
              </p:ext>
            </p:extLst>
          </p:nvPr>
        </p:nvGraphicFramePr>
        <p:xfrm>
          <a:off x="1888500" y="651622"/>
          <a:ext cx="7061334" cy="4707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 err="1"/>
              <a:t>Dominio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endParaRPr dirty="0"/>
          </a:p>
        </p:txBody>
      </p:sp>
      <p:sp>
        <p:nvSpPr>
          <p:cNvPr id="184" name="Google Shape;184;p3"/>
          <p:cNvSpPr/>
          <p:nvPr/>
        </p:nvSpPr>
        <p:spPr>
          <a:xfrm rot="10800000" flipH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3"/>
          <p:cNvCxnSpPr/>
          <p:nvPr/>
        </p:nvCxnSpPr>
        <p:spPr>
          <a:xfrm>
            <a:off x="10134600" y="0"/>
            <a:ext cx="1727200" cy="6858000"/>
          </a:xfrm>
          <a:prstGeom prst="straightConnector1">
            <a:avLst/>
          </a:prstGeom>
          <a:noFill/>
          <a:ln w="15875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cxnSp>
        <p:nvCxnSpPr>
          <p:cNvPr id="187" name="Google Shape;187;p3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3"/>
          <p:cNvSpPr txBox="1">
            <a:spLocks noGrp="1"/>
          </p:cNvSpPr>
          <p:nvPr>
            <p:ph type="body" idx="1"/>
          </p:nvPr>
        </p:nvSpPr>
        <p:spPr>
          <a:xfrm>
            <a:off x="1330327" y="1422894"/>
            <a:ext cx="8470898" cy="52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, </a:t>
            </a:r>
            <a:r>
              <a:rPr lang="en-US" dirty="0" err="1">
                <a:solidFill>
                  <a:srgbClr val="555555"/>
                </a:solidFill>
              </a:rPr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un dataset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le </a:t>
            </a:r>
            <a:r>
              <a:rPr lang="en-US" dirty="0" err="1"/>
              <a:t>dimensioni</a:t>
            </a:r>
            <a:r>
              <a:rPr lang="en-US" dirty="0"/>
              <a:t> </a:t>
            </a:r>
            <a:r>
              <a:rPr lang="en-US" dirty="0" err="1"/>
              <a:t>fisiche</a:t>
            </a:r>
            <a:r>
              <a:rPr lang="en-US" dirty="0"/>
              <a:t> di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esemplari</a:t>
            </a:r>
            <a:r>
              <a:rPr lang="en-US" dirty="0"/>
              <a:t> di </a:t>
            </a:r>
            <a:r>
              <a:rPr lang="en-US" dirty="0" err="1"/>
              <a:t>bradipi</a:t>
            </a:r>
            <a:r>
              <a:rPr lang="en-US" dirty="0"/>
              <a:t>, </a:t>
            </a:r>
            <a:r>
              <a:rPr lang="en-US" dirty="0" err="1"/>
              <a:t>suddivisi</a:t>
            </a:r>
            <a:r>
              <a:rPr lang="en-US" dirty="0"/>
              <a:t> in </a:t>
            </a:r>
            <a:r>
              <a:rPr lang="en-US" dirty="0" err="1"/>
              <a:t>tridattili</a:t>
            </a:r>
            <a:r>
              <a:rPr lang="en-US" dirty="0"/>
              <a:t> e </a:t>
            </a:r>
            <a:r>
              <a:rPr lang="en-US" dirty="0" err="1"/>
              <a:t>didattili</a:t>
            </a:r>
            <a:r>
              <a:rPr lang="en-US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it-IT"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lang="it-IT"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lang="it-IT"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it-IT" dirty="0"/>
              <a:t>	           </a:t>
            </a:r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it-IT" dirty="0"/>
              <a:t>                    Tridattilo                                          Didattilo</a:t>
            </a: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89" name="Google Shape;189;p3"/>
          <p:cNvSpPr/>
          <p:nvPr/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316EDD-7355-BFFD-AC89-BCBF59572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76" y="2627338"/>
            <a:ext cx="2352582" cy="271089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1E2CF27-F6C5-491C-5EFC-62CB79C63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341" y="2627338"/>
            <a:ext cx="2494621" cy="2710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7EA6E7D-2658-D13B-2DBC-05C8FBE63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422310"/>
              </p:ext>
            </p:extLst>
          </p:nvPr>
        </p:nvGraphicFramePr>
        <p:xfrm>
          <a:off x="966679" y="488847"/>
          <a:ext cx="9027102" cy="5880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183;p3">
            <a:extLst>
              <a:ext uri="{FF2B5EF4-FFF2-40B4-BE49-F238E27FC236}">
                <a16:creationId xmlns:a16="http://schemas.microsoft.com/office/drawing/2014/main" id="{0BC3F582-5518-9AA2-EDDB-DC268ACA1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7113" y="48884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 dirty="0"/>
              <a:t>Obiettivo del progetto</a:t>
            </a:r>
            <a:endParaRPr dirty="0"/>
          </a:p>
        </p:txBody>
      </p:sp>
      <p:sp>
        <p:nvSpPr>
          <p:cNvPr id="4" name="Google Shape;225;p5">
            <a:extLst>
              <a:ext uri="{FF2B5EF4-FFF2-40B4-BE49-F238E27FC236}">
                <a16:creationId xmlns:a16="http://schemas.microsoft.com/office/drawing/2014/main" id="{EF9D5C51-8AE7-8A48-DF19-838CEDCBF889}"/>
              </a:ext>
            </a:extLst>
          </p:cNvPr>
          <p:cNvSpPr/>
          <p:nvPr/>
        </p:nvSpPr>
        <p:spPr>
          <a:xfrm>
            <a:off x="1397113" y="1303584"/>
            <a:ext cx="7844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Riuscire</a:t>
            </a: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predire</a:t>
            </a: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la specie di </a:t>
            </a:r>
            <a:r>
              <a:rPr lang="en-US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appartenenza</a:t>
            </a: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di un </a:t>
            </a:r>
            <a:r>
              <a:rPr lang="en-US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bradipo</a:t>
            </a: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per mezzo di due </a:t>
            </a:r>
            <a:r>
              <a:rPr lang="en-US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modelli</a:t>
            </a: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di machine learning: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3F66E5-0345-30F8-1BFD-79958B3A7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113" y="2886616"/>
            <a:ext cx="3020898" cy="302089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04FF0D-1015-690B-0A7D-C24877538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173" y="2886616"/>
            <a:ext cx="3057186" cy="302089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7557BB-FAAA-0FF5-FF30-CCE9B8EAD410}"/>
              </a:ext>
            </a:extLst>
          </p:cNvPr>
          <p:cNvSpPr txBox="1"/>
          <p:nvPr/>
        </p:nvSpPr>
        <p:spPr>
          <a:xfrm>
            <a:off x="2104538" y="2298385"/>
            <a:ext cx="160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DECISION TREE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8B9575-359E-7DE7-B742-99B67BBA225E}"/>
              </a:ext>
            </a:extLst>
          </p:cNvPr>
          <p:cNvSpPr txBox="1"/>
          <p:nvPr/>
        </p:nvSpPr>
        <p:spPr>
          <a:xfrm>
            <a:off x="7416926" y="2298384"/>
            <a:ext cx="591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SVM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7" name="Google Shape;207;p5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08" name="Google Shape;208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0" name="Google Shape;210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11" name="Google Shape;211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12" name="Google Shape;212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214" name="Google Shape;214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15" name="Google Shape;215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16" name="Google Shape;216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5"/>
          <p:cNvSpPr/>
          <p:nvPr/>
        </p:nvSpPr>
        <p:spPr>
          <a:xfrm>
            <a:off x="0" y="0"/>
            <a:ext cx="12192000" cy="6866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5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rgbClr val="16B0E3">
              <a:alpha val="8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5"/>
          <p:cNvCxnSpPr/>
          <p:nvPr/>
        </p:nvCxnSpPr>
        <p:spPr>
          <a:xfrm>
            <a:off x="10134600" y="0"/>
            <a:ext cx="1727200" cy="6858000"/>
          </a:xfrm>
          <a:prstGeom prst="straightConnector1">
            <a:avLst/>
          </a:prstGeom>
          <a:noFill/>
          <a:ln w="15875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cxnSp>
        <p:nvCxnSpPr>
          <p:cNvPr id="221" name="Google Shape;221;p5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5"/>
          <p:cNvSpPr/>
          <p:nvPr/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3" name="Google Shape;223;p5"/>
          <p:cNvSpPr txBox="1">
            <a:spLocks noGrp="1"/>
          </p:cNvSpPr>
          <p:nvPr>
            <p:ph type="title"/>
          </p:nvPr>
        </p:nvSpPr>
        <p:spPr>
          <a:xfrm>
            <a:off x="1097387" y="42164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Dataset</a:t>
            </a:r>
            <a:endParaRPr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1901C949-CDEA-2C60-586B-FC3323240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77950"/>
              </p:ext>
            </p:extLst>
          </p:nvPr>
        </p:nvGraphicFramePr>
        <p:xfrm>
          <a:off x="676639" y="3261738"/>
          <a:ext cx="10838721" cy="3150565"/>
        </p:xfrm>
        <a:graphic>
          <a:graphicData uri="http://schemas.openxmlformats.org/drawingml/2006/table">
            <a:tbl>
              <a:tblPr firstRow="1" bandRow="1">
                <a:tableStyleId>{A6F2548E-8AA6-4DB3-B021-82CD806869D2}</a:tableStyleId>
              </a:tblPr>
              <a:tblGrid>
                <a:gridCol w="671801">
                  <a:extLst>
                    <a:ext uri="{9D8B030D-6E8A-4147-A177-3AD203B41FA5}">
                      <a16:colId xmlns:a16="http://schemas.microsoft.com/office/drawing/2014/main" val="686877109"/>
                    </a:ext>
                  </a:extLst>
                </a:gridCol>
                <a:gridCol w="1645670">
                  <a:extLst>
                    <a:ext uri="{9D8B030D-6E8A-4147-A177-3AD203B41FA5}">
                      <a16:colId xmlns:a16="http://schemas.microsoft.com/office/drawing/2014/main" val="3367176231"/>
                    </a:ext>
                  </a:extLst>
                </a:gridCol>
                <a:gridCol w="1860323">
                  <a:extLst>
                    <a:ext uri="{9D8B030D-6E8A-4147-A177-3AD203B41FA5}">
                      <a16:colId xmlns:a16="http://schemas.microsoft.com/office/drawing/2014/main" val="2818910631"/>
                    </a:ext>
                  </a:extLst>
                </a:gridCol>
                <a:gridCol w="960828">
                  <a:extLst>
                    <a:ext uri="{9D8B030D-6E8A-4147-A177-3AD203B41FA5}">
                      <a16:colId xmlns:a16="http://schemas.microsoft.com/office/drawing/2014/main" val="4097408721"/>
                    </a:ext>
                  </a:extLst>
                </a:gridCol>
                <a:gridCol w="1008742">
                  <a:extLst>
                    <a:ext uri="{9D8B030D-6E8A-4147-A177-3AD203B41FA5}">
                      <a16:colId xmlns:a16="http://schemas.microsoft.com/office/drawing/2014/main" val="160481621"/>
                    </a:ext>
                  </a:extLst>
                </a:gridCol>
                <a:gridCol w="2135433">
                  <a:extLst>
                    <a:ext uri="{9D8B030D-6E8A-4147-A177-3AD203B41FA5}">
                      <a16:colId xmlns:a16="http://schemas.microsoft.com/office/drawing/2014/main" val="2533554926"/>
                    </a:ext>
                  </a:extLst>
                </a:gridCol>
                <a:gridCol w="1501565">
                  <a:extLst>
                    <a:ext uri="{9D8B030D-6E8A-4147-A177-3AD203B41FA5}">
                      <a16:colId xmlns:a16="http://schemas.microsoft.com/office/drawing/2014/main" val="1091648465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2455217266"/>
                    </a:ext>
                  </a:extLst>
                </a:gridCol>
              </a:tblGrid>
              <a:tr h="45732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INDEX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CLAW_LENGTH_CM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ENDANGERED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SIZE_CM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SPECIE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SUB_SPECIE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TAIL_LENGTH_CM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WEIGHT_KG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52878"/>
                  </a:ext>
                </a:extLst>
              </a:tr>
              <a:tr h="44887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6.825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critically_endangered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52.004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three_toed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Pygmy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three_toed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sloth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4.448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3.570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92039"/>
                  </a:ext>
                </a:extLst>
              </a:tr>
              <a:tr h="44887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8.260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critically_endangered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50.082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three_toed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Pygmy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three_toed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sloth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6.286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2.844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57303"/>
                  </a:ext>
                </a:extLst>
              </a:tr>
              <a:tr h="44887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8.662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critically_endangered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51.498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three_toed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Pygmy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three_toed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sloth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4.551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1.259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81814"/>
                  </a:ext>
                </a:extLst>
              </a:tr>
              <a:tr h="44887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8.467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critically_endangered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50.122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three_toed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Pygmy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three_toed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sloth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6.983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2.392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44579"/>
                  </a:ext>
                </a:extLst>
              </a:tr>
              <a:tr h="44887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7.104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critically_endangered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51.364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three_toed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Pygmy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three_toed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sloth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5.411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3.163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96893"/>
                  </a:ext>
                </a:extLst>
              </a:tr>
              <a:tr h="44887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7.268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critically_endangered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50.540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three_toed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 err="1"/>
                        <a:t>Pygmy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three_toed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sloth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3.672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3.305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0914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29B5B8-5867-BB10-CF23-2C3A30C86DFE}"/>
              </a:ext>
            </a:extLst>
          </p:cNvPr>
          <p:cNvSpPr txBox="1"/>
          <p:nvPr/>
        </p:nvSpPr>
        <p:spPr>
          <a:xfrm>
            <a:off x="842597" y="1167795"/>
            <a:ext cx="725403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20040">
              <a:spcBef>
                <a:spcPts val="1000"/>
              </a:spcBef>
              <a:buClr>
                <a:srgbClr val="5FCBEF"/>
              </a:buClr>
              <a:buSzPts val="1440"/>
              <a:buFont typeface="Noto Sans Symbols"/>
              <a:buChar char="►"/>
              <a:defRPr/>
            </a:pPr>
            <a:r>
              <a:rPr lang="it-IT" sz="2400" dirty="0">
                <a:solidFill>
                  <a:srgbClr val="3F3F3F"/>
                </a:solidFill>
                <a:latin typeface="Trebuchet MS"/>
                <a:sym typeface="Trebuchet MS"/>
              </a:rPr>
              <a:t>Da 5000 a 4566 istanze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440"/>
              <a:buFont typeface="Noto Sans Symbols"/>
              <a:buChar char="►"/>
              <a:tabLst/>
              <a:defRPr/>
            </a:pPr>
            <a:r>
              <a:rPr lang="it-IT" sz="2400" dirty="0">
                <a:solidFill>
                  <a:srgbClr val="3F3F3F"/>
                </a:solidFill>
                <a:latin typeface="Trebuchet MS"/>
                <a:sym typeface="Trebuchet MS"/>
              </a:rPr>
              <a:t>Bilanciato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rebuchet MS"/>
              <a:sym typeface="Trebuchet MS"/>
            </a:endParaRPr>
          </a:p>
          <a:p>
            <a:pPr marL="457200" indent="-320040">
              <a:spcBef>
                <a:spcPts val="1000"/>
              </a:spcBef>
              <a:buClr>
                <a:srgbClr val="5FCBEF"/>
              </a:buClr>
              <a:buSzPts val="1440"/>
              <a:buFont typeface="Noto Sans Symbols"/>
              <a:buChar char="►"/>
              <a:defRPr/>
            </a:pPr>
            <a:r>
              <a:rPr lang="it-IT" sz="2400" dirty="0">
                <a:solidFill>
                  <a:srgbClr val="3F3F3F"/>
                </a:solidFill>
                <a:latin typeface="Trebuchet MS"/>
                <a:sym typeface="Trebuchet MS"/>
              </a:rPr>
              <a:t>Tre feature rimosse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440"/>
              <a:buFont typeface="Noto Sans Symbols"/>
              <a:buChar char="►"/>
              <a:tabLst/>
              <a:defRPr/>
            </a:pPr>
            <a:endParaRPr lang="it-IT" sz="2400" dirty="0">
              <a:solidFill>
                <a:srgbClr val="3F3F3F"/>
              </a:solidFill>
              <a:latin typeface="Trebuchet MS"/>
              <a:sym typeface="Trebuchet MS"/>
            </a:endParaRPr>
          </a:p>
          <a:p>
            <a:pPr marL="137160" indent="0">
              <a:buNone/>
            </a:pPr>
            <a:endParaRPr lang="it-IT" sz="1200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45AC85C-92BD-9AA9-7F8C-6F7CD93E4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379487"/>
              </p:ext>
            </p:extLst>
          </p:nvPr>
        </p:nvGraphicFramePr>
        <p:xfrm>
          <a:off x="4421300" y="583073"/>
          <a:ext cx="3445069" cy="212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Segno di sottrazione 31">
            <a:extLst>
              <a:ext uri="{FF2B5EF4-FFF2-40B4-BE49-F238E27FC236}">
                <a16:creationId xmlns:a16="http://schemas.microsoft.com/office/drawing/2014/main" id="{6A06F658-5F8D-FAEA-2643-04242E838EB5}"/>
              </a:ext>
            </a:extLst>
          </p:cNvPr>
          <p:cNvSpPr/>
          <p:nvPr/>
        </p:nvSpPr>
        <p:spPr>
          <a:xfrm rot="4147875">
            <a:off x="977152" y="2642638"/>
            <a:ext cx="45719" cy="151231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egno di sottrazione 32">
            <a:extLst>
              <a:ext uri="{FF2B5EF4-FFF2-40B4-BE49-F238E27FC236}">
                <a16:creationId xmlns:a16="http://schemas.microsoft.com/office/drawing/2014/main" id="{7B47341B-57AC-7059-4024-0DB5A8847899}"/>
              </a:ext>
            </a:extLst>
          </p:cNvPr>
          <p:cNvSpPr/>
          <p:nvPr/>
        </p:nvSpPr>
        <p:spPr>
          <a:xfrm rot="20877739">
            <a:off x="2924371" y="2334707"/>
            <a:ext cx="1335784" cy="12594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ttore curvo 45">
            <a:extLst>
              <a:ext uri="{FF2B5EF4-FFF2-40B4-BE49-F238E27FC236}">
                <a16:creationId xmlns:a16="http://schemas.microsoft.com/office/drawing/2014/main" id="{2261A1C8-4BDC-9385-8F47-6686259F899F}"/>
              </a:ext>
            </a:extLst>
          </p:cNvPr>
          <p:cNvCxnSpPr>
            <a:cxnSpLocks/>
          </p:cNvCxnSpPr>
          <p:nvPr/>
        </p:nvCxnSpPr>
        <p:spPr>
          <a:xfrm flipV="1">
            <a:off x="2958501" y="1709200"/>
            <a:ext cx="2275972" cy="290858"/>
          </a:xfrm>
          <a:prstGeom prst="curvedConnector3">
            <a:avLst>
              <a:gd name="adj1" fmla="val 4713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egno di sottrazione 47">
            <a:extLst>
              <a:ext uri="{FF2B5EF4-FFF2-40B4-BE49-F238E27FC236}">
                <a16:creationId xmlns:a16="http://schemas.microsoft.com/office/drawing/2014/main" id="{BD8B0EFC-86E4-AC4E-B8AA-A4B98741BF38}"/>
              </a:ext>
            </a:extLst>
          </p:cNvPr>
          <p:cNvSpPr/>
          <p:nvPr/>
        </p:nvSpPr>
        <p:spPr>
          <a:xfrm rot="20782298">
            <a:off x="3483128" y="3329099"/>
            <a:ext cx="919149" cy="13939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Segno di sottrazione 48">
            <a:extLst>
              <a:ext uri="{FF2B5EF4-FFF2-40B4-BE49-F238E27FC236}">
                <a16:creationId xmlns:a16="http://schemas.microsoft.com/office/drawing/2014/main" id="{91EA1C23-AC75-6536-F7BF-EBA5D27F5DDE}"/>
              </a:ext>
            </a:extLst>
          </p:cNvPr>
          <p:cNvSpPr/>
          <p:nvPr/>
        </p:nvSpPr>
        <p:spPr>
          <a:xfrm rot="20826197">
            <a:off x="7331794" y="3376378"/>
            <a:ext cx="1173382" cy="9860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  <p:bldP spid="32" grpId="0" animBg="1"/>
      <p:bldP spid="33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AA7AA-88C2-C2E4-77AD-E6E02CD3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del dataset</a:t>
            </a:r>
            <a:endParaRPr lang="en-GB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B4AB6285-932D-0938-EAA3-C6468209D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554145"/>
              </p:ext>
            </p:extLst>
          </p:nvPr>
        </p:nvGraphicFramePr>
        <p:xfrm>
          <a:off x="1146002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63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0FE2B-6330-756C-668F-08292148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F25EC2-90E7-704F-C946-CF8BB072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58157"/>
            <a:ext cx="8596668" cy="1086463"/>
          </a:xfrm>
        </p:spPr>
        <p:txBody>
          <a:bodyPr>
            <a:normAutofit/>
          </a:bodyPr>
          <a:lstStyle/>
          <a:p>
            <a:r>
              <a:rPr lang="it-IT" sz="2000" dirty="0"/>
              <a:t>Facilmente interpretabile</a:t>
            </a:r>
          </a:p>
          <a:p>
            <a:r>
              <a:rPr lang="it-IT" sz="2000" dirty="0"/>
              <a:t>Selezione automatica delle feature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360DAD-8537-BF4F-69BE-7A66FBA9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2444620"/>
            <a:ext cx="6097623" cy="440969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6128EA-4485-DFF6-7020-511D77B50B3A}"/>
              </a:ext>
            </a:extLst>
          </p:cNvPr>
          <p:cNvSpPr txBox="1"/>
          <p:nvPr/>
        </p:nvSpPr>
        <p:spPr>
          <a:xfrm>
            <a:off x="6502810" y="3244334"/>
            <a:ext cx="277119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Trebuchet MS" panose="020B0603020202020204" pitchFamily="34" charset="0"/>
              </a:rPr>
              <a:t>ACCURATEZZA: 96.47%</a:t>
            </a:r>
            <a:endParaRPr lang="en-GB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Support Vector Machine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9B3851-95A2-12D7-75EE-6F6BAF80BA33}"/>
              </a:ext>
            </a:extLst>
          </p:cNvPr>
          <p:cNvSpPr txBox="1"/>
          <p:nvPr/>
        </p:nvSpPr>
        <p:spPr>
          <a:xfrm>
            <a:off x="677334" y="1427584"/>
            <a:ext cx="8923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rebuchet MS" panose="020B0603020202020204" pitchFamily="34" charset="0"/>
              </a:rPr>
              <a:t>Questo modello è stato scelto per la sua elevata efficienza nel separare dati complessi inseriti in spazi ad alta dimensionalità</a:t>
            </a:r>
            <a:endParaRPr lang="en-GB" sz="2000" dirty="0">
              <a:latin typeface="Trebuchet MS" panose="020B0603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30ED7F-1C9D-D36C-EAF6-0FC0C52AA75C}"/>
              </a:ext>
            </a:extLst>
          </p:cNvPr>
          <p:cNvSpPr txBox="1"/>
          <p:nvPr/>
        </p:nvSpPr>
        <p:spPr>
          <a:xfrm>
            <a:off x="4975668" y="2580013"/>
            <a:ext cx="48052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Iperparametri impostati dopo il tuning:</a:t>
            </a: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440"/>
              <a:buFont typeface="Noto Sans Symbols"/>
              <a:buChar char="►"/>
              <a:tabLst/>
              <a:defRPr/>
            </a:pPr>
            <a:r>
              <a:rPr lang="it-IT" sz="2000" dirty="0">
                <a:solidFill>
                  <a:schemeClr val="tx1"/>
                </a:solidFill>
                <a:latin typeface="Trebuchet MS" panose="020B0603020202020204" pitchFamily="34" charset="0"/>
                <a:sym typeface="Trebuchet MS"/>
              </a:rPr>
              <a:t>Funzione kernel radiale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 pitchFamily="34" charset="0"/>
              <a:sym typeface="Trebuchet MS"/>
            </a:endParaRPr>
          </a:p>
          <a:p>
            <a:pPr marL="45720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ts val="1440"/>
              <a:buFont typeface="Noto Sans Symbols"/>
              <a:buChar char="►"/>
              <a:tabLst/>
              <a:defRPr/>
            </a:pPr>
            <a:r>
              <a:rPr lang="it-IT" sz="2000" dirty="0">
                <a:solidFill>
                  <a:schemeClr val="tx1"/>
                </a:solidFill>
                <a:latin typeface="Trebuchet MS" panose="020B0603020202020204" pitchFamily="34" charset="0"/>
                <a:sym typeface="Trebuchet MS"/>
              </a:rPr>
              <a:t>Costo C: 10</a:t>
            </a:r>
          </a:p>
          <a:p>
            <a:pPr marL="457200" indent="-320040">
              <a:spcBef>
                <a:spcPts val="1000"/>
              </a:spcBef>
              <a:buClr>
                <a:srgbClr val="5FCBEF"/>
              </a:buClr>
              <a:buSzPts val="1440"/>
              <a:buFont typeface="Noto Sans Symbols"/>
              <a:buChar char="►"/>
              <a:defRPr/>
            </a:pPr>
            <a:r>
              <a:rPr lang="it-IT" sz="2000" dirty="0">
                <a:solidFill>
                  <a:schemeClr val="tx1"/>
                </a:solidFill>
                <a:latin typeface="Trebuchet MS" panose="020B0603020202020204" pitchFamily="34" charset="0"/>
                <a:sym typeface="Trebuchet MS"/>
              </a:rPr>
              <a:t>Gamma: 0.5</a:t>
            </a:r>
          </a:p>
        </p:txBody>
      </p:sp>
      <p:cxnSp>
        <p:nvCxnSpPr>
          <p:cNvPr id="6" name="Google Shape;308;p10">
            <a:extLst>
              <a:ext uri="{FF2B5EF4-FFF2-40B4-BE49-F238E27FC236}">
                <a16:creationId xmlns:a16="http://schemas.microsoft.com/office/drawing/2014/main" id="{C6F8A901-6B4E-3E5B-2A67-1F2F4B478DA2}"/>
              </a:ext>
            </a:extLst>
          </p:cNvPr>
          <p:cNvCxnSpPr/>
          <p:nvPr/>
        </p:nvCxnSpPr>
        <p:spPr>
          <a:xfrm>
            <a:off x="4843283" y="2319673"/>
            <a:ext cx="0" cy="39370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70B5B9-0322-399B-90CC-701E117E61A2}"/>
              </a:ext>
            </a:extLst>
          </p:cNvPr>
          <p:cNvSpPr txBox="1"/>
          <p:nvPr/>
        </p:nvSpPr>
        <p:spPr>
          <a:xfrm>
            <a:off x="5812971" y="4732716"/>
            <a:ext cx="277119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Trebuchet MS" panose="020B0603020202020204" pitchFamily="34" charset="0"/>
              </a:rPr>
              <a:t>ACCURATEZZA: 97.57%</a:t>
            </a:r>
            <a:endParaRPr lang="en-GB" sz="1800" dirty="0">
              <a:latin typeface="Trebuchet MS" panose="020B0603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A90DF8-B469-1A6E-2156-58B7A8BA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319673"/>
            <a:ext cx="4428946" cy="3629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2" name="Google Shape;272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5" name="Google Shape;275;p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6" name="Google Shape;276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278" name="Google Shape;278;p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79" name="Google Shape;279;p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80" name="Google Shape;280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9"/>
          <p:cNvSpPr txBox="1">
            <a:spLocks noGrp="1"/>
          </p:cNvSpPr>
          <p:nvPr>
            <p:ph type="title"/>
          </p:nvPr>
        </p:nvSpPr>
        <p:spPr>
          <a:xfrm>
            <a:off x="1267970" y="290073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Precision, Recall e F-Measure</a:t>
            </a:r>
            <a:endParaRPr dirty="0"/>
          </a:p>
        </p:txBody>
      </p:sp>
      <p:sp>
        <p:nvSpPr>
          <p:cNvPr id="284" name="Google Shape;284;p9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9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AAC2EE32-D803-EEEA-31B9-09808C149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67650"/>
              </p:ext>
            </p:extLst>
          </p:nvPr>
        </p:nvGraphicFramePr>
        <p:xfrm>
          <a:off x="1267970" y="1275926"/>
          <a:ext cx="4301684" cy="2148840"/>
        </p:xfrm>
        <a:graphic>
          <a:graphicData uri="http://schemas.openxmlformats.org/drawingml/2006/table">
            <a:tbl>
              <a:tblPr firstRow="1" bandRow="1">
                <a:tableStyleId>{A6F2548E-8AA6-4DB3-B021-82CD806869D2}</a:tableStyleId>
              </a:tblPr>
              <a:tblGrid>
                <a:gridCol w="1075421">
                  <a:extLst>
                    <a:ext uri="{9D8B030D-6E8A-4147-A177-3AD203B41FA5}">
                      <a16:colId xmlns:a16="http://schemas.microsoft.com/office/drawing/2014/main" val="1544868193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2070713163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1800177657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385970512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it-IT" dirty="0"/>
                        <a:t>PRECISION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Modelli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MIGLIORE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0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Three </a:t>
                      </a:r>
                      <a:r>
                        <a:rPr lang="it-IT" dirty="0" err="1"/>
                        <a:t>toed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0.9567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0.9821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6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Two </a:t>
                      </a:r>
                      <a:r>
                        <a:rPr lang="it-IT" dirty="0" err="1"/>
                        <a:t>toed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MEDIA: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174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E2A8D41-3FE9-9A22-0993-C2BB6D0D2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71570"/>
              </p:ext>
            </p:extLst>
          </p:nvPr>
        </p:nvGraphicFramePr>
        <p:xfrm>
          <a:off x="6597046" y="2515447"/>
          <a:ext cx="4301684" cy="2148840"/>
        </p:xfrm>
        <a:graphic>
          <a:graphicData uri="http://schemas.openxmlformats.org/drawingml/2006/table">
            <a:tbl>
              <a:tblPr firstRow="1" bandRow="1">
                <a:tableStyleId>{A6F2548E-8AA6-4DB3-B021-82CD806869D2}</a:tableStyleId>
              </a:tblPr>
              <a:tblGrid>
                <a:gridCol w="1075421">
                  <a:extLst>
                    <a:ext uri="{9D8B030D-6E8A-4147-A177-3AD203B41FA5}">
                      <a16:colId xmlns:a16="http://schemas.microsoft.com/office/drawing/2014/main" val="1544868193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2070713163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1800177657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385970512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it-IT" dirty="0"/>
                        <a:t>RECALL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Modelli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MIGLIORE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0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Three </a:t>
                      </a:r>
                      <a:r>
                        <a:rPr lang="it-IT" dirty="0" err="1"/>
                        <a:t>toed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6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Two </a:t>
                      </a:r>
                      <a:r>
                        <a:rPr lang="it-IT" dirty="0" err="1"/>
                        <a:t>toed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0.9389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MEDIA: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1745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12E2701-4FA5-DB3B-D79E-CC3D4CF66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07396"/>
              </p:ext>
            </p:extLst>
          </p:nvPr>
        </p:nvGraphicFramePr>
        <p:xfrm>
          <a:off x="1264276" y="4149513"/>
          <a:ext cx="4301684" cy="2001520"/>
        </p:xfrm>
        <a:graphic>
          <a:graphicData uri="http://schemas.openxmlformats.org/drawingml/2006/table">
            <a:tbl>
              <a:tblPr firstRow="1" bandRow="1">
                <a:tableStyleId>{A6F2548E-8AA6-4DB3-B021-82CD806869D2}</a:tableStyleId>
              </a:tblPr>
              <a:tblGrid>
                <a:gridCol w="1075421">
                  <a:extLst>
                    <a:ext uri="{9D8B030D-6E8A-4147-A177-3AD203B41FA5}">
                      <a16:colId xmlns:a16="http://schemas.microsoft.com/office/drawing/2014/main" val="1544868193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2070713163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1800177657"/>
                    </a:ext>
                  </a:extLst>
                </a:gridCol>
                <a:gridCol w="1075421">
                  <a:extLst>
                    <a:ext uri="{9D8B030D-6E8A-4147-A177-3AD203B41FA5}">
                      <a16:colId xmlns:a16="http://schemas.microsoft.com/office/drawing/2014/main" val="385970512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it-IT" dirty="0"/>
                        <a:t>F1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Modelli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MIGLIORE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0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Three </a:t>
                      </a:r>
                      <a:r>
                        <a:rPr lang="it-IT" dirty="0" err="1"/>
                        <a:t>toed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6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Two </a:t>
                      </a:r>
                      <a:r>
                        <a:rPr lang="it-IT" dirty="0" err="1"/>
                        <a:t>toed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0.9573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MEDIA: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0.9636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0.9751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174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419</Words>
  <Application>Microsoft Office PowerPoint</Application>
  <PresentationFormat>Widescreen</PresentationFormat>
  <Paragraphs>163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Noto Sans Symbols</vt:lpstr>
      <vt:lpstr>Arial</vt:lpstr>
      <vt:lpstr>Trebuchet MS</vt:lpstr>
      <vt:lpstr>Sfaccettatura</vt:lpstr>
      <vt:lpstr>Classificazione delle specie di bradipi</vt:lpstr>
      <vt:lpstr>Presentazione standard di PowerPoint</vt:lpstr>
      <vt:lpstr>Dominio di riferimento</vt:lpstr>
      <vt:lpstr>Obiettivo del progetto</vt:lpstr>
      <vt:lpstr>Dataset</vt:lpstr>
      <vt:lpstr>Split del dataset</vt:lpstr>
      <vt:lpstr>Decision Tree</vt:lpstr>
      <vt:lpstr>Support Vector Machine</vt:lpstr>
      <vt:lpstr>Precision, Recall e F-Measure</vt:lpstr>
      <vt:lpstr>Curve ROC e AUC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delle Specie di Bradipi</dc:title>
  <dc:creator>a.mognato@campus.unimib.it</dc:creator>
  <cp:lastModifiedBy>Luca Loddo</cp:lastModifiedBy>
  <cp:revision>57</cp:revision>
  <dcterms:created xsi:type="dcterms:W3CDTF">2022-02-20T09:50:14Z</dcterms:created>
  <dcterms:modified xsi:type="dcterms:W3CDTF">2023-02-12T21:52:33Z</dcterms:modified>
</cp:coreProperties>
</file>