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Hello everyone, my name is Luca Marasca and this is my master degree thesis . My Supervisor is Professor Andrea Polini and My Co-Supervisor is Doctor Fabrizio Fornari. My thesis title is Model Driven development of IoT based Software.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8c804cdc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8c804cdc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start from the first sub part: For the reading of the data, the best solution in this case is the usage of a Grammar, that will allow to interact with the XML and the configuration language.</a:t>
            </a:r>
            <a:r>
              <a:rPr lang="it"/>
              <a:t> In particular, this choose has been made because it allow me to define rules that can be used for checking the correctness of the information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3840c3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73840c3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analyze in detail the main part of the grammar used to interact with a BPMN.</a:t>
            </a:r>
            <a:endParaRPr/>
          </a:p>
          <a:p>
            <a:pPr indent="0" lvl="0" marL="0" rtl="0" algn="l">
              <a:spcBef>
                <a:spcPts val="0"/>
              </a:spcBef>
              <a:spcAft>
                <a:spcPts val="0"/>
              </a:spcAft>
              <a:buNone/>
            </a:pPr>
            <a:r>
              <a:rPr lang="it"/>
              <a:t>The grammar starts from the rule Model, which specify that the grammar it’s </a:t>
            </a:r>
            <a:r>
              <a:rPr lang="it"/>
              <a:t>made by a list of XML rules.</a:t>
            </a:r>
            <a:endParaRPr/>
          </a:p>
          <a:p>
            <a:pPr indent="0" lvl="0" marL="0" rtl="0" algn="l">
              <a:spcBef>
                <a:spcPts val="0"/>
              </a:spcBef>
              <a:spcAft>
                <a:spcPts val="0"/>
              </a:spcAft>
              <a:buNone/>
            </a:pPr>
            <a:r>
              <a:rPr lang="it"/>
              <a:t>An XML rule, at the same time, it’s composed by a prolog which is the intestation of the xml file and from a set of elements.</a:t>
            </a:r>
            <a:endParaRPr/>
          </a:p>
          <a:p>
            <a:pPr indent="0" lvl="0" marL="0" rtl="0" algn="l">
              <a:spcBef>
                <a:spcPts val="0"/>
              </a:spcBef>
              <a:spcAft>
                <a:spcPts val="0"/>
              </a:spcAft>
              <a:buNone/>
            </a:pPr>
            <a:r>
              <a:rPr lang="it"/>
              <a:t>The elements could be in a logical line of reasoning of three types, which are: Open tag, contents which is the content of an open tag, or for better explain it, in a parsee tree the contents are the son of an open tag; The close tag and at least the singleton tag.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73840c3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73840c3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better understanding the type of tag, in this slide are represented all of them. In particular HEAD and KEYWORDS are terminal symbols which consist of all the possible words that can appear into the Camunda’s XML. </a:t>
            </a:r>
            <a:endParaRPr/>
          </a:p>
          <a:p>
            <a:pPr indent="0" lvl="0" marL="0" rtl="0" algn="l">
              <a:spcBef>
                <a:spcPts val="0"/>
              </a:spcBef>
              <a:spcAft>
                <a:spcPts val="0"/>
              </a:spcAft>
              <a:buNone/>
            </a:pPr>
            <a:r>
              <a:rPr lang="it"/>
              <a:t>If you look at the tag content by the way, you will see that a possible content could be “TASK”, infact, this part of the rule is used for connect the configuration language to the BPMN XML.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3840c32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3840c32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this slide it’s shown the main part of the Configuration Language grammar, in particular, into the codex, it’s needed to be specified, a device and then, if present, one or more network protocols and one or more sensors. For what concern the device, the needed informations are the device name and the device ID, where the device ID it’s used for specify a particular device or a family of devices. Regarding the protocol and the sensor, the information required have the same form of the rest of the language configuration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8c804cdc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8c804cdc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second phase of the code translation it’s the managing of the data taken as input. </a:t>
            </a:r>
            <a:endParaRPr/>
          </a:p>
          <a:p>
            <a:pPr indent="0" lvl="0" marL="0" rtl="0" algn="l">
              <a:spcBef>
                <a:spcPts val="0"/>
              </a:spcBef>
              <a:spcAft>
                <a:spcPts val="0"/>
              </a:spcAft>
              <a:buNone/>
            </a:pPr>
            <a:r>
              <a:rPr lang="it"/>
              <a:t>An interesting problem about this part is given by the fact that the xml taken in input is not in order, and as consequence the information into the parse tree are not in order too, the idea than it’s to create a list of elements that act as translation order.</a:t>
            </a:r>
            <a:endParaRPr/>
          </a:p>
          <a:p>
            <a:pPr indent="0" lvl="0" marL="0" rtl="0" algn="l">
              <a:spcBef>
                <a:spcPts val="0"/>
              </a:spcBef>
              <a:spcAft>
                <a:spcPts val="0"/>
              </a:spcAft>
              <a:buNone/>
            </a:pPr>
            <a:r>
              <a:rPr lang="it"/>
              <a:t>In this sense, it’s possible to see a BPMN as a list, where the tasks are the node of the list and the arrows are the pointer that connect the node.</a:t>
            </a:r>
            <a:endParaRPr/>
          </a:p>
          <a:p>
            <a:pPr indent="0" lvl="0" marL="0" rtl="0" algn="l">
              <a:spcBef>
                <a:spcPts val="0"/>
              </a:spcBef>
              <a:spcAft>
                <a:spcPts val="0"/>
              </a:spcAft>
              <a:buNone/>
            </a:pPr>
            <a:r>
              <a:rPr lang="it"/>
              <a:t>The proposed </a:t>
            </a:r>
            <a:r>
              <a:rPr lang="it"/>
              <a:t>algorithm, will use a recursive approach, exploring every possible successors of an element and inserting it into the list, so for what concern this simple BPMN showed into the slide,</a:t>
            </a:r>
            <a:r>
              <a:rPr lang="it"/>
              <a:t> into the list will be inserted the information following the order: read temp, condition1, led on, condition 2, Led off.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798e678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798e678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case there’s a presence of a loop into the diagram, the software applies a particular algorithm, which consist of:</a:t>
            </a:r>
            <a:endParaRPr/>
          </a:p>
          <a:p>
            <a:pPr indent="-298450" lvl="0" marL="457200" rtl="0" algn="l">
              <a:spcBef>
                <a:spcPts val="0"/>
              </a:spcBef>
              <a:spcAft>
                <a:spcPts val="0"/>
              </a:spcAft>
              <a:buSzPts val="1100"/>
              <a:buChar char="●"/>
            </a:pPr>
            <a:r>
              <a:rPr lang="it"/>
              <a:t>Create a temporary arraylist, in which are inserted the elements in the same way of the translation order.</a:t>
            </a:r>
            <a:endParaRPr/>
          </a:p>
          <a:p>
            <a:pPr indent="0" lvl="0" marL="0" rtl="0" algn="l">
              <a:spcBef>
                <a:spcPts val="0"/>
              </a:spcBef>
              <a:spcAft>
                <a:spcPts val="0"/>
              </a:spcAft>
              <a:buNone/>
            </a:pPr>
            <a:r>
              <a:rPr lang="it"/>
              <a:t>After that:</a:t>
            </a:r>
            <a:endParaRPr/>
          </a:p>
          <a:p>
            <a:pPr indent="-298450" lvl="0" marL="457200" rtl="0" algn="l">
              <a:spcBef>
                <a:spcPts val="0"/>
              </a:spcBef>
              <a:spcAft>
                <a:spcPts val="0"/>
              </a:spcAft>
              <a:buSzPts val="1100"/>
              <a:buChar char="●"/>
            </a:pPr>
            <a:r>
              <a:rPr lang="it"/>
              <a:t>If an element it’s repeated, this means that there’s a loop.</a:t>
            </a:r>
            <a:endParaRPr/>
          </a:p>
          <a:p>
            <a:pPr indent="-298450" lvl="0" marL="457200" rtl="0" algn="l">
              <a:spcBef>
                <a:spcPts val="0"/>
              </a:spcBef>
              <a:spcAft>
                <a:spcPts val="0"/>
              </a:spcAft>
              <a:buSzPts val="1100"/>
              <a:buChar char="●"/>
            </a:pPr>
            <a:r>
              <a:rPr lang="it"/>
              <a:t>If the sequence ends, all the element starting from the end until </a:t>
            </a:r>
            <a:r>
              <a:rPr lang="it"/>
              <a:t>beginning</a:t>
            </a:r>
            <a:r>
              <a:rPr lang="it"/>
              <a:t> of the business process or until the last not explored condition are removed from the arraylist.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798e678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798e678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what concern the generated code, the result it’s a main file for every single device and a library that can be used by all the devices.</a:t>
            </a:r>
            <a:endParaRPr/>
          </a:p>
          <a:p>
            <a:pPr indent="0" lvl="0" marL="0" rtl="0" algn="l">
              <a:spcBef>
                <a:spcPts val="0"/>
              </a:spcBef>
              <a:spcAft>
                <a:spcPts val="0"/>
              </a:spcAft>
              <a:buNone/>
            </a:pPr>
            <a:r>
              <a:rPr lang="it"/>
              <a:t>The software tool, usage it’s pretty simple: it’s just needed to select as input the dot translator file containing the BPMN XML, select an output and confirm. The dot translator extension it’s an extension that i’ve defined by my own .  </a:t>
            </a:r>
            <a:endParaRPr/>
          </a:p>
          <a:p>
            <a:pPr indent="0" lvl="0" marL="0" rtl="0" algn="l">
              <a:spcBef>
                <a:spcPts val="0"/>
              </a:spcBef>
              <a:spcAft>
                <a:spcPts val="0"/>
              </a:spcAft>
              <a:buNone/>
            </a:pPr>
            <a:r>
              <a:rPr lang="it"/>
              <a:t>In case no BPMN has been provided there’s also the possibility to select manually a sensor and a network protocol for a device, and the software will generate libraries in relation of the choosen made. In the last part of the GEE-YOU-EYE, there’s a console in which are reported all the message that can be provided by the software.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798e678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798e678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the left part of the slide are reported the possible sensors, shield, network protocols and devices that can be used. </a:t>
            </a:r>
            <a:endParaRPr/>
          </a:p>
          <a:p>
            <a:pPr indent="0" lvl="0" marL="0" rtl="0" algn="l">
              <a:spcBef>
                <a:spcPts val="0"/>
              </a:spcBef>
              <a:spcAft>
                <a:spcPts val="0"/>
              </a:spcAft>
              <a:buNone/>
            </a:pPr>
            <a:r>
              <a:rPr lang="it"/>
              <a:t>As said at the </a:t>
            </a:r>
            <a:r>
              <a:rPr lang="it"/>
              <a:t>beginning</a:t>
            </a:r>
            <a:r>
              <a:rPr lang="it"/>
              <a:t> of the presentation, the software tools present some limitations that are: </a:t>
            </a:r>
            <a:endParaRPr/>
          </a:p>
          <a:p>
            <a:pPr indent="-298450" lvl="0" marL="457200" rtl="0" algn="l">
              <a:spcBef>
                <a:spcPts val="0"/>
              </a:spcBef>
              <a:spcAft>
                <a:spcPts val="0"/>
              </a:spcAft>
              <a:buSzPts val="1100"/>
              <a:buChar char="●"/>
            </a:pPr>
            <a:r>
              <a:rPr lang="it"/>
              <a:t>The fact that the software tool it’s compatible with just the sensor listed in the slide</a:t>
            </a:r>
            <a:endParaRPr/>
          </a:p>
          <a:p>
            <a:pPr indent="-298450" lvl="0" marL="457200" rtl="0" algn="l">
              <a:spcBef>
                <a:spcPts val="0"/>
              </a:spcBef>
              <a:spcAft>
                <a:spcPts val="0"/>
              </a:spcAft>
              <a:buSzPts val="1100"/>
              <a:buChar char="●"/>
            </a:pPr>
            <a:r>
              <a:rPr lang="it"/>
              <a:t>The configuration language limitation, in the sense that, you can not produce any type of code, but you can just use the keywords defined in the grammar, and for every keyword-value, some code will be generated.</a:t>
            </a:r>
            <a:endParaRPr/>
          </a:p>
          <a:p>
            <a:pPr indent="-298450" lvl="0" marL="457200" rtl="0" algn="l">
              <a:spcBef>
                <a:spcPts val="0"/>
              </a:spcBef>
              <a:spcAft>
                <a:spcPts val="0"/>
              </a:spcAft>
              <a:buSzPts val="1100"/>
              <a:buChar char="●"/>
            </a:pPr>
            <a:r>
              <a:rPr lang="it"/>
              <a:t>The tool doesn’t support managing of events, so it’s not possible to write something for example in a callback or do something like this.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b73f7ed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73f7ed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73840c3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73840c3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8c804c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8c804c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To introduce my work, i’ll firstly give you a rapid overview about my project.</a:t>
            </a:r>
            <a:endParaRPr/>
          </a:p>
          <a:p>
            <a:pPr indent="0" lvl="0" marL="0" rtl="0" algn="l">
              <a:spcBef>
                <a:spcPts val="0"/>
              </a:spcBef>
              <a:spcAft>
                <a:spcPts val="0"/>
              </a:spcAft>
              <a:buNone/>
            </a:pPr>
            <a:r>
              <a:rPr lang="it"/>
              <a:t>The main objective of my thesis was the definition of a framework, easy to adopt, involving a model driven approach for representing IoT and a support tool that can be used for help the developers during the implementation phase. </a:t>
            </a:r>
            <a:r>
              <a:rPr lang="it"/>
              <a:t>The work, provides then a set of </a:t>
            </a:r>
            <a:r>
              <a:rPr lang="it"/>
              <a:t>techniques</a:t>
            </a:r>
            <a:r>
              <a:rPr lang="it"/>
              <a:t> that can be adopted during the modeling phase for representing IoT devices in a BPMN and it also provides a compiler that will translate the defined model in code. </a:t>
            </a:r>
            <a:endParaRPr/>
          </a:p>
          <a:p>
            <a:pPr indent="0" lvl="0" marL="0" rtl="0" algn="l">
              <a:spcBef>
                <a:spcPts val="0"/>
              </a:spcBef>
              <a:spcAft>
                <a:spcPts val="0"/>
              </a:spcAft>
              <a:buNone/>
            </a:pPr>
            <a:r>
              <a:rPr lang="it"/>
              <a:t>Adopting this framework, it’s possible to generate code for any number of devices, connected to any number of sensors and using any number of protocols. Of course with some limitations that i’ll explain later.</a:t>
            </a:r>
            <a:endParaRPr/>
          </a:p>
          <a:p>
            <a:pPr indent="0" lvl="0" marL="0" rtl="0" algn="l">
              <a:spcBef>
                <a:spcPts val="0"/>
              </a:spcBef>
              <a:spcAft>
                <a:spcPts val="0"/>
              </a:spcAft>
              <a:buNone/>
            </a:pPr>
            <a:r>
              <a:rPr lang="it"/>
              <a:t>The framework, named “BPMN to code”, can be </a:t>
            </a:r>
            <a:r>
              <a:rPr lang="it"/>
              <a:t>divided</a:t>
            </a:r>
            <a:r>
              <a:rPr lang="it"/>
              <a:t> in activity, which are: Modeling, Configuration and translation.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8c804cdc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8c804cdc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a2e2f5f7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2e2f5f7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But why is this framework </a:t>
            </a:r>
            <a:r>
              <a:rPr lang="it"/>
              <a:t>useful</a:t>
            </a:r>
            <a:r>
              <a:rPr lang="it"/>
              <a:t>? why do we need it?</a:t>
            </a:r>
            <a:endParaRPr/>
          </a:p>
          <a:p>
            <a:pPr indent="0" lvl="0" marL="0" rtl="0" algn="l">
              <a:spcBef>
                <a:spcPts val="0"/>
              </a:spcBef>
              <a:spcAft>
                <a:spcPts val="0"/>
              </a:spcAft>
              <a:buNone/>
            </a:pPr>
            <a:r>
              <a:rPr lang="it"/>
              <a:t>Because what use to happen in the traditional approach it’s the fact that the project analyst will produce the model and after that, the software developers will produce works based on it. This kind of approach by the way has some issues:</a:t>
            </a:r>
            <a:endParaRPr/>
          </a:p>
          <a:p>
            <a:pPr indent="0" lvl="0" marL="0" rtl="0" algn="l">
              <a:spcBef>
                <a:spcPts val="0"/>
              </a:spcBef>
              <a:spcAft>
                <a:spcPts val="0"/>
              </a:spcAft>
              <a:buNone/>
            </a:pPr>
            <a:r>
              <a:rPr lang="it"/>
              <a:t>First of all, there’s not a standard way for represent IoT in BPMN, since, BPMN is an </a:t>
            </a:r>
            <a:r>
              <a:rPr lang="it"/>
              <a:t>high level overview of the business process,</a:t>
            </a:r>
            <a:r>
              <a:rPr lang="it"/>
              <a:t> meanwhile IoT are almost physical. </a:t>
            </a:r>
            <a:endParaRPr/>
          </a:p>
          <a:p>
            <a:pPr indent="0" lvl="0" marL="0" rtl="0" algn="l">
              <a:spcBef>
                <a:spcPts val="0"/>
              </a:spcBef>
              <a:spcAft>
                <a:spcPts val="0"/>
              </a:spcAft>
              <a:buNone/>
            </a:pPr>
            <a:r>
              <a:rPr lang="it"/>
              <a:t>The second problem is that, since the model can easily be misunderstood by the programmer, the implementation could deviates from the </a:t>
            </a:r>
            <a:r>
              <a:rPr lang="it"/>
              <a:t>intentions</a:t>
            </a:r>
            <a:r>
              <a:rPr lang="it"/>
              <a:t> and expectations of the business analyst. </a:t>
            </a:r>
            <a:endParaRPr/>
          </a:p>
          <a:p>
            <a:pPr indent="0" lvl="0" marL="0" rtl="0" algn="l">
              <a:spcBef>
                <a:spcPts val="0"/>
              </a:spcBef>
              <a:spcAft>
                <a:spcPts val="0"/>
              </a:spcAft>
              <a:buNone/>
            </a:pPr>
            <a:r>
              <a:rPr lang="it"/>
              <a:t>Another problem, at least, it’s the fact that changing the model part regarding the IoT, during the implementation phase, could means the manual adaption or intere recreation of the code.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9776b3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9776b3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Of course, all the work born from a carefully study of the </a:t>
            </a:r>
            <a:r>
              <a:rPr lang="it"/>
              <a:t>literature. In this sense a lot of solutions for solving this issues has been taken in exam, starting from the model choice until the code generation.</a:t>
            </a:r>
            <a:endParaRPr/>
          </a:p>
          <a:p>
            <a:pPr indent="0" lvl="0" marL="0" rtl="0" algn="l">
              <a:spcBef>
                <a:spcPts val="0"/>
              </a:spcBef>
              <a:spcAft>
                <a:spcPts val="0"/>
              </a:spcAft>
              <a:buNone/>
            </a:pPr>
            <a:r>
              <a:rPr lang="it"/>
              <a:t>For what concern the model, the choice was between different model diagram, but since the idea, was to move in direction of the business analyst, the final choice has been BPMN.</a:t>
            </a:r>
            <a:endParaRPr/>
          </a:p>
          <a:p>
            <a:pPr indent="0" lvl="0" marL="0" rtl="0" algn="l">
              <a:spcBef>
                <a:spcPts val="0"/>
              </a:spcBef>
              <a:spcAft>
                <a:spcPts val="0"/>
              </a:spcAft>
              <a:buNone/>
            </a:pPr>
            <a:r>
              <a:rPr lang="it"/>
              <a:t>In the same way, for what concern the code generation, the approaches taken in exam has been a lot, starting from the idea to add another model concerning the IoT information, but since, the framework has to be easy to use, the idea has been to add somehow information without adding an external schemas.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73840c32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73840c3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202124"/>
                </a:solidFill>
                <a:highlight>
                  <a:srgbClr val="FFFFFF"/>
                </a:highlight>
              </a:rPr>
              <a:t>For what concerns the modeling phase,  </a:t>
            </a:r>
            <a:r>
              <a:rPr lang="it">
                <a:solidFill>
                  <a:schemeClr val="dk1"/>
                </a:solidFill>
              </a:rPr>
              <a:t>The modelling notation taken in exam is the Business Process Model Notation (in short BPMN).</a:t>
            </a:r>
            <a:endParaRPr>
              <a:solidFill>
                <a:srgbClr val="202124"/>
              </a:solidFill>
              <a:highlight>
                <a:srgbClr val="FFFFFF"/>
              </a:highlight>
            </a:endParaRPr>
          </a:p>
          <a:p>
            <a:pPr indent="0" lvl="0" marL="0" rtl="0" algn="l">
              <a:lnSpc>
                <a:spcPct val="115000"/>
              </a:lnSpc>
              <a:spcBef>
                <a:spcPts val="1600"/>
              </a:spcBef>
              <a:spcAft>
                <a:spcPts val="0"/>
              </a:spcAft>
              <a:buNone/>
            </a:pPr>
            <a:r>
              <a:rPr lang="it">
                <a:solidFill>
                  <a:srgbClr val="202124"/>
                </a:solidFill>
                <a:highlight>
                  <a:srgbClr val="FFFFFF"/>
                </a:highlight>
              </a:rPr>
              <a:t>Business Process Model and Notation (</a:t>
            </a:r>
            <a:r>
              <a:rPr b="1" lang="it">
                <a:solidFill>
                  <a:srgbClr val="202124"/>
                </a:solidFill>
                <a:highlight>
                  <a:srgbClr val="FFFFFF"/>
                </a:highlight>
              </a:rPr>
              <a:t>BPMN</a:t>
            </a:r>
            <a:r>
              <a:rPr lang="it">
                <a:solidFill>
                  <a:srgbClr val="202124"/>
                </a:solidFill>
                <a:highlight>
                  <a:srgbClr val="FFFFFF"/>
                </a:highlight>
              </a:rPr>
              <a:t>) is a standard for business process modeling that provides a graphical notation for specifying business processes in a Business Process Diagram (BPD), based on a flowcharting technique. </a:t>
            </a:r>
            <a:r>
              <a:rPr lang="it" sz="1050">
                <a:solidFill>
                  <a:srgbClr val="202122"/>
                </a:solidFill>
                <a:highlight>
                  <a:srgbClr val="FFFFFF"/>
                </a:highlight>
              </a:rPr>
              <a:t>BPMN has been designed to provide a standard notation readily understandable by all business stakeholders, typically including business analysts, technical developers and business managers.</a:t>
            </a:r>
            <a:endParaRPr>
              <a:solidFill>
                <a:srgbClr val="202124"/>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it">
                <a:solidFill>
                  <a:srgbClr val="202124"/>
                </a:solidFill>
                <a:highlight>
                  <a:srgbClr val="FFFFFF"/>
                </a:highlight>
              </a:rPr>
              <a:t>For representing the BPMN the software used has been Camunda</a:t>
            </a:r>
            <a:r>
              <a:rPr lang="it">
                <a:solidFill>
                  <a:srgbClr val="202124"/>
                </a:solidFill>
                <a:highlight>
                  <a:srgbClr val="FFFFFF"/>
                </a:highlight>
              </a:rPr>
              <a:t>, which is an Open source platform for BPMN workflow and DNM decision automation. </a:t>
            </a:r>
            <a:endParaRPr>
              <a:solidFill>
                <a:srgbClr val="202124"/>
              </a:solidFill>
              <a:highlight>
                <a:srgbClr val="FFFFFF"/>
              </a:highlight>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b6570b4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6570b4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Still </a:t>
            </a:r>
            <a:r>
              <a:rPr lang="it"/>
              <a:t>remaining</a:t>
            </a:r>
            <a:r>
              <a:rPr lang="it"/>
              <a:t> into the modeling layer, </a:t>
            </a:r>
            <a:r>
              <a:rPr lang="it"/>
              <a:t>another</a:t>
            </a:r>
            <a:r>
              <a:rPr lang="it"/>
              <a:t> thing to take in exam it’s the IoT representation. For doing it, two main families of approaches has been taken in exam: in particular the first family of </a:t>
            </a:r>
            <a:r>
              <a:rPr lang="it"/>
              <a:t>approaches</a:t>
            </a:r>
            <a:r>
              <a:rPr lang="it"/>
              <a:t>, consist of representing the low-level information using an extension; but since, the work, intend to give something easy to use, the possible solutions have been taken in relation of the second families of approaches, so, the framework will not use extensions. </a:t>
            </a:r>
            <a:endParaRPr/>
          </a:p>
          <a:p>
            <a:pPr indent="0" lvl="0" marL="0" rtl="0" algn="l">
              <a:spcBef>
                <a:spcPts val="0"/>
              </a:spcBef>
              <a:spcAft>
                <a:spcPts val="0"/>
              </a:spcAft>
              <a:buClr>
                <a:schemeClr val="dk1"/>
              </a:buClr>
              <a:buSzPts val="1100"/>
              <a:buFont typeface="Arial"/>
              <a:buNone/>
            </a:pPr>
            <a:r>
              <a:rPr lang="it">
                <a:solidFill>
                  <a:schemeClr val="dk1"/>
                </a:solidFill>
              </a:rPr>
              <a:t>T</a:t>
            </a:r>
            <a:r>
              <a:rPr lang="it">
                <a:solidFill>
                  <a:schemeClr val="dk1"/>
                </a:solidFill>
              </a:rPr>
              <a:t>he possible solution proposed are those three: </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The first method for representing the IoT consists of using subtasks, in which the flow regarding the IoT will be inserted. In the same way, another solution that still works consists of represent the IoT BPMN in a separate diagram that could be connected to the main one using for example a call activity.</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The last method still works, but it’s not recommended, since it violates the theoretical usage of the BPMN. This approach consist in fact on defining the IoT information on the same level of abstraction of the main BPMN.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b6570b4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6570b4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in the Business Process Modeling and Notation, the information are represented in an high level point of view, the code generation concerning IoT would have been impossible without inserting additional information into the diagram. For this reason a Configuration </a:t>
            </a:r>
            <a:r>
              <a:rPr lang="it"/>
              <a:t>its</a:t>
            </a:r>
            <a:r>
              <a:rPr lang="it"/>
              <a:t> needed and for this purpose the proposed solution adopt a configuration language that can be used for specify the low-level information required. </a:t>
            </a:r>
            <a:endParaRPr/>
          </a:p>
          <a:p>
            <a:pPr indent="0" lvl="0" marL="0" rtl="0" algn="l">
              <a:spcBef>
                <a:spcPts val="0"/>
              </a:spcBef>
              <a:spcAft>
                <a:spcPts val="0"/>
              </a:spcAft>
              <a:buNone/>
            </a:pPr>
            <a:r>
              <a:rPr lang="it"/>
              <a:t>The language structure </a:t>
            </a:r>
            <a:r>
              <a:rPr lang="it"/>
              <a:t>is</a:t>
            </a:r>
            <a:r>
              <a:rPr lang="it"/>
              <a:t> composed by a list of couple, keywords-value separated by the equals symbol (``='') or the colon (:) and moreover the main keywords type that are composed by multiple values has recursively inside them a couple list with the form just explained enclosed into curly brackets.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98e678a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98e678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With the configuration language it’s possible to specify what it’s </a:t>
            </a:r>
            <a:r>
              <a:rPr lang="it"/>
              <a:t>intended</a:t>
            </a:r>
            <a:r>
              <a:rPr lang="it"/>
              <a:t> to do in a specific task concerning the IoT, in the first picture it’s shown the configuration of a task in which it’s intended to use an Arduino, which has ID equals to low temp and that reads data from a TMP36 temperature sensor connected to the Pin 0  which has ID equals to 2. </a:t>
            </a:r>
            <a:endParaRPr/>
          </a:p>
          <a:p>
            <a:pPr indent="0" lvl="0" marL="0" rtl="0" algn="l">
              <a:spcBef>
                <a:spcPts val="0"/>
              </a:spcBef>
              <a:spcAft>
                <a:spcPts val="0"/>
              </a:spcAft>
              <a:buNone/>
            </a:pPr>
            <a:r>
              <a:rPr lang="it"/>
              <a:t>The configuration language can also be used for specify information for managing the flow of the code. In this sense, it’s possible to specify condition expression that has the form showed in the second picture. The expression can be specified following the syntax of a programming language like java. If it’s intended to adopt sensor information, there’s the necessity of writing a keyword, followed by additional information that has to be inserted into square brackets. Those informations, are the device ID and </a:t>
            </a:r>
            <a:r>
              <a:rPr lang="it">
                <a:solidFill>
                  <a:schemeClr val="dk1"/>
                </a:solidFill>
              </a:rPr>
              <a:t>In case for example the condition will take in exam a particular value given by a sensor, </a:t>
            </a:r>
            <a:r>
              <a:rPr lang="it"/>
              <a:t>the sensor ID.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c804cdc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c804cdc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As explained before, for the translation the framework provides a software that will take as input the XML of a BPMN and will produce as output the IoT Compatible Code. This tool, it’s based on java , and use </a:t>
            </a:r>
            <a:r>
              <a:rPr lang="it"/>
              <a:t>Xtext and Xtend,</a:t>
            </a:r>
            <a:r>
              <a:rPr lang="it"/>
              <a:t> for compiling the input information and produce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particular, </a:t>
            </a:r>
            <a:r>
              <a:rPr lang="it">
                <a:solidFill>
                  <a:schemeClr val="dk1"/>
                </a:solidFill>
                <a:highlight>
                  <a:srgbClr val="FFFFFF"/>
                </a:highlight>
                <a:latin typeface="Roboto"/>
                <a:ea typeface="Roboto"/>
                <a:cs typeface="Roboto"/>
                <a:sym typeface="Roboto"/>
              </a:rPr>
              <a:t>Xtext is a framework for building language workbenches for textual domain-specific languages. and Xtend is a statically-typed-programming language built with Xtext and compiled to Java. </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it"/>
              <a:t>The Translation phase, can be </a:t>
            </a:r>
            <a:r>
              <a:rPr lang="it"/>
              <a:t>divided</a:t>
            </a:r>
            <a:r>
              <a:rPr lang="it"/>
              <a:t> again into sub parts, that are the reading and analysis of the data, the managing of the information and the code generation. For adopting this tool of course, the BPMN has to be modeled using the framework phases explained above.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149264"/>
            <a:ext cx="8222100" cy="13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Model-Driven development of IoT based Software</a:t>
            </a:r>
            <a:endParaRPr/>
          </a:p>
        </p:txBody>
      </p:sp>
      <p:sp>
        <p:nvSpPr>
          <p:cNvPr id="86" name="Google Shape;86;p13"/>
          <p:cNvSpPr txBox="1"/>
          <p:nvPr>
            <p:ph idx="1" type="subTitle"/>
          </p:nvPr>
        </p:nvSpPr>
        <p:spPr>
          <a:xfrm>
            <a:off x="598100" y="3614675"/>
            <a:ext cx="25731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Student: Luca Marasca</a:t>
            </a:r>
            <a:endParaRPr sz="1400"/>
          </a:p>
          <a:p>
            <a:pPr indent="0" lvl="0" marL="0" rtl="0" algn="l">
              <a:spcBef>
                <a:spcPts val="0"/>
              </a:spcBef>
              <a:spcAft>
                <a:spcPts val="0"/>
              </a:spcAft>
              <a:buNone/>
            </a:pPr>
            <a:r>
              <a:rPr lang="it" sz="1400"/>
              <a:t>ID n: 107104</a:t>
            </a:r>
            <a:endParaRPr sz="1400"/>
          </a:p>
        </p:txBody>
      </p:sp>
      <p:sp>
        <p:nvSpPr>
          <p:cNvPr id="87" name="Google Shape;87;p13"/>
          <p:cNvSpPr txBox="1"/>
          <p:nvPr>
            <p:ph idx="1" type="subTitle"/>
          </p:nvPr>
        </p:nvSpPr>
        <p:spPr>
          <a:xfrm>
            <a:off x="5619200" y="3614675"/>
            <a:ext cx="32010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Supervisor: Prof. Andrea Polini</a:t>
            </a:r>
            <a:endParaRPr sz="1400"/>
          </a:p>
          <a:p>
            <a:pPr indent="0" lvl="0" marL="0" rtl="0" algn="l">
              <a:spcBef>
                <a:spcPts val="0"/>
              </a:spcBef>
              <a:spcAft>
                <a:spcPts val="0"/>
              </a:spcAft>
              <a:buNone/>
            </a:pPr>
            <a:r>
              <a:rPr lang="it" sz="1400"/>
              <a:t>Co-Supervisor: Dr. Fabrizio Fornari</a:t>
            </a:r>
            <a:endParaRPr sz="1400"/>
          </a:p>
        </p:txBody>
      </p:sp>
      <p:pic>
        <p:nvPicPr>
          <p:cNvPr id="88" name="Google Shape;88;p13"/>
          <p:cNvPicPr preferRelativeResize="0"/>
          <p:nvPr/>
        </p:nvPicPr>
        <p:blipFill>
          <a:blip r:embed="rId3">
            <a:alphaModFix/>
          </a:blip>
          <a:stretch>
            <a:fillRect/>
          </a:stretch>
        </p:blipFill>
        <p:spPr>
          <a:xfrm>
            <a:off x="3272887" y="149975"/>
            <a:ext cx="2872535" cy="1192975"/>
          </a:xfrm>
          <a:prstGeom prst="rect">
            <a:avLst/>
          </a:prstGeom>
          <a:noFill/>
          <a:ln>
            <a:noFill/>
          </a:ln>
        </p:spPr>
      </p:pic>
      <p:sp>
        <p:nvSpPr>
          <p:cNvPr id="89" name="Google Shape;89;p13"/>
          <p:cNvSpPr txBox="1"/>
          <p:nvPr/>
        </p:nvSpPr>
        <p:spPr>
          <a:xfrm>
            <a:off x="2596500" y="1342950"/>
            <a:ext cx="3246900" cy="6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FFFFFF"/>
                </a:solidFill>
                <a:latin typeface="Roboto"/>
                <a:ea typeface="Roboto"/>
                <a:cs typeface="Roboto"/>
                <a:sym typeface="Roboto"/>
              </a:rPr>
              <a:t>School of science and technologies</a:t>
            </a:r>
            <a:endParaRPr>
              <a:solidFill>
                <a:srgbClr val="FFFFFF"/>
              </a:solidFill>
              <a:latin typeface="Roboto"/>
              <a:ea typeface="Roboto"/>
              <a:cs typeface="Roboto"/>
              <a:sym typeface="Roboto"/>
            </a:endParaRPr>
          </a:p>
          <a:p>
            <a:pPr indent="0" lvl="0" marL="0" rtl="0" algn="ctr">
              <a:spcBef>
                <a:spcPts val="1000"/>
              </a:spcBef>
              <a:spcAft>
                <a:spcPts val="0"/>
              </a:spcAft>
              <a:buNone/>
            </a:pPr>
            <a:r>
              <a:rPr i="1" lang="it">
                <a:solidFill>
                  <a:srgbClr val="FFFFFF"/>
                </a:solidFill>
                <a:latin typeface="Roboto"/>
                <a:ea typeface="Roboto"/>
                <a:cs typeface="Roboto"/>
                <a:sym typeface="Roboto"/>
              </a:rPr>
              <a:t>Degree in computer science (LM-18)</a:t>
            </a:r>
            <a:endParaRPr i="1">
              <a:solidFill>
                <a:srgbClr val="FFFFFF"/>
              </a:solidFill>
              <a:latin typeface="Roboto"/>
              <a:ea typeface="Roboto"/>
              <a:cs typeface="Roboto"/>
              <a:sym typeface="Roboto"/>
            </a:endParaRPr>
          </a:p>
        </p:txBody>
      </p:sp>
      <p:sp>
        <p:nvSpPr>
          <p:cNvPr id="90" name="Google Shape;90;p13"/>
          <p:cNvSpPr txBox="1"/>
          <p:nvPr/>
        </p:nvSpPr>
        <p:spPr>
          <a:xfrm>
            <a:off x="3300600" y="4605075"/>
            <a:ext cx="25428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rPr>
              <a:t>Academic</a:t>
            </a:r>
            <a:r>
              <a:rPr lang="it">
                <a:solidFill>
                  <a:srgbClr val="FFFFFF"/>
                </a:solidFill>
              </a:rPr>
              <a:t> Year </a:t>
            </a:r>
            <a:r>
              <a:rPr lang="it">
                <a:solidFill>
                  <a:srgbClr val="FFFFFF"/>
                </a:solidFill>
              </a:rPr>
              <a:t>2019/2020</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Grammar Definition</a:t>
            </a:r>
            <a:endParaRPr/>
          </a:p>
        </p:txBody>
      </p:sp>
      <p:sp>
        <p:nvSpPr>
          <p:cNvPr id="172" name="Google Shape;172;p22"/>
          <p:cNvSpPr txBox="1"/>
          <p:nvPr>
            <p:ph idx="1" type="body"/>
          </p:nvPr>
        </p:nvSpPr>
        <p:spPr>
          <a:xfrm>
            <a:off x="311700" y="1611550"/>
            <a:ext cx="8520600" cy="29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Why?</a:t>
            </a:r>
            <a:endParaRPr/>
          </a:p>
          <a:p>
            <a:pPr indent="-342900" lvl="0" marL="457200" rtl="0" algn="l">
              <a:spcBef>
                <a:spcPts val="1600"/>
              </a:spcBef>
              <a:spcAft>
                <a:spcPts val="0"/>
              </a:spcAft>
              <a:buSzPts val="1800"/>
              <a:buChar char="●"/>
            </a:pPr>
            <a:r>
              <a:rPr lang="it"/>
              <a:t>Allow</a:t>
            </a:r>
            <a:r>
              <a:rPr lang="it"/>
              <a:t> the software to interact with the XML</a:t>
            </a:r>
            <a:endParaRPr/>
          </a:p>
          <a:p>
            <a:pPr indent="-342900" lvl="0" marL="457200" rtl="0" algn="l">
              <a:spcBef>
                <a:spcPts val="0"/>
              </a:spcBef>
              <a:spcAft>
                <a:spcPts val="0"/>
              </a:spcAft>
              <a:buSzPts val="1800"/>
              <a:buChar char="●"/>
            </a:pPr>
            <a:r>
              <a:rPr lang="it"/>
              <a:t>Allow the software to interact with the configuration language</a:t>
            </a:r>
            <a:endParaRPr/>
          </a:p>
          <a:p>
            <a:pPr indent="-342900" lvl="0" marL="457200" rtl="0" algn="l">
              <a:spcBef>
                <a:spcPts val="0"/>
              </a:spcBef>
              <a:spcAft>
                <a:spcPts val="0"/>
              </a:spcAft>
              <a:buSzPts val="1800"/>
              <a:buChar char="●"/>
            </a:pPr>
            <a:r>
              <a:rPr lang="it"/>
              <a:t>Parse tree generation</a:t>
            </a:r>
            <a:endParaRPr/>
          </a:p>
          <a:p>
            <a:pPr indent="-342900" lvl="0" marL="457200" rtl="0" algn="l">
              <a:spcBef>
                <a:spcPts val="0"/>
              </a:spcBef>
              <a:spcAft>
                <a:spcPts val="0"/>
              </a:spcAft>
              <a:buSzPts val="1800"/>
              <a:buChar char="●"/>
            </a:pPr>
            <a:r>
              <a:rPr lang="it"/>
              <a:t>Code correctness</a:t>
            </a:r>
            <a:endParaRPr/>
          </a:p>
          <a:p>
            <a:pPr indent="0" lvl="0" marL="0" rtl="0" algn="l">
              <a:spcBef>
                <a:spcPts val="1600"/>
              </a:spcBef>
              <a:spcAft>
                <a:spcPts val="0"/>
              </a:spcAft>
              <a:buNone/>
            </a:pPr>
            <a:r>
              <a:rPr lang="it"/>
              <a:t>How does it works?</a:t>
            </a:r>
            <a:endParaRPr/>
          </a:p>
          <a:p>
            <a:pPr indent="-342900" lvl="0" marL="457200" rtl="0" algn="l">
              <a:spcBef>
                <a:spcPts val="1600"/>
              </a:spcBef>
              <a:spcAft>
                <a:spcPts val="0"/>
              </a:spcAft>
              <a:buSzPts val="1800"/>
              <a:buChar char="●"/>
            </a:pPr>
            <a:r>
              <a:rPr lang="it"/>
              <a:t>Grammar structure</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XML </a:t>
            </a:r>
            <a:r>
              <a:rPr lang="it"/>
              <a:t>Grammar</a:t>
            </a:r>
            <a:r>
              <a:rPr lang="it"/>
              <a:t> </a:t>
            </a:r>
            <a:endParaRPr/>
          </a:p>
        </p:txBody>
      </p:sp>
      <p:sp>
        <p:nvSpPr>
          <p:cNvPr id="178" name="Google Shape;178;p23"/>
          <p:cNvSpPr txBox="1"/>
          <p:nvPr/>
        </p:nvSpPr>
        <p:spPr>
          <a:xfrm>
            <a:off x="311700" y="1017800"/>
            <a:ext cx="5933100" cy="37065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it">
                <a:solidFill>
                  <a:srgbClr val="A0A000"/>
                </a:solidFill>
              </a:rPr>
              <a:t>Model:</a:t>
            </a:r>
            <a:endParaRPr>
              <a:solidFill>
                <a:srgbClr val="333333"/>
              </a:solidFill>
            </a:endParaRPr>
          </a:p>
          <a:p>
            <a:pPr indent="0" lvl="0" marL="0" rtl="0" algn="l">
              <a:lnSpc>
                <a:spcPct val="110795"/>
              </a:lnSpc>
              <a:spcBef>
                <a:spcPts val="0"/>
              </a:spcBef>
              <a:spcAft>
                <a:spcPts val="0"/>
              </a:spcAft>
              <a:buNone/>
            </a:pPr>
            <a:r>
              <a:rPr lang="it">
                <a:solidFill>
                  <a:srgbClr val="333333"/>
                </a:solidFill>
              </a:rPr>
              <a:t>	  model </a:t>
            </a:r>
            <a:r>
              <a:rPr lang="it">
                <a:solidFill>
                  <a:srgbClr val="666666"/>
                </a:solidFill>
              </a:rPr>
              <a:t>+=</a:t>
            </a:r>
            <a:r>
              <a:rPr lang="it">
                <a:solidFill>
                  <a:srgbClr val="333333"/>
                </a:solidFill>
              </a:rPr>
              <a:t> Xml</a:t>
            </a:r>
            <a:endParaRPr>
              <a:solidFill>
                <a:srgbClr val="333333"/>
              </a:solidFill>
            </a:endParaRPr>
          </a:p>
          <a:p>
            <a:pPr indent="0" lvl="0" marL="0" rtl="0" algn="l">
              <a:lnSpc>
                <a:spcPct val="110795"/>
              </a:lnSpc>
              <a:spcBef>
                <a:spcPts val="0"/>
              </a:spcBef>
              <a:spcAft>
                <a:spcPts val="0"/>
              </a:spcAft>
              <a:buNone/>
            </a:pPr>
            <a:r>
              <a:rPr lang="it">
                <a:solidFill>
                  <a:srgbClr val="666666"/>
                </a:solidFill>
              </a:rPr>
              <a:t>;</a:t>
            </a:r>
            <a:endParaRPr>
              <a:solidFill>
                <a:srgbClr val="333333"/>
              </a:solidFill>
            </a:endParaRPr>
          </a:p>
          <a:p>
            <a:pPr indent="0" lvl="0" marL="0" rtl="0" algn="l">
              <a:lnSpc>
                <a:spcPct val="110795"/>
              </a:lnSpc>
              <a:spcBef>
                <a:spcPts val="0"/>
              </a:spcBef>
              <a:spcAft>
                <a:spcPts val="0"/>
              </a:spcAft>
              <a:buNone/>
            </a:pPr>
            <a:r>
              <a:rPr lang="it">
                <a:solidFill>
                  <a:srgbClr val="A0A000"/>
                </a:solidFill>
              </a:rPr>
              <a:t>Xml:</a:t>
            </a:r>
            <a:endParaRPr>
              <a:solidFill>
                <a:srgbClr val="333333"/>
              </a:solidFill>
            </a:endParaRPr>
          </a:p>
          <a:p>
            <a:pPr indent="0" lvl="0" marL="0" rtl="0" algn="l">
              <a:lnSpc>
                <a:spcPct val="110795"/>
              </a:lnSpc>
              <a:spcBef>
                <a:spcPts val="0"/>
              </a:spcBef>
              <a:spcAft>
                <a:spcPts val="0"/>
              </a:spcAft>
              <a:buNone/>
            </a:pPr>
            <a:r>
              <a:rPr lang="it">
                <a:solidFill>
                  <a:srgbClr val="333333"/>
                </a:solidFill>
              </a:rPr>
              <a:t>	</a:t>
            </a:r>
            <a:r>
              <a:rPr lang="it">
                <a:solidFill>
                  <a:srgbClr val="666666"/>
                </a:solidFill>
              </a:rPr>
              <a:t>{</a:t>
            </a:r>
            <a:r>
              <a:rPr lang="it">
                <a:solidFill>
                  <a:srgbClr val="333333"/>
                </a:solidFill>
              </a:rPr>
              <a:t>Xml</a:t>
            </a:r>
            <a:r>
              <a:rPr lang="it">
                <a:solidFill>
                  <a:srgbClr val="666666"/>
                </a:solidFill>
              </a:rPr>
              <a:t>}</a:t>
            </a:r>
            <a:r>
              <a:rPr lang="it">
                <a:solidFill>
                  <a:srgbClr val="333333"/>
                </a:solidFill>
              </a:rPr>
              <a:t>  prolog</a:t>
            </a:r>
            <a:r>
              <a:rPr lang="it">
                <a:solidFill>
                  <a:srgbClr val="666666"/>
                </a:solidFill>
              </a:rPr>
              <a:t>?</a:t>
            </a:r>
            <a:r>
              <a:rPr lang="it">
                <a:solidFill>
                  <a:srgbClr val="333333"/>
                </a:solidFill>
              </a:rPr>
              <a:t> elements</a:t>
            </a:r>
            <a:r>
              <a:rPr lang="it">
                <a:solidFill>
                  <a:srgbClr val="666666"/>
                </a:solidFill>
              </a:rPr>
              <a:t>+=</a:t>
            </a:r>
            <a:r>
              <a:rPr lang="it">
                <a:solidFill>
                  <a:srgbClr val="333333"/>
                </a:solidFill>
              </a:rPr>
              <a:t>element</a:t>
            </a:r>
            <a:r>
              <a:rPr lang="it">
                <a:solidFill>
                  <a:srgbClr val="666666"/>
                </a:solidFill>
              </a:rPr>
              <a:t>*</a:t>
            </a:r>
            <a:endParaRPr>
              <a:solidFill>
                <a:srgbClr val="333333"/>
              </a:solidFill>
            </a:endParaRPr>
          </a:p>
          <a:p>
            <a:pPr indent="0" lvl="0" marL="0" rtl="0" algn="l">
              <a:lnSpc>
                <a:spcPct val="110795"/>
              </a:lnSpc>
              <a:spcBef>
                <a:spcPts val="0"/>
              </a:spcBef>
              <a:spcAft>
                <a:spcPts val="0"/>
              </a:spcAft>
              <a:buNone/>
            </a:pPr>
            <a:r>
              <a:rPr lang="it">
                <a:solidFill>
                  <a:srgbClr val="666666"/>
                </a:solidFill>
              </a:rPr>
              <a:t>;</a:t>
            </a:r>
            <a:endParaRPr>
              <a:solidFill>
                <a:srgbClr val="333333"/>
              </a:solidFill>
            </a:endParaRPr>
          </a:p>
          <a:p>
            <a:pPr indent="0" lvl="0" marL="0" rtl="0" algn="l">
              <a:lnSpc>
                <a:spcPct val="110795"/>
              </a:lnSpc>
              <a:spcBef>
                <a:spcPts val="0"/>
              </a:spcBef>
              <a:spcAft>
                <a:spcPts val="0"/>
              </a:spcAft>
              <a:buNone/>
            </a:pPr>
            <a:r>
              <a:rPr lang="it">
                <a:solidFill>
                  <a:srgbClr val="A0A000"/>
                </a:solidFill>
              </a:rPr>
              <a:t>prolog:</a:t>
            </a:r>
            <a:endParaRPr>
              <a:solidFill>
                <a:srgbClr val="333333"/>
              </a:solidFill>
            </a:endParaRPr>
          </a:p>
          <a:p>
            <a:pPr indent="0" lvl="0" marL="0" rtl="0" algn="l">
              <a:lnSpc>
                <a:spcPct val="110795"/>
              </a:lnSpc>
              <a:spcBef>
                <a:spcPts val="0"/>
              </a:spcBef>
              <a:spcAft>
                <a:spcPts val="0"/>
              </a:spcAft>
              <a:buNone/>
            </a:pPr>
            <a:r>
              <a:rPr lang="it">
                <a:solidFill>
                  <a:srgbClr val="333333"/>
                </a:solidFill>
              </a:rPr>
              <a:t>	</a:t>
            </a:r>
            <a:r>
              <a:rPr lang="it">
                <a:solidFill>
                  <a:srgbClr val="BA2121"/>
                </a:solidFill>
              </a:rPr>
              <a:t>"&lt;?"</a:t>
            </a:r>
            <a:r>
              <a:rPr lang="it">
                <a:solidFill>
                  <a:srgbClr val="333333"/>
                </a:solidFill>
              </a:rPr>
              <a:t> HEAD </a:t>
            </a:r>
            <a:r>
              <a:rPr lang="it">
                <a:solidFill>
                  <a:srgbClr val="BA2121"/>
                </a:solidFill>
              </a:rPr>
              <a:t>"version="</a:t>
            </a:r>
            <a:r>
              <a:rPr lang="it">
                <a:solidFill>
                  <a:srgbClr val="333333"/>
                </a:solidFill>
              </a:rPr>
              <a:t> STRING </a:t>
            </a:r>
            <a:r>
              <a:rPr lang="it">
                <a:solidFill>
                  <a:srgbClr val="BA2121"/>
                </a:solidFill>
              </a:rPr>
              <a:t>"encoding="</a:t>
            </a:r>
            <a:r>
              <a:rPr lang="it">
                <a:solidFill>
                  <a:srgbClr val="333333"/>
                </a:solidFill>
              </a:rPr>
              <a:t>STRING </a:t>
            </a:r>
            <a:r>
              <a:rPr lang="it">
                <a:solidFill>
                  <a:srgbClr val="BA2121"/>
                </a:solidFill>
              </a:rPr>
              <a:t>"?&gt;"</a:t>
            </a:r>
            <a:endParaRPr>
              <a:solidFill>
                <a:srgbClr val="333333"/>
              </a:solidFill>
            </a:endParaRPr>
          </a:p>
          <a:p>
            <a:pPr indent="0" lvl="0" marL="0" rtl="0" algn="l">
              <a:lnSpc>
                <a:spcPct val="110795"/>
              </a:lnSpc>
              <a:spcBef>
                <a:spcPts val="0"/>
              </a:spcBef>
              <a:spcAft>
                <a:spcPts val="0"/>
              </a:spcAft>
              <a:buNone/>
            </a:pPr>
            <a:r>
              <a:rPr lang="it">
                <a:solidFill>
                  <a:srgbClr val="666666"/>
                </a:solidFill>
              </a:rPr>
              <a:t>;</a:t>
            </a:r>
            <a:endParaRPr>
              <a:solidFill>
                <a:srgbClr val="333333"/>
              </a:solidFill>
            </a:endParaRPr>
          </a:p>
          <a:p>
            <a:pPr indent="0" lvl="0" marL="0" rtl="0" algn="l">
              <a:lnSpc>
                <a:spcPct val="110795"/>
              </a:lnSpc>
              <a:spcBef>
                <a:spcPts val="0"/>
              </a:spcBef>
              <a:spcAft>
                <a:spcPts val="0"/>
              </a:spcAft>
              <a:buNone/>
            </a:pPr>
            <a:r>
              <a:t/>
            </a:r>
            <a:endParaRPr>
              <a:solidFill>
                <a:srgbClr val="333333"/>
              </a:solidFill>
            </a:endParaRPr>
          </a:p>
          <a:p>
            <a:pPr indent="0" lvl="0" marL="0" rtl="0" algn="l">
              <a:lnSpc>
                <a:spcPct val="110795"/>
              </a:lnSpc>
              <a:spcBef>
                <a:spcPts val="0"/>
              </a:spcBef>
              <a:spcAft>
                <a:spcPts val="0"/>
              </a:spcAft>
              <a:buNone/>
            </a:pPr>
            <a:r>
              <a:rPr lang="it">
                <a:solidFill>
                  <a:srgbClr val="A0A000"/>
                </a:solidFill>
              </a:rPr>
              <a:t>element:</a:t>
            </a:r>
            <a:r>
              <a:rPr lang="it">
                <a:solidFill>
                  <a:srgbClr val="333333"/>
                </a:solidFill>
              </a:rPr>
              <a:t>    </a:t>
            </a:r>
            <a:r>
              <a:rPr lang="it">
                <a:solidFill>
                  <a:srgbClr val="666666"/>
                </a:solidFill>
              </a:rPr>
              <a:t>(</a:t>
            </a:r>
            <a:r>
              <a:rPr lang="it">
                <a:solidFill>
                  <a:srgbClr val="333333"/>
                </a:solidFill>
              </a:rPr>
              <a:t>open </a:t>
            </a:r>
            <a:r>
              <a:rPr lang="it">
                <a:solidFill>
                  <a:srgbClr val="666666"/>
                </a:solidFill>
              </a:rPr>
              <a:t>+=</a:t>
            </a:r>
            <a:r>
              <a:rPr lang="it">
                <a:solidFill>
                  <a:srgbClr val="333333"/>
                </a:solidFill>
              </a:rPr>
              <a:t> Open </a:t>
            </a:r>
            <a:endParaRPr>
              <a:solidFill>
                <a:srgbClr val="333333"/>
              </a:solidFill>
            </a:endParaRPr>
          </a:p>
          <a:p>
            <a:pPr indent="0" lvl="0" marL="0" rtl="0" algn="l">
              <a:lnSpc>
                <a:spcPct val="110795"/>
              </a:lnSpc>
              <a:spcBef>
                <a:spcPts val="0"/>
              </a:spcBef>
              <a:spcAft>
                <a:spcPts val="0"/>
              </a:spcAft>
              <a:buNone/>
            </a:pPr>
            <a:r>
              <a:rPr lang="it">
                <a:solidFill>
                  <a:srgbClr val="333333"/>
                </a:solidFill>
              </a:rPr>
              <a:t>		contents</a:t>
            </a:r>
            <a:r>
              <a:rPr lang="it">
                <a:solidFill>
                  <a:srgbClr val="666666"/>
                </a:solidFill>
              </a:rPr>
              <a:t>+=</a:t>
            </a:r>
            <a:r>
              <a:rPr lang="it">
                <a:solidFill>
                  <a:srgbClr val="333333"/>
                </a:solidFill>
              </a:rPr>
              <a:t>content close_tag</a:t>
            </a:r>
            <a:r>
              <a:rPr lang="it">
                <a:solidFill>
                  <a:srgbClr val="666666"/>
                </a:solidFill>
              </a:rPr>
              <a:t>+=</a:t>
            </a:r>
            <a:r>
              <a:rPr lang="it">
                <a:solidFill>
                  <a:srgbClr val="333333"/>
                </a:solidFill>
              </a:rPr>
              <a:t>Close</a:t>
            </a:r>
            <a:r>
              <a:rPr lang="it">
                <a:solidFill>
                  <a:srgbClr val="666666"/>
                </a:solidFill>
              </a:rPr>
              <a:t>)</a:t>
            </a:r>
            <a:endParaRPr>
              <a:solidFill>
                <a:srgbClr val="333333"/>
              </a:solidFill>
            </a:endParaRPr>
          </a:p>
          <a:p>
            <a:pPr indent="0" lvl="0" marL="0" rtl="0" algn="l">
              <a:lnSpc>
                <a:spcPct val="110795"/>
              </a:lnSpc>
              <a:spcBef>
                <a:spcPts val="0"/>
              </a:spcBef>
              <a:spcAft>
                <a:spcPts val="0"/>
              </a:spcAft>
              <a:buNone/>
            </a:pPr>
            <a:r>
              <a:rPr lang="it">
                <a:solidFill>
                  <a:srgbClr val="333333"/>
                </a:solidFill>
              </a:rPr>
              <a:t>            </a:t>
            </a:r>
            <a:r>
              <a:rPr lang="it">
                <a:solidFill>
                  <a:srgbClr val="666666"/>
                </a:solidFill>
              </a:rPr>
              <a:t>|</a:t>
            </a:r>
            <a:r>
              <a:rPr lang="it">
                <a:solidFill>
                  <a:srgbClr val="333333"/>
                </a:solidFill>
              </a:rPr>
              <a:t>  	singleton_tag</a:t>
            </a:r>
            <a:r>
              <a:rPr lang="it">
                <a:solidFill>
                  <a:srgbClr val="666666"/>
                </a:solidFill>
              </a:rPr>
              <a:t>+=</a:t>
            </a:r>
            <a:r>
              <a:rPr lang="it">
                <a:solidFill>
                  <a:srgbClr val="333333"/>
                </a:solidFill>
              </a:rPr>
              <a:t>Singleton</a:t>
            </a:r>
            <a:endParaRPr>
              <a:solidFill>
                <a:srgbClr val="333333"/>
              </a:solidFill>
            </a:endParaRPr>
          </a:p>
          <a:p>
            <a:pPr indent="0" lvl="0" marL="0" rtl="0" algn="l">
              <a:lnSpc>
                <a:spcPct val="110795"/>
              </a:lnSpc>
              <a:spcBef>
                <a:spcPts val="0"/>
              </a:spcBef>
              <a:spcAft>
                <a:spcPts val="0"/>
              </a:spcAft>
              <a:buNone/>
            </a:pPr>
            <a:r>
              <a:rPr lang="it">
                <a:solidFill>
                  <a:srgbClr val="333333"/>
                </a:solidFill>
              </a:rPr>
              <a:t>            </a:t>
            </a:r>
            <a:r>
              <a:rPr lang="it">
                <a:solidFill>
                  <a:srgbClr val="666666"/>
                </a:solidFill>
              </a:rPr>
              <a:t>;</a:t>
            </a:r>
            <a:endParaRPr>
              <a:solidFill>
                <a:srgbClr val="666666"/>
              </a:solidFill>
            </a:endParaRPr>
          </a:p>
          <a:p>
            <a:pPr indent="0" lvl="0" marL="0" rtl="0" algn="l">
              <a:lnSpc>
                <a:spcPct val="110795"/>
              </a:lnSpc>
              <a:spcBef>
                <a:spcPts val="0"/>
              </a:spcBef>
              <a:spcAft>
                <a:spcPts val="0"/>
              </a:spcAft>
              <a:buNone/>
            </a:pPr>
            <a:r>
              <a:t/>
            </a:r>
            <a:endParaRPr b="1">
              <a:solidFill>
                <a:srgbClr val="9977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XML Grammar </a:t>
            </a:r>
            <a:endParaRPr/>
          </a:p>
        </p:txBody>
      </p:sp>
      <p:sp>
        <p:nvSpPr>
          <p:cNvPr id="184" name="Google Shape;184;p24"/>
          <p:cNvSpPr txBox="1"/>
          <p:nvPr/>
        </p:nvSpPr>
        <p:spPr>
          <a:xfrm>
            <a:off x="311700" y="1154925"/>
            <a:ext cx="8832300" cy="3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A0A000"/>
                </a:solidFill>
              </a:rPr>
              <a:t>content:</a:t>
            </a:r>
            <a:endParaRPr>
              <a:solidFill>
                <a:srgbClr val="333333"/>
              </a:solidFill>
            </a:endParaRPr>
          </a:p>
          <a:p>
            <a:pPr indent="0" lvl="0" marL="0" rtl="0" algn="l">
              <a:spcBef>
                <a:spcPts val="0"/>
              </a:spcBef>
              <a:spcAft>
                <a:spcPts val="0"/>
              </a:spcAft>
              <a:buNone/>
            </a:pPr>
            <a:r>
              <a:rPr lang="it">
                <a:solidFill>
                  <a:srgbClr val="333333"/>
                </a:solidFill>
              </a:rPr>
              <a:t>	</a:t>
            </a:r>
            <a:r>
              <a:rPr lang="it">
                <a:solidFill>
                  <a:srgbClr val="666666"/>
                </a:solidFill>
              </a:rPr>
              <a:t>{</a:t>
            </a:r>
            <a:r>
              <a:rPr lang="it">
                <a:solidFill>
                  <a:srgbClr val="333333"/>
                </a:solidFill>
              </a:rPr>
              <a:t>content</a:t>
            </a:r>
            <a:r>
              <a:rPr lang="it">
                <a:solidFill>
                  <a:srgbClr val="666666"/>
                </a:solidFill>
              </a:rPr>
              <a:t>}</a:t>
            </a:r>
            <a:endParaRPr>
              <a:solidFill>
                <a:srgbClr val="333333"/>
              </a:solidFill>
            </a:endParaRPr>
          </a:p>
          <a:p>
            <a:pPr indent="0" lvl="0" marL="0" rtl="0" algn="l">
              <a:spcBef>
                <a:spcPts val="0"/>
              </a:spcBef>
              <a:spcAft>
                <a:spcPts val="0"/>
              </a:spcAft>
              <a:buNone/>
            </a:pPr>
            <a:r>
              <a:rPr lang="it">
                <a:solidFill>
                  <a:srgbClr val="333333"/>
                </a:solidFill>
              </a:rPr>
              <a:t>	</a:t>
            </a:r>
            <a:r>
              <a:rPr lang="it">
                <a:solidFill>
                  <a:srgbClr val="666666"/>
                </a:solidFill>
              </a:rPr>
              <a:t>(</a:t>
            </a:r>
            <a:r>
              <a:rPr lang="it">
                <a:solidFill>
                  <a:srgbClr val="333333"/>
                </a:solidFill>
              </a:rPr>
              <a:t> type </a:t>
            </a:r>
            <a:r>
              <a:rPr lang="it">
                <a:solidFill>
                  <a:srgbClr val="666666"/>
                </a:solidFill>
              </a:rPr>
              <a:t>+=</a:t>
            </a:r>
            <a:r>
              <a:rPr lang="it">
                <a:solidFill>
                  <a:srgbClr val="333333"/>
                </a:solidFill>
              </a:rPr>
              <a:t> </a:t>
            </a:r>
            <a:r>
              <a:rPr lang="it">
                <a:solidFill>
                  <a:srgbClr val="666666"/>
                </a:solidFill>
              </a:rPr>
              <a:t>(</a:t>
            </a:r>
            <a:r>
              <a:rPr lang="it">
                <a:solidFill>
                  <a:srgbClr val="BA2121"/>
                </a:solidFill>
              </a:rPr>
              <a:t>"_TASK"</a:t>
            </a:r>
            <a:r>
              <a:rPr lang="it">
                <a:solidFill>
                  <a:srgbClr val="666666"/>
                </a:solidFill>
              </a:rPr>
              <a:t>)</a:t>
            </a:r>
            <a:r>
              <a:rPr lang="it">
                <a:solidFill>
                  <a:srgbClr val="333333"/>
                </a:solidFill>
              </a:rPr>
              <a:t> </a:t>
            </a:r>
            <a:r>
              <a:rPr lang="it">
                <a:solidFill>
                  <a:srgbClr val="BA2121"/>
                </a:solidFill>
              </a:rPr>
              <a:t>"{"</a:t>
            </a:r>
            <a:r>
              <a:rPr lang="it">
                <a:solidFill>
                  <a:srgbClr val="333333"/>
                </a:solidFill>
              </a:rPr>
              <a:t> codex </a:t>
            </a:r>
            <a:r>
              <a:rPr lang="it">
                <a:solidFill>
                  <a:srgbClr val="666666"/>
                </a:solidFill>
              </a:rPr>
              <a:t>+=</a:t>
            </a:r>
            <a:r>
              <a:rPr lang="it">
                <a:solidFill>
                  <a:srgbClr val="333333"/>
                </a:solidFill>
              </a:rPr>
              <a:t> codex </a:t>
            </a:r>
            <a:r>
              <a:rPr lang="it">
                <a:solidFill>
                  <a:srgbClr val="BA2121"/>
                </a:solidFill>
              </a:rPr>
              <a:t>"}"</a:t>
            </a:r>
            <a:r>
              <a:rPr lang="it">
                <a:solidFill>
                  <a:srgbClr val="666666"/>
                </a:solidFill>
              </a:rPr>
              <a:t>|</a:t>
            </a:r>
            <a:r>
              <a:rPr lang="it">
                <a:solidFill>
                  <a:srgbClr val="333333"/>
                </a:solidFill>
              </a:rPr>
              <a:t> element</a:t>
            </a:r>
            <a:r>
              <a:rPr lang="it">
                <a:solidFill>
                  <a:srgbClr val="666666"/>
                </a:solidFill>
              </a:rPr>
              <a:t>+=</a:t>
            </a:r>
            <a:r>
              <a:rPr lang="it">
                <a:solidFill>
                  <a:srgbClr val="333333"/>
                </a:solidFill>
              </a:rPr>
              <a:t>element </a:t>
            </a:r>
            <a:r>
              <a:rPr lang="it">
                <a:solidFill>
                  <a:srgbClr val="666666"/>
                </a:solidFill>
              </a:rPr>
              <a:t>|</a:t>
            </a:r>
            <a:r>
              <a:rPr lang="it">
                <a:solidFill>
                  <a:srgbClr val="333333"/>
                </a:solidFill>
              </a:rPr>
              <a:t> body</a:t>
            </a:r>
            <a:r>
              <a:rPr lang="it">
                <a:solidFill>
                  <a:srgbClr val="666666"/>
                </a:solidFill>
              </a:rPr>
              <a:t>+=</a:t>
            </a:r>
            <a:r>
              <a:rPr lang="it">
                <a:solidFill>
                  <a:srgbClr val="333333"/>
                </a:solidFill>
              </a:rPr>
              <a:t>preconditions</a:t>
            </a:r>
            <a:r>
              <a:rPr lang="it">
                <a:solidFill>
                  <a:srgbClr val="666666"/>
                </a:solidFill>
              </a:rPr>
              <a:t>*</a:t>
            </a:r>
            <a:r>
              <a:rPr lang="it">
                <a:solidFill>
                  <a:srgbClr val="333333"/>
                </a:solidFill>
              </a:rPr>
              <a:t>  body</a:t>
            </a:r>
            <a:r>
              <a:rPr lang="it">
                <a:solidFill>
                  <a:srgbClr val="666666"/>
                </a:solidFill>
              </a:rPr>
              <a:t>+=(</a:t>
            </a:r>
            <a:r>
              <a:rPr lang="it">
                <a:solidFill>
                  <a:srgbClr val="333333"/>
                </a:solidFill>
              </a:rPr>
              <a:t>BODY </a:t>
            </a:r>
            <a:r>
              <a:rPr lang="it">
                <a:solidFill>
                  <a:srgbClr val="666666"/>
                </a:solidFill>
              </a:rPr>
              <a:t>|</a:t>
            </a:r>
            <a:r>
              <a:rPr lang="it">
                <a:solidFill>
                  <a:srgbClr val="333333"/>
                </a:solidFill>
              </a:rPr>
              <a:t>variables</a:t>
            </a:r>
            <a:r>
              <a:rPr lang="it">
                <a:solidFill>
                  <a:srgbClr val="666666"/>
                </a:solidFill>
              </a:rPr>
              <a:t>)</a:t>
            </a:r>
            <a:r>
              <a:rPr lang="it">
                <a:solidFill>
                  <a:srgbClr val="333333"/>
                </a:solidFill>
              </a:rPr>
              <a:t> body</a:t>
            </a:r>
            <a:r>
              <a:rPr lang="it">
                <a:solidFill>
                  <a:srgbClr val="666666"/>
                </a:solidFill>
              </a:rPr>
              <a:t>+=</a:t>
            </a:r>
            <a:r>
              <a:rPr lang="it">
                <a:solidFill>
                  <a:srgbClr val="333333"/>
                </a:solidFill>
              </a:rPr>
              <a:t> conditions</a:t>
            </a:r>
            <a:r>
              <a:rPr lang="it">
                <a:solidFill>
                  <a:srgbClr val="666666"/>
                </a:solidFill>
              </a:rPr>
              <a:t>*</a:t>
            </a:r>
            <a:r>
              <a:rPr lang="it">
                <a:solidFill>
                  <a:srgbClr val="333333"/>
                </a:solidFill>
              </a:rPr>
              <a:t> </a:t>
            </a:r>
            <a:r>
              <a:rPr lang="it">
                <a:solidFill>
                  <a:srgbClr val="666666"/>
                </a:solidFill>
              </a:rPr>
              <a:t>|</a:t>
            </a:r>
            <a:r>
              <a:rPr lang="it">
                <a:solidFill>
                  <a:srgbClr val="333333"/>
                </a:solidFill>
              </a:rPr>
              <a:t>   keywords</a:t>
            </a:r>
            <a:r>
              <a:rPr lang="it">
                <a:solidFill>
                  <a:srgbClr val="666666"/>
                </a:solidFill>
              </a:rPr>
              <a:t>+=</a:t>
            </a:r>
            <a:r>
              <a:rPr lang="it">
                <a:solidFill>
                  <a:srgbClr val="333333"/>
                </a:solidFill>
              </a:rPr>
              <a:t>KEYWORDS  </a:t>
            </a:r>
            <a:r>
              <a:rPr lang="it">
                <a:solidFill>
                  <a:srgbClr val="666666"/>
                </a:solidFill>
              </a:rPr>
              <a:t>|</a:t>
            </a:r>
            <a:r>
              <a:rPr lang="it">
                <a:solidFill>
                  <a:srgbClr val="333333"/>
                </a:solidFill>
              </a:rPr>
              <a:t>  data</a:t>
            </a:r>
            <a:r>
              <a:rPr lang="it">
                <a:solidFill>
                  <a:srgbClr val="666666"/>
                </a:solidFill>
              </a:rPr>
              <a:t>+=</a:t>
            </a:r>
            <a:r>
              <a:rPr lang="it">
                <a:solidFill>
                  <a:srgbClr val="333333"/>
                </a:solidFill>
              </a:rPr>
              <a:t>STRING</a:t>
            </a:r>
            <a:r>
              <a:rPr lang="it">
                <a:solidFill>
                  <a:srgbClr val="666666"/>
                </a:solidFill>
              </a:rPr>
              <a: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it">
                <a:solidFill>
                  <a:srgbClr val="A0A000"/>
                </a:solidFill>
              </a:rPr>
              <a:t>Open:</a:t>
            </a:r>
            <a:endParaRPr>
              <a:solidFill>
                <a:srgbClr val="333333"/>
              </a:solidFill>
            </a:endParaRPr>
          </a:p>
          <a:p>
            <a:pPr indent="0" lvl="0" marL="0" rtl="0" algn="l">
              <a:spcBef>
                <a:spcPts val="0"/>
              </a:spcBef>
              <a:spcAft>
                <a:spcPts val="0"/>
              </a:spcAft>
              <a:buNone/>
            </a:pPr>
            <a:r>
              <a:rPr lang="it">
                <a:solidFill>
                  <a:srgbClr val="333333"/>
                </a:solidFill>
              </a:rPr>
              <a:t>	 </a:t>
            </a:r>
            <a:r>
              <a:rPr lang="it">
                <a:solidFill>
                  <a:srgbClr val="666666"/>
                </a:solidFill>
              </a:rPr>
              <a:t>(</a:t>
            </a:r>
            <a:r>
              <a:rPr lang="it">
                <a:solidFill>
                  <a:srgbClr val="BA2121"/>
                </a:solidFill>
              </a:rPr>
              <a:t>"&lt;"</a:t>
            </a:r>
            <a:r>
              <a:rPr lang="it">
                <a:solidFill>
                  <a:srgbClr val="333333"/>
                </a:solidFill>
              </a:rPr>
              <a:t> head</a:t>
            </a:r>
            <a:r>
              <a:rPr lang="it">
                <a:solidFill>
                  <a:srgbClr val="666666"/>
                </a:solidFill>
              </a:rPr>
              <a:t>+=</a:t>
            </a:r>
            <a:r>
              <a:rPr lang="it">
                <a:solidFill>
                  <a:srgbClr val="333333"/>
                </a:solidFill>
              </a:rPr>
              <a:t> HEAD </a:t>
            </a:r>
            <a:r>
              <a:rPr lang="it">
                <a:solidFill>
                  <a:srgbClr val="BA2121"/>
                </a:solidFill>
              </a:rPr>
              <a:t>":"</a:t>
            </a:r>
            <a:r>
              <a:rPr lang="it">
                <a:solidFill>
                  <a:srgbClr val="333333"/>
                </a:solidFill>
              </a:rPr>
              <a:t> keywords </a:t>
            </a:r>
            <a:r>
              <a:rPr lang="it">
                <a:solidFill>
                  <a:srgbClr val="666666"/>
                </a:solidFill>
              </a:rPr>
              <a:t>+=</a:t>
            </a:r>
            <a:r>
              <a:rPr lang="it">
                <a:solidFill>
                  <a:srgbClr val="333333"/>
                </a:solidFill>
              </a:rPr>
              <a:t> KEYWORDS  </a:t>
            </a:r>
            <a:r>
              <a:rPr lang="it">
                <a:solidFill>
                  <a:srgbClr val="666666"/>
                </a:solidFill>
              </a:rPr>
              <a:t>((</a:t>
            </a:r>
            <a:r>
              <a:rPr lang="it">
                <a:solidFill>
                  <a:srgbClr val="333333"/>
                </a:solidFill>
              </a:rPr>
              <a:t>head1 </a:t>
            </a:r>
            <a:r>
              <a:rPr lang="it">
                <a:solidFill>
                  <a:srgbClr val="666666"/>
                </a:solidFill>
              </a:rPr>
              <a:t>+=</a:t>
            </a:r>
            <a:r>
              <a:rPr lang="it">
                <a:solidFill>
                  <a:srgbClr val="333333"/>
                </a:solidFill>
              </a:rPr>
              <a:t> HEAD </a:t>
            </a:r>
            <a:r>
              <a:rPr lang="it">
                <a:solidFill>
                  <a:srgbClr val="BA2121"/>
                </a:solidFill>
              </a:rPr>
              <a:t>":"</a:t>
            </a:r>
            <a:r>
              <a:rPr lang="it">
                <a:solidFill>
                  <a:srgbClr val="666666"/>
                </a:solidFill>
              </a:rPr>
              <a:t>)</a:t>
            </a:r>
            <a:r>
              <a:rPr lang="it">
                <a:solidFill>
                  <a:srgbClr val="333333"/>
                </a:solidFill>
              </a:rPr>
              <a:t> </a:t>
            </a:r>
            <a:r>
              <a:rPr lang="it">
                <a:solidFill>
                  <a:srgbClr val="666666"/>
                </a:solidFill>
              </a:rPr>
              <a:t>|</a:t>
            </a:r>
            <a:r>
              <a:rPr lang="it">
                <a:solidFill>
                  <a:srgbClr val="333333"/>
                </a:solidFill>
              </a:rPr>
              <a:t> </a:t>
            </a:r>
            <a:r>
              <a:rPr lang="it">
                <a:solidFill>
                  <a:srgbClr val="666666"/>
                </a:solidFill>
              </a:rPr>
              <a:t>((</a:t>
            </a:r>
            <a:r>
              <a:rPr lang="it">
                <a:solidFill>
                  <a:srgbClr val="333333"/>
                </a:solidFill>
              </a:rPr>
              <a:t>head1 </a:t>
            </a:r>
            <a:r>
              <a:rPr lang="it">
                <a:solidFill>
                  <a:srgbClr val="666666"/>
                </a:solidFill>
              </a:rPr>
              <a:t>+=</a:t>
            </a:r>
            <a:r>
              <a:rPr lang="it">
                <a:solidFill>
                  <a:srgbClr val="333333"/>
                </a:solidFill>
              </a:rPr>
              <a:t> HEAD</a:t>
            </a:r>
            <a:r>
              <a:rPr lang="it">
                <a:solidFill>
                  <a:srgbClr val="666666"/>
                </a:solidFill>
              </a:rPr>
              <a:t>|</a:t>
            </a:r>
            <a:r>
              <a:rPr lang="it">
                <a:solidFill>
                  <a:srgbClr val="333333"/>
                </a:solidFill>
              </a:rPr>
              <a:t>keywords1 </a:t>
            </a:r>
            <a:r>
              <a:rPr lang="it">
                <a:solidFill>
                  <a:srgbClr val="666666"/>
                </a:solidFill>
              </a:rPr>
              <a:t>+=</a:t>
            </a:r>
            <a:r>
              <a:rPr lang="it">
                <a:solidFill>
                  <a:srgbClr val="333333"/>
                </a:solidFill>
              </a:rPr>
              <a:t> KEYWORDS</a:t>
            </a:r>
            <a:r>
              <a:rPr lang="it">
                <a:solidFill>
                  <a:srgbClr val="666666"/>
                </a:solidFill>
              </a:rPr>
              <a:t>)</a:t>
            </a:r>
            <a:r>
              <a:rPr lang="it">
                <a:solidFill>
                  <a:srgbClr val="333333"/>
                </a:solidFill>
              </a:rPr>
              <a:t> </a:t>
            </a:r>
            <a:r>
              <a:rPr lang="it">
                <a:solidFill>
                  <a:srgbClr val="BA2121"/>
                </a:solidFill>
              </a:rPr>
              <a:t>"="</a:t>
            </a:r>
            <a:r>
              <a:rPr lang="it">
                <a:solidFill>
                  <a:srgbClr val="333333"/>
                </a:solidFill>
              </a:rPr>
              <a:t> value</a:t>
            </a:r>
            <a:r>
              <a:rPr lang="it">
                <a:solidFill>
                  <a:srgbClr val="666666"/>
                </a:solidFill>
              </a:rPr>
              <a:t>+=</a:t>
            </a:r>
            <a:r>
              <a:rPr lang="it">
                <a:solidFill>
                  <a:srgbClr val="333333"/>
                </a:solidFill>
              </a:rPr>
              <a:t>STRING</a:t>
            </a:r>
            <a:r>
              <a:rPr lang="it">
                <a:solidFill>
                  <a:srgbClr val="666666"/>
                </a:solidFill>
              </a:rPr>
              <a:t>))*</a:t>
            </a:r>
            <a:r>
              <a:rPr lang="it">
                <a:solidFill>
                  <a:srgbClr val="333333"/>
                </a:solidFill>
              </a:rPr>
              <a:t> </a:t>
            </a:r>
            <a:r>
              <a:rPr lang="it">
                <a:solidFill>
                  <a:srgbClr val="BA2121"/>
                </a:solidFill>
              </a:rPr>
              <a:t>"&gt;"</a:t>
            </a:r>
            <a:r>
              <a:rPr lang="it">
                <a:solidFill>
                  <a:srgbClr val="666666"/>
                </a:solidFill>
              </a:rPr>
              <a:t>)</a:t>
            </a:r>
            <a:r>
              <a:rPr lang="it">
                <a:solidFill>
                  <a:srgbClr val="333333"/>
                </a:solidFill>
              </a:rPr>
              <a:t>	 </a:t>
            </a:r>
            <a:endParaRPr>
              <a:solidFill>
                <a:srgbClr val="333333"/>
              </a:solidFill>
            </a:endParaRPr>
          </a:p>
          <a:p>
            <a:pPr indent="0" lvl="0" marL="0" rtl="0" algn="l">
              <a:spcBef>
                <a:spcPts val="0"/>
              </a:spcBef>
              <a:spcAft>
                <a:spcPts val="0"/>
              </a:spcAft>
              <a:buNone/>
            </a:pPr>
            <a:r>
              <a:rPr lang="it">
                <a:solidFill>
                  <a:srgbClr val="666666"/>
                </a:solidFill>
              </a:rPr>
              <a: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it">
                <a:solidFill>
                  <a:srgbClr val="A0A000"/>
                </a:solidFill>
              </a:rPr>
              <a:t>Singleton:</a:t>
            </a:r>
            <a:endParaRPr>
              <a:solidFill>
                <a:srgbClr val="333333"/>
              </a:solidFill>
            </a:endParaRPr>
          </a:p>
          <a:p>
            <a:pPr indent="0" lvl="0" marL="0" rtl="0" algn="l">
              <a:spcBef>
                <a:spcPts val="0"/>
              </a:spcBef>
              <a:spcAft>
                <a:spcPts val="0"/>
              </a:spcAft>
              <a:buNone/>
            </a:pPr>
            <a:r>
              <a:rPr lang="it">
                <a:solidFill>
                  <a:srgbClr val="333333"/>
                </a:solidFill>
              </a:rPr>
              <a:t>	</a:t>
            </a:r>
            <a:r>
              <a:rPr lang="it">
                <a:solidFill>
                  <a:srgbClr val="666666"/>
                </a:solidFill>
              </a:rPr>
              <a:t>{</a:t>
            </a:r>
            <a:r>
              <a:rPr lang="it">
                <a:solidFill>
                  <a:srgbClr val="333333"/>
                </a:solidFill>
              </a:rPr>
              <a:t>Singleton</a:t>
            </a:r>
            <a:r>
              <a:rPr lang="it">
                <a:solidFill>
                  <a:srgbClr val="666666"/>
                </a:solidFill>
              </a:rPr>
              <a:t>}</a:t>
            </a:r>
            <a:r>
              <a:rPr lang="it">
                <a:solidFill>
                  <a:srgbClr val="333333"/>
                </a:solidFill>
              </a:rPr>
              <a:t> </a:t>
            </a:r>
            <a:r>
              <a:rPr lang="it">
                <a:solidFill>
                  <a:srgbClr val="666666"/>
                </a:solidFill>
              </a:rPr>
              <a:t>(</a:t>
            </a:r>
            <a:r>
              <a:rPr lang="it">
                <a:solidFill>
                  <a:srgbClr val="BA2121"/>
                </a:solidFill>
              </a:rPr>
              <a:t>"&lt;"</a:t>
            </a:r>
            <a:r>
              <a:rPr lang="it">
                <a:solidFill>
                  <a:srgbClr val="333333"/>
                </a:solidFill>
              </a:rPr>
              <a:t> HEAD </a:t>
            </a:r>
            <a:r>
              <a:rPr lang="it">
                <a:solidFill>
                  <a:srgbClr val="BA2121"/>
                </a:solidFill>
              </a:rPr>
              <a:t>":"</a:t>
            </a:r>
            <a:r>
              <a:rPr lang="it">
                <a:solidFill>
                  <a:srgbClr val="333333"/>
                </a:solidFill>
              </a:rPr>
              <a:t> keywords</a:t>
            </a:r>
            <a:r>
              <a:rPr lang="it">
                <a:solidFill>
                  <a:srgbClr val="666666"/>
                </a:solidFill>
              </a:rPr>
              <a:t>+=</a:t>
            </a:r>
            <a:r>
              <a:rPr lang="it">
                <a:solidFill>
                  <a:srgbClr val="333333"/>
                </a:solidFill>
              </a:rPr>
              <a:t>KEYWORDS  </a:t>
            </a:r>
            <a:r>
              <a:rPr lang="it">
                <a:solidFill>
                  <a:srgbClr val="666666"/>
                </a:solidFill>
              </a:rPr>
              <a:t>((</a:t>
            </a:r>
            <a:r>
              <a:rPr lang="it">
                <a:solidFill>
                  <a:srgbClr val="333333"/>
                </a:solidFill>
              </a:rPr>
              <a:t>HEAD </a:t>
            </a:r>
            <a:r>
              <a:rPr lang="it">
                <a:solidFill>
                  <a:srgbClr val="BA2121"/>
                </a:solidFill>
              </a:rPr>
              <a:t>":"</a:t>
            </a:r>
            <a:r>
              <a:rPr lang="it">
                <a:solidFill>
                  <a:srgbClr val="666666"/>
                </a:solidFill>
              </a:rPr>
              <a:t>)</a:t>
            </a:r>
            <a:r>
              <a:rPr lang="it">
                <a:solidFill>
                  <a:srgbClr val="333333"/>
                </a:solidFill>
              </a:rPr>
              <a:t> </a:t>
            </a:r>
            <a:r>
              <a:rPr lang="it">
                <a:solidFill>
                  <a:srgbClr val="666666"/>
                </a:solidFill>
              </a:rPr>
              <a:t>|</a:t>
            </a:r>
            <a:r>
              <a:rPr lang="it">
                <a:solidFill>
                  <a:srgbClr val="333333"/>
                </a:solidFill>
              </a:rPr>
              <a:t> </a:t>
            </a:r>
            <a:r>
              <a:rPr lang="it">
                <a:solidFill>
                  <a:srgbClr val="666666"/>
                </a:solidFill>
              </a:rPr>
              <a:t>(</a:t>
            </a:r>
            <a:r>
              <a:rPr lang="it">
                <a:solidFill>
                  <a:srgbClr val="333333"/>
                </a:solidFill>
              </a:rPr>
              <a:t>keywords1</a:t>
            </a:r>
            <a:r>
              <a:rPr lang="it">
                <a:solidFill>
                  <a:srgbClr val="666666"/>
                </a:solidFill>
              </a:rPr>
              <a:t>+=</a:t>
            </a:r>
            <a:r>
              <a:rPr lang="it">
                <a:solidFill>
                  <a:srgbClr val="333333"/>
                </a:solidFill>
              </a:rPr>
              <a:t> KEYWORDS </a:t>
            </a:r>
            <a:r>
              <a:rPr lang="it">
                <a:solidFill>
                  <a:srgbClr val="BA2121"/>
                </a:solidFill>
              </a:rPr>
              <a:t>"="</a:t>
            </a:r>
            <a:r>
              <a:rPr lang="it">
                <a:solidFill>
                  <a:srgbClr val="333333"/>
                </a:solidFill>
              </a:rPr>
              <a:t> value</a:t>
            </a:r>
            <a:r>
              <a:rPr lang="it">
                <a:solidFill>
                  <a:srgbClr val="666666"/>
                </a:solidFill>
              </a:rPr>
              <a:t>+=</a:t>
            </a:r>
            <a:r>
              <a:rPr lang="it">
                <a:solidFill>
                  <a:srgbClr val="333333"/>
                </a:solidFill>
              </a:rPr>
              <a:t>STRING</a:t>
            </a:r>
            <a:r>
              <a:rPr lang="it">
                <a:solidFill>
                  <a:srgbClr val="666666"/>
                </a:solidFill>
              </a:rPr>
              <a:t>))*)</a:t>
            </a:r>
            <a:r>
              <a:rPr lang="it">
                <a:solidFill>
                  <a:srgbClr val="333333"/>
                </a:solidFill>
              </a:rPr>
              <a:t>  </a:t>
            </a:r>
            <a:r>
              <a:rPr lang="it">
                <a:solidFill>
                  <a:srgbClr val="BA2121"/>
                </a:solidFill>
              </a:rPr>
              <a:t>"/&gt;"</a:t>
            </a:r>
            <a:r>
              <a:rPr lang="it">
                <a:solidFill>
                  <a:srgbClr val="666666"/>
                </a:solidFill>
              </a:rPr>
              <a: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it">
                <a:solidFill>
                  <a:srgbClr val="A0A000"/>
                </a:solidFill>
              </a:rPr>
              <a:t>Close:</a:t>
            </a:r>
            <a:endParaRPr>
              <a:solidFill>
                <a:srgbClr val="333333"/>
              </a:solidFill>
            </a:endParaRPr>
          </a:p>
          <a:p>
            <a:pPr indent="0" lvl="0" marL="0" rtl="0" algn="l">
              <a:spcBef>
                <a:spcPts val="0"/>
              </a:spcBef>
              <a:spcAft>
                <a:spcPts val="0"/>
              </a:spcAft>
              <a:buNone/>
            </a:pPr>
            <a:r>
              <a:rPr lang="it">
                <a:solidFill>
                  <a:srgbClr val="333333"/>
                </a:solidFill>
              </a:rPr>
              <a:t>	</a:t>
            </a:r>
            <a:r>
              <a:rPr lang="it">
                <a:solidFill>
                  <a:srgbClr val="666666"/>
                </a:solidFill>
              </a:rPr>
              <a:t>{</a:t>
            </a:r>
            <a:r>
              <a:rPr lang="it">
                <a:solidFill>
                  <a:srgbClr val="333333"/>
                </a:solidFill>
              </a:rPr>
              <a:t>Close</a:t>
            </a:r>
            <a:r>
              <a:rPr lang="it">
                <a:solidFill>
                  <a:srgbClr val="666666"/>
                </a:solidFill>
              </a:rPr>
              <a:t>}</a:t>
            </a:r>
            <a:r>
              <a:rPr lang="it">
                <a:solidFill>
                  <a:srgbClr val="333333"/>
                </a:solidFill>
              </a:rPr>
              <a:t> </a:t>
            </a:r>
            <a:r>
              <a:rPr lang="it">
                <a:solidFill>
                  <a:srgbClr val="666666"/>
                </a:solidFill>
              </a:rPr>
              <a:t>(</a:t>
            </a:r>
            <a:r>
              <a:rPr lang="it">
                <a:solidFill>
                  <a:srgbClr val="BA2121"/>
                </a:solidFill>
              </a:rPr>
              <a:t>"&lt;/"</a:t>
            </a:r>
            <a:r>
              <a:rPr lang="it">
                <a:solidFill>
                  <a:srgbClr val="333333"/>
                </a:solidFill>
              </a:rPr>
              <a:t> HEAD </a:t>
            </a:r>
            <a:r>
              <a:rPr lang="it">
                <a:solidFill>
                  <a:srgbClr val="BA2121"/>
                </a:solidFill>
              </a:rPr>
              <a:t>":"</a:t>
            </a:r>
            <a:r>
              <a:rPr lang="it">
                <a:solidFill>
                  <a:srgbClr val="333333"/>
                </a:solidFill>
              </a:rPr>
              <a:t> KEYWORDS  </a:t>
            </a:r>
            <a:r>
              <a:rPr lang="it">
                <a:solidFill>
                  <a:srgbClr val="BA2121"/>
                </a:solidFill>
              </a:rPr>
              <a:t>"&gt;"</a:t>
            </a:r>
            <a:r>
              <a:rPr lang="it">
                <a:solidFill>
                  <a:srgbClr val="666666"/>
                </a:solidFill>
              </a:rPr>
              <a:t>)</a:t>
            </a:r>
            <a:r>
              <a:rPr lang="it">
                <a:solidFill>
                  <a:srgbClr val="333333"/>
                </a:solidFill>
              </a:rPr>
              <a:t> </a:t>
            </a:r>
            <a:endParaRPr>
              <a:solidFill>
                <a:srgbClr val="333333"/>
              </a:solidFill>
            </a:endParaRPr>
          </a:p>
          <a:p>
            <a:pPr indent="0" lvl="0" marL="0" rtl="0" algn="l">
              <a:lnSpc>
                <a:spcPct val="110795"/>
              </a:lnSpc>
              <a:spcBef>
                <a:spcPts val="0"/>
              </a:spcBef>
              <a:spcAft>
                <a:spcPts val="0"/>
              </a:spcAft>
              <a:buNone/>
            </a:pPr>
            <a:r>
              <a:rPr lang="it">
                <a:solidFill>
                  <a:srgbClr val="666666"/>
                </a:solidFill>
              </a:rPr>
              <a:t>;</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Configuration Language Grammar</a:t>
            </a:r>
            <a:endParaRPr/>
          </a:p>
        </p:txBody>
      </p:sp>
      <p:sp>
        <p:nvSpPr>
          <p:cNvPr id="190" name="Google Shape;190;p25"/>
          <p:cNvSpPr txBox="1"/>
          <p:nvPr>
            <p:ph idx="1" type="body"/>
          </p:nvPr>
        </p:nvSpPr>
        <p:spPr>
          <a:xfrm>
            <a:off x="311700" y="1138525"/>
            <a:ext cx="8520600" cy="34305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lang="it" sz="1400">
                <a:solidFill>
                  <a:srgbClr val="A0A000"/>
                </a:solidFill>
                <a:latin typeface="Arial"/>
                <a:ea typeface="Arial"/>
                <a:cs typeface="Arial"/>
                <a:sym typeface="Arial"/>
              </a:rPr>
              <a:t>codex:</a:t>
            </a:r>
            <a:endParaRPr sz="1400">
              <a:solidFill>
                <a:srgbClr val="333333"/>
              </a:solidFill>
              <a:latin typeface="Arial"/>
              <a:ea typeface="Arial"/>
              <a:cs typeface="Arial"/>
              <a:sym typeface="Arial"/>
            </a:endParaRPr>
          </a:p>
          <a:p>
            <a:pPr indent="457200" lvl="0" marL="0" rtl="0" algn="l">
              <a:lnSpc>
                <a:spcPct val="10000"/>
              </a:lnSpc>
              <a:spcBef>
                <a:spcPts val="160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device_code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device protocol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protocol</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sensor_code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
              </a:lnSpc>
              <a:spcBef>
                <a:spcPts val="1600"/>
              </a:spcBef>
              <a:spcAft>
                <a:spcPts val="0"/>
              </a:spcAft>
              <a:buNone/>
            </a:pPr>
            <a:r>
              <a:rPr lang="it" sz="1400">
                <a:solidFill>
                  <a:srgbClr val="A0A000"/>
                </a:solidFill>
                <a:latin typeface="Arial"/>
                <a:ea typeface="Arial"/>
                <a:cs typeface="Arial"/>
                <a:sym typeface="Arial"/>
              </a:rPr>
              <a:t>device:</a:t>
            </a:r>
            <a:endParaRPr sz="1400">
              <a:solidFill>
                <a:srgbClr val="333333"/>
              </a:solidFill>
              <a:latin typeface="Arial"/>
              <a:ea typeface="Arial"/>
              <a:cs typeface="Arial"/>
              <a:sym typeface="Arial"/>
            </a:endParaRPr>
          </a:p>
          <a:p>
            <a:pPr indent="0" lvl="0" marL="0" rtl="0" algn="l">
              <a:lnSpc>
                <a:spcPct val="10000"/>
              </a:lnSpc>
              <a:spcBef>
                <a:spcPts val="1600"/>
              </a:spcBef>
              <a:spcAft>
                <a:spcPts val="0"/>
              </a:spcAft>
              <a:buNone/>
            </a:pP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"DEVICE"</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device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STRING</a:t>
            </a:r>
            <a:endParaRPr sz="1400">
              <a:solidFill>
                <a:srgbClr val="333333"/>
              </a:solidFill>
              <a:latin typeface="Arial"/>
              <a:ea typeface="Arial"/>
              <a:cs typeface="Arial"/>
              <a:sym typeface="Arial"/>
            </a:endParaRPr>
          </a:p>
          <a:p>
            <a:pPr indent="0" lvl="0" marL="0" rtl="0" algn="l">
              <a:lnSpc>
                <a:spcPct val="10000"/>
              </a:lnSpc>
              <a:spcBef>
                <a:spcPts val="1600"/>
              </a:spcBef>
              <a:spcAft>
                <a:spcPts val="0"/>
              </a:spcAft>
              <a:buNone/>
            </a:pP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"NAMEID"</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id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STRING</a:t>
            </a:r>
            <a:r>
              <a:rPr lang="it" sz="1400">
                <a:solidFill>
                  <a:srgbClr val="666666"/>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
              </a:lnSpc>
              <a:spcBef>
                <a:spcPts val="1600"/>
              </a:spcBef>
              <a:spcAft>
                <a:spcPts val="0"/>
              </a:spcAft>
              <a:buNone/>
            </a:pPr>
            <a:r>
              <a:rPr lang="it" sz="1400">
                <a:solidFill>
                  <a:srgbClr val="A0A000"/>
                </a:solidFill>
                <a:latin typeface="Arial"/>
                <a:ea typeface="Arial"/>
                <a:cs typeface="Arial"/>
                <a:sym typeface="Arial"/>
              </a:rPr>
              <a:t>protocol:</a:t>
            </a:r>
            <a:endParaRPr sz="1400">
              <a:solidFill>
                <a:srgbClr val="333333"/>
              </a:solidFill>
              <a:latin typeface="Arial"/>
              <a:ea typeface="Arial"/>
              <a:cs typeface="Arial"/>
              <a:sym typeface="Arial"/>
            </a:endParaRPr>
          </a:p>
          <a:p>
            <a:pPr indent="0" lvl="0" marL="0" rtl="0" algn="l">
              <a:lnSpc>
                <a:spcPct val="10000"/>
              </a:lnSpc>
              <a:spcBef>
                <a:spcPts val="160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pname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BA2121"/>
                </a:solidFill>
                <a:latin typeface="Arial"/>
                <a:ea typeface="Arial"/>
                <a:cs typeface="Arial"/>
                <a:sym typeface="Arial"/>
              </a:rPr>
              <a:t>"MQTT"</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mqtt_data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mqtt_data mqtt_device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protocol_device</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endParaRPr sz="1400">
              <a:solidFill>
                <a:srgbClr val="333333"/>
              </a:solidFill>
              <a:latin typeface="Arial"/>
              <a:ea typeface="Arial"/>
              <a:cs typeface="Arial"/>
              <a:sym typeface="Arial"/>
            </a:endParaRPr>
          </a:p>
          <a:p>
            <a:pPr indent="457200" lvl="0" marL="0" rtl="0" algn="l">
              <a:lnSpc>
                <a:spcPct val="10000"/>
              </a:lnSpc>
              <a:spcBef>
                <a:spcPts val="1600"/>
              </a:spcBef>
              <a:spcAft>
                <a:spcPts val="0"/>
              </a:spcAft>
              <a:buNone/>
            </a:pP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pname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BA2121"/>
                </a:solidFill>
                <a:latin typeface="Arial"/>
                <a:ea typeface="Arial"/>
                <a:cs typeface="Arial"/>
                <a:sym typeface="Arial"/>
              </a:rPr>
              <a:t>"HTTP"</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http_data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http_data http_device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protocol_device</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rtl="0" algn="l">
              <a:lnSpc>
                <a:spcPct val="100000"/>
              </a:lnSpc>
              <a:spcBef>
                <a:spcPts val="1600"/>
              </a:spcBef>
              <a:spcAft>
                <a:spcPts val="0"/>
              </a:spcAft>
              <a:buNone/>
            </a:pPr>
            <a:r>
              <a:rPr lang="it" sz="1400">
                <a:solidFill>
                  <a:srgbClr val="A0A000"/>
                </a:solidFill>
                <a:latin typeface="Arial"/>
                <a:ea typeface="Arial"/>
                <a:cs typeface="Arial"/>
                <a:sym typeface="Arial"/>
              </a:rPr>
              <a:t>sensor:</a:t>
            </a:r>
            <a:endParaRPr sz="14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sname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"TEMPERATURE"</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sensor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sensor_data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endParaRPr sz="1400">
              <a:solidFill>
                <a:srgbClr val="333333"/>
              </a:solidFill>
              <a:latin typeface="Arial"/>
              <a:ea typeface="Arial"/>
              <a:cs typeface="Arial"/>
              <a:sym typeface="Arial"/>
            </a:endParaRPr>
          </a:p>
          <a:p>
            <a:pPr indent="457200" lvl="0" marL="0" rtl="0" algn="l">
              <a:lnSpc>
                <a:spcPct val="100000"/>
              </a:lnSpc>
              <a:spcBef>
                <a:spcPts val="0"/>
              </a:spcBef>
              <a:spcAft>
                <a:spcPts val="0"/>
              </a:spcAft>
              <a:buNone/>
            </a:pP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sname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"DISTANCE"</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sensor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sensor_data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sname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"GAS"</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sensor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sensor_data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sname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"LIGHT"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sensor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sensor_data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it" sz="1400">
                <a:solidFill>
                  <a:srgbClr val="333333"/>
                </a:solidFill>
                <a:latin typeface="Arial"/>
                <a:ea typeface="Arial"/>
                <a:cs typeface="Arial"/>
                <a:sym typeface="Arial"/>
              </a:rPr>
              <a:t>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sname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"LED"</a:t>
            </a:r>
            <a:r>
              <a:rPr lang="it" sz="1400">
                <a:solidFill>
                  <a:srgbClr val="333333"/>
                </a:solidFill>
                <a:latin typeface="Arial"/>
                <a:ea typeface="Arial"/>
                <a:cs typeface="Arial"/>
                <a:sym typeface="Arial"/>
              </a:rPr>
              <a:t> </a:t>
            </a:r>
            <a:r>
              <a:rPr lang="it" sz="1400">
                <a:solidFill>
                  <a:srgbClr val="BA2121"/>
                </a:solidFill>
                <a:latin typeface="Arial"/>
                <a:ea typeface="Arial"/>
                <a:cs typeface="Arial"/>
                <a:sym typeface="Arial"/>
              </a:rPr>
              <a:t>"{"</a:t>
            </a:r>
            <a:r>
              <a:rPr lang="it" sz="1400">
                <a:solidFill>
                  <a:srgbClr val="333333"/>
                </a:solidFill>
                <a:latin typeface="Arial"/>
                <a:ea typeface="Arial"/>
                <a:cs typeface="Arial"/>
                <a:sym typeface="Arial"/>
              </a:rPr>
              <a:t> sensor </a:t>
            </a:r>
            <a:r>
              <a:rPr lang="it" sz="1400">
                <a:solidFill>
                  <a:srgbClr val="666666"/>
                </a:solidFill>
                <a:latin typeface="Arial"/>
                <a:ea typeface="Arial"/>
                <a:cs typeface="Arial"/>
                <a:sym typeface="Arial"/>
              </a:rPr>
              <a:t>+=</a:t>
            </a:r>
            <a:r>
              <a:rPr lang="it" sz="1400">
                <a:solidFill>
                  <a:srgbClr val="333333"/>
                </a:solidFill>
                <a:latin typeface="Arial"/>
                <a:ea typeface="Arial"/>
                <a:cs typeface="Arial"/>
                <a:sym typeface="Arial"/>
              </a:rPr>
              <a:t> sensor_data </a:t>
            </a:r>
            <a:r>
              <a:rPr lang="it" sz="1400">
                <a:solidFill>
                  <a:srgbClr val="BA2121"/>
                </a:solidFill>
                <a:latin typeface="Arial"/>
                <a:ea typeface="Arial"/>
                <a:cs typeface="Arial"/>
                <a:sym typeface="Arial"/>
              </a:rPr>
              <a:t>"}"</a:t>
            </a:r>
            <a:r>
              <a:rPr lang="it"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666666"/>
              </a:solidFill>
              <a:latin typeface="Arial"/>
              <a:ea typeface="Arial"/>
              <a:cs typeface="Arial"/>
              <a:sym typeface="Arial"/>
            </a:endParaRPr>
          </a:p>
          <a:p>
            <a:pPr indent="0" lvl="0" marL="0" rtl="0" algn="l">
              <a:lnSpc>
                <a:spcPct val="100000"/>
              </a:lnSpc>
              <a:spcBef>
                <a:spcPts val="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Translation - Convert BPMN to code</a:t>
            </a:r>
            <a:endParaRPr/>
          </a:p>
        </p:txBody>
      </p:sp>
      <p:sp>
        <p:nvSpPr>
          <p:cNvPr id="196" name="Google Shape;196;p26"/>
          <p:cNvSpPr txBox="1"/>
          <p:nvPr/>
        </p:nvSpPr>
        <p:spPr>
          <a:xfrm>
            <a:off x="311700" y="1017800"/>
            <a:ext cx="3881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a:latin typeface="Roboto"/>
                <a:ea typeface="Roboto"/>
                <a:cs typeface="Roboto"/>
                <a:sym typeface="Roboto"/>
              </a:rPr>
              <a:t>Phase 1: Define a compiling order base case</a:t>
            </a:r>
            <a:endParaRPr b="1" i="1">
              <a:latin typeface="Roboto"/>
              <a:ea typeface="Roboto"/>
              <a:cs typeface="Roboto"/>
              <a:sym typeface="Roboto"/>
            </a:endParaRPr>
          </a:p>
        </p:txBody>
      </p:sp>
      <p:pic>
        <p:nvPicPr>
          <p:cNvPr id="197" name="Google Shape;197;p26"/>
          <p:cNvPicPr preferRelativeResize="0"/>
          <p:nvPr/>
        </p:nvPicPr>
        <p:blipFill>
          <a:blip r:embed="rId3">
            <a:alphaModFix/>
          </a:blip>
          <a:stretch>
            <a:fillRect/>
          </a:stretch>
        </p:blipFill>
        <p:spPr>
          <a:xfrm>
            <a:off x="311700" y="1743196"/>
            <a:ext cx="8037648" cy="1248950"/>
          </a:xfrm>
          <a:prstGeom prst="rect">
            <a:avLst/>
          </a:prstGeom>
          <a:noFill/>
          <a:ln>
            <a:noFill/>
          </a:ln>
        </p:spPr>
      </p:pic>
      <p:pic>
        <p:nvPicPr>
          <p:cNvPr id="198" name="Google Shape;198;p26"/>
          <p:cNvPicPr preferRelativeResize="0"/>
          <p:nvPr/>
        </p:nvPicPr>
        <p:blipFill>
          <a:blip r:embed="rId4">
            <a:alphaModFix/>
          </a:blip>
          <a:stretch>
            <a:fillRect/>
          </a:stretch>
        </p:blipFill>
        <p:spPr>
          <a:xfrm>
            <a:off x="311700" y="2992149"/>
            <a:ext cx="4326509" cy="1779525"/>
          </a:xfrm>
          <a:prstGeom prst="rect">
            <a:avLst/>
          </a:prstGeom>
          <a:noFill/>
          <a:ln>
            <a:noFill/>
          </a:ln>
        </p:spPr>
      </p:pic>
      <p:sp>
        <p:nvSpPr>
          <p:cNvPr id="199" name="Google Shape;199;p26"/>
          <p:cNvSpPr txBox="1"/>
          <p:nvPr/>
        </p:nvSpPr>
        <p:spPr>
          <a:xfrm>
            <a:off x="311700" y="1380499"/>
            <a:ext cx="73152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latin typeface="Roboto"/>
                <a:ea typeface="Roboto"/>
                <a:cs typeface="Roboto"/>
                <a:sym typeface="Roboto"/>
              </a:rPr>
              <a:t>Problem? </a:t>
            </a:r>
            <a:r>
              <a:rPr lang="it">
                <a:latin typeface="Roboto"/>
                <a:ea typeface="Roboto"/>
                <a:cs typeface="Roboto"/>
                <a:sym typeface="Roboto"/>
              </a:rPr>
              <a:t>The input information doesn’t have an order.</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Loop Managing</a:t>
            </a:r>
            <a:endParaRPr/>
          </a:p>
        </p:txBody>
      </p:sp>
      <p:sp>
        <p:nvSpPr>
          <p:cNvPr id="205" name="Google Shape;205;p27"/>
          <p:cNvSpPr txBox="1"/>
          <p:nvPr>
            <p:ph idx="1" type="body"/>
          </p:nvPr>
        </p:nvSpPr>
        <p:spPr>
          <a:xfrm>
            <a:off x="311700" y="1137925"/>
            <a:ext cx="8520600" cy="14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400"/>
              <a:t>Solutions?</a:t>
            </a:r>
            <a:endParaRPr b="1" sz="1400"/>
          </a:p>
          <a:p>
            <a:pPr indent="-317500" lvl="0" marL="457200" rtl="0" algn="l">
              <a:spcBef>
                <a:spcPts val="1600"/>
              </a:spcBef>
              <a:spcAft>
                <a:spcPts val="0"/>
              </a:spcAft>
              <a:buSzPts val="1400"/>
              <a:buChar char="●"/>
            </a:pPr>
            <a:r>
              <a:rPr lang="it" sz="1400"/>
              <a:t>Temporary arraylist</a:t>
            </a:r>
            <a:endParaRPr sz="1400"/>
          </a:p>
          <a:p>
            <a:pPr indent="-317500" lvl="0" marL="457200" rtl="0" algn="l">
              <a:spcBef>
                <a:spcPts val="0"/>
              </a:spcBef>
              <a:spcAft>
                <a:spcPts val="0"/>
              </a:spcAft>
              <a:buSzPts val="1400"/>
              <a:buChar char="●"/>
            </a:pPr>
            <a:r>
              <a:rPr lang="it" sz="1400"/>
              <a:t>If an elements is repeated -&gt; loop</a:t>
            </a:r>
            <a:endParaRPr sz="1400"/>
          </a:p>
          <a:p>
            <a:pPr indent="-317500" lvl="0" marL="457200" rtl="0" algn="l">
              <a:spcBef>
                <a:spcPts val="0"/>
              </a:spcBef>
              <a:spcAft>
                <a:spcPts val="0"/>
              </a:spcAft>
              <a:buSzPts val="1400"/>
              <a:buChar char="●"/>
            </a:pPr>
            <a:r>
              <a:rPr lang="it" sz="1400"/>
              <a:t>If the process ends -&gt; remove elements until the beginning of the arraylist or until the last diramation.</a:t>
            </a:r>
            <a:endParaRPr sz="1400"/>
          </a:p>
        </p:txBody>
      </p:sp>
      <p:pic>
        <p:nvPicPr>
          <p:cNvPr id="206" name="Google Shape;206;p27"/>
          <p:cNvPicPr preferRelativeResize="0"/>
          <p:nvPr/>
        </p:nvPicPr>
        <p:blipFill>
          <a:blip r:embed="rId3">
            <a:alphaModFix/>
          </a:blip>
          <a:stretch>
            <a:fillRect/>
          </a:stretch>
        </p:blipFill>
        <p:spPr>
          <a:xfrm>
            <a:off x="586700" y="2691750"/>
            <a:ext cx="4651415" cy="198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Code Generation &amp; software usage</a:t>
            </a:r>
            <a:endParaRPr/>
          </a:p>
        </p:txBody>
      </p:sp>
      <p:sp>
        <p:nvSpPr>
          <p:cNvPr id="212" name="Google Shape;212;p28"/>
          <p:cNvSpPr txBox="1"/>
          <p:nvPr>
            <p:ph idx="1" type="body"/>
          </p:nvPr>
        </p:nvSpPr>
        <p:spPr>
          <a:xfrm>
            <a:off x="6887425" y="1229875"/>
            <a:ext cx="1944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last step is the code generation.</a:t>
            </a:r>
            <a:endParaRPr/>
          </a:p>
          <a:p>
            <a:pPr indent="-342900" lvl="0" marL="457200" rtl="0" algn="l">
              <a:spcBef>
                <a:spcPts val="1600"/>
              </a:spcBef>
              <a:spcAft>
                <a:spcPts val="0"/>
              </a:spcAft>
              <a:buSzPts val="1800"/>
              <a:buChar char="●"/>
            </a:pPr>
            <a:r>
              <a:rPr lang="it"/>
              <a:t>One file for every device + one  library.</a:t>
            </a:r>
            <a:endParaRPr/>
          </a:p>
          <a:p>
            <a:pPr indent="0" lvl="0" marL="457200" rtl="0" algn="l">
              <a:spcBef>
                <a:spcPts val="1600"/>
              </a:spcBef>
              <a:spcAft>
                <a:spcPts val="1600"/>
              </a:spcAft>
              <a:buNone/>
            </a:pPr>
            <a:r>
              <a:t/>
            </a:r>
            <a:endParaRPr/>
          </a:p>
        </p:txBody>
      </p:sp>
      <p:pic>
        <p:nvPicPr>
          <p:cNvPr id="213" name="Google Shape;213;p28"/>
          <p:cNvPicPr preferRelativeResize="0"/>
          <p:nvPr/>
        </p:nvPicPr>
        <p:blipFill>
          <a:blip r:embed="rId3">
            <a:alphaModFix/>
          </a:blip>
          <a:stretch>
            <a:fillRect/>
          </a:stretch>
        </p:blipFill>
        <p:spPr>
          <a:xfrm>
            <a:off x="311700" y="1017800"/>
            <a:ext cx="6273809"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Compatible devices and limitations</a:t>
            </a:r>
            <a:endParaRPr/>
          </a:p>
        </p:txBody>
      </p:sp>
      <p:sp>
        <p:nvSpPr>
          <p:cNvPr id="219" name="Google Shape;219;p29"/>
          <p:cNvSpPr txBox="1"/>
          <p:nvPr>
            <p:ph idx="1" type="body"/>
          </p:nvPr>
        </p:nvSpPr>
        <p:spPr>
          <a:xfrm>
            <a:off x="311700" y="1017800"/>
            <a:ext cx="2043000" cy="36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333333"/>
                </a:solidFill>
              </a:rPr>
              <a:t>Sensors:</a:t>
            </a:r>
            <a:endParaRPr b="1">
              <a:solidFill>
                <a:srgbClr val="333333"/>
              </a:solidFill>
            </a:endParaRPr>
          </a:p>
          <a:p>
            <a:pPr indent="-336550" lvl="0" marL="457200" rtl="0" algn="l">
              <a:spcBef>
                <a:spcPts val="1600"/>
              </a:spcBef>
              <a:spcAft>
                <a:spcPts val="0"/>
              </a:spcAft>
              <a:buClr>
                <a:srgbClr val="333333"/>
              </a:buClr>
              <a:buSzPts val="1700"/>
              <a:buChar char="●"/>
            </a:pPr>
            <a:r>
              <a:rPr lang="it" sz="1700">
                <a:solidFill>
                  <a:srgbClr val="333333"/>
                </a:solidFill>
              </a:rPr>
              <a:t>Led diode</a:t>
            </a:r>
            <a:endParaRPr sz="1700">
              <a:solidFill>
                <a:srgbClr val="333333"/>
              </a:solidFill>
            </a:endParaRPr>
          </a:p>
          <a:p>
            <a:pPr indent="-336550" lvl="0" marL="457200" rtl="0" algn="l">
              <a:spcBef>
                <a:spcPts val="0"/>
              </a:spcBef>
              <a:spcAft>
                <a:spcPts val="0"/>
              </a:spcAft>
              <a:buClr>
                <a:srgbClr val="333333"/>
              </a:buClr>
              <a:buSzPts val="1700"/>
              <a:buChar char="●"/>
            </a:pPr>
            <a:r>
              <a:rPr lang="it" sz="1700">
                <a:solidFill>
                  <a:srgbClr val="333333"/>
                </a:solidFill>
              </a:rPr>
              <a:t>Temperature</a:t>
            </a:r>
            <a:endParaRPr sz="17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DHT11</a:t>
            </a:r>
            <a:endParaRPr i="1" sz="13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DHT22</a:t>
            </a:r>
            <a:endParaRPr i="1" sz="13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TEMP36</a:t>
            </a:r>
            <a:endParaRPr i="1" sz="1300">
              <a:solidFill>
                <a:srgbClr val="333333"/>
              </a:solidFill>
            </a:endParaRPr>
          </a:p>
          <a:p>
            <a:pPr indent="-336550" lvl="0" marL="457200" rtl="0" algn="l">
              <a:spcBef>
                <a:spcPts val="0"/>
              </a:spcBef>
              <a:spcAft>
                <a:spcPts val="0"/>
              </a:spcAft>
              <a:buClr>
                <a:srgbClr val="333333"/>
              </a:buClr>
              <a:buSzPts val="1700"/>
              <a:buChar char="●"/>
            </a:pPr>
            <a:r>
              <a:rPr lang="it" sz="1700">
                <a:solidFill>
                  <a:srgbClr val="333333"/>
                </a:solidFill>
              </a:rPr>
              <a:t>Gas</a:t>
            </a:r>
            <a:endParaRPr sz="17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MQ9</a:t>
            </a:r>
            <a:endParaRPr i="1" sz="1300">
              <a:solidFill>
                <a:srgbClr val="333333"/>
              </a:solidFill>
            </a:endParaRPr>
          </a:p>
          <a:p>
            <a:pPr indent="-336550" lvl="0" marL="457200" rtl="0" algn="l">
              <a:spcBef>
                <a:spcPts val="0"/>
              </a:spcBef>
              <a:spcAft>
                <a:spcPts val="0"/>
              </a:spcAft>
              <a:buClr>
                <a:srgbClr val="333333"/>
              </a:buClr>
              <a:buSzPts val="1700"/>
              <a:buChar char="●"/>
            </a:pPr>
            <a:r>
              <a:rPr lang="it" sz="1700">
                <a:solidFill>
                  <a:srgbClr val="333333"/>
                </a:solidFill>
              </a:rPr>
              <a:t>Light</a:t>
            </a:r>
            <a:endParaRPr sz="17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LM358</a:t>
            </a:r>
            <a:endParaRPr i="1" sz="1300">
              <a:solidFill>
                <a:srgbClr val="333333"/>
              </a:solidFill>
            </a:endParaRPr>
          </a:p>
          <a:p>
            <a:pPr indent="-336550" lvl="0" marL="457200" rtl="0" algn="l">
              <a:spcBef>
                <a:spcPts val="0"/>
              </a:spcBef>
              <a:spcAft>
                <a:spcPts val="0"/>
              </a:spcAft>
              <a:buClr>
                <a:srgbClr val="333333"/>
              </a:buClr>
              <a:buSzPts val="1700"/>
              <a:buChar char="●"/>
            </a:pPr>
            <a:r>
              <a:rPr lang="it" sz="1700">
                <a:solidFill>
                  <a:srgbClr val="333333"/>
                </a:solidFill>
              </a:rPr>
              <a:t>Distance</a:t>
            </a:r>
            <a:endParaRPr sz="17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HC-SR04</a:t>
            </a:r>
            <a:endParaRPr i="1" sz="1300">
              <a:solidFill>
                <a:srgbClr val="333333"/>
              </a:solidFill>
            </a:endParaRPr>
          </a:p>
          <a:p>
            <a:pPr indent="-311150" lvl="1" marL="914400" rtl="0" algn="l">
              <a:spcBef>
                <a:spcPts val="0"/>
              </a:spcBef>
              <a:spcAft>
                <a:spcPts val="0"/>
              </a:spcAft>
              <a:buClr>
                <a:srgbClr val="333333"/>
              </a:buClr>
              <a:buSzPts val="1300"/>
              <a:buChar char="○"/>
            </a:pPr>
            <a:r>
              <a:rPr i="1" lang="it" sz="1300">
                <a:solidFill>
                  <a:srgbClr val="333333"/>
                </a:solidFill>
              </a:rPr>
              <a:t>HY-SRF05</a:t>
            </a:r>
            <a:endParaRPr i="1" sz="1300">
              <a:solidFill>
                <a:srgbClr val="333333"/>
              </a:solidFill>
            </a:endParaRPr>
          </a:p>
        </p:txBody>
      </p:sp>
      <p:sp>
        <p:nvSpPr>
          <p:cNvPr id="220" name="Google Shape;220;p29"/>
          <p:cNvSpPr txBox="1"/>
          <p:nvPr/>
        </p:nvSpPr>
        <p:spPr>
          <a:xfrm>
            <a:off x="2363100" y="1017800"/>
            <a:ext cx="2217300" cy="18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rgbClr val="333333"/>
                </a:solidFill>
                <a:latin typeface="Roboto"/>
                <a:ea typeface="Roboto"/>
                <a:cs typeface="Roboto"/>
                <a:sym typeface="Roboto"/>
              </a:rPr>
              <a:t>Shields</a:t>
            </a:r>
            <a:r>
              <a:rPr lang="it" sz="1800">
                <a:solidFill>
                  <a:srgbClr val="333333"/>
                </a:solidFill>
                <a:latin typeface="Roboto"/>
                <a:ea typeface="Roboto"/>
                <a:cs typeface="Roboto"/>
                <a:sym typeface="Roboto"/>
              </a:rPr>
              <a:t>:</a:t>
            </a:r>
            <a:endParaRPr sz="1800">
              <a:solidFill>
                <a:srgbClr val="333333"/>
              </a:solidFill>
              <a:latin typeface="Roboto"/>
              <a:ea typeface="Roboto"/>
              <a:cs typeface="Roboto"/>
              <a:sym typeface="Roboto"/>
            </a:endParaRPr>
          </a:p>
          <a:p>
            <a:pPr indent="0" lvl="0" marL="0" rtl="0" algn="l">
              <a:spcBef>
                <a:spcPts val="0"/>
              </a:spcBef>
              <a:spcAft>
                <a:spcPts val="0"/>
              </a:spcAft>
              <a:buNone/>
            </a:pPr>
            <a:r>
              <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ESP32</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ESP8266</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MKR1010</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W5100</a:t>
            </a:r>
            <a:endParaRPr sz="1800">
              <a:solidFill>
                <a:srgbClr val="333333"/>
              </a:solidFill>
              <a:latin typeface="Roboto"/>
              <a:ea typeface="Roboto"/>
              <a:cs typeface="Roboto"/>
              <a:sym typeface="Roboto"/>
            </a:endParaRPr>
          </a:p>
        </p:txBody>
      </p:sp>
      <p:sp>
        <p:nvSpPr>
          <p:cNvPr id="221" name="Google Shape;221;p29"/>
          <p:cNvSpPr txBox="1"/>
          <p:nvPr/>
        </p:nvSpPr>
        <p:spPr>
          <a:xfrm>
            <a:off x="2371350" y="2843900"/>
            <a:ext cx="2200800" cy="16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rgbClr val="434343"/>
                </a:solidFill>
                <a:latin typeface="Roboto"/>
                <a:ea typeface="Roboto"/>
                <a:cs typeface="Roboto"/>
                <a:sym typeface="Roboto"/>
              </a:rPr>
              <a:t>Network Protocols:</a:t>
            </a:r>
            <a:endParaRPr b="1" sz="1800">
              <a:solidFill>
                <a:srgbClr val="434343"/>
              </a:solidFill>
              <a:latin typeface="Roboto"/>
              <a:ea typeface="Roboto"/>
              <a:cs typeface="Roboto"/>
              <a:sym typeface="Roboto"/>
            </a:endParaRPr>
          </a:p>
          <a:p>
            <a:pPr indent="0" lvl="0" marL="457200" rtl="0" algn="l">
              <a:spcBef>
                <a:spcPts val="0"/>
              </a:spcBef>
              <a:spcAft>
                <a:spcPts val="0"/>
              </a:spcAft>
              <a:buNone/>
            </a:pPr>
            <a:r>
              <a:t/>
            </a:r>
            <a:endParaRPr sz="1600">
              <a:solidFill>
                <a:srgbClr val="434343"/>
              </a:solidFill>
              <a:latin typeface="Roboto"/>
              <a:ea typeface="Roboto"/>
              <a:cs typeface="Roboto"/>
              <a:sym typeface="Roboto"/>
            </a:endParaRPr>
          </a:p>
          <a:p>
            <a:pPr indent="-330200" lvl="0" marL="457200" rtl="0" algn="l">
              <a:spcBef>
                <a:spcPts val="0"/>
              </a:spcBef>
              <a:spcAft>
                <a:spcPts val="0"/>
              </a:spcAft>
              <a:buClr>
                <a:srgbClr val="434343"/>
              </a:buClr>
              <a:buSzPts val="1600"/>
              <a:buFont typeface="Roboto"/>
              <a:buChar char="●"/>
            </a:pPr>
            <a:r>
              <a:rPr lang="it" sz="1600">
                <a:solidFill>
                  <a:srgbClr val="434343"/>
                </a:solidFill>
                <a:latin typeface="Roboto"/>
                <a:ea typeface="Roboto"/>
                <a:cs typeface="Roboto"/>
                <a:sym typeface="Roboto"/>
              </a:rPr>
              <a:t>MQTT</a:t>
            </a:r>
            <a:endParaRPr sz="1600">
              <a:solidFill>
                <a:srgbClr val="434343"/>
              </a:solidFill>
              <a:latin typeface="Roboto"/>
              <a:ea typeface="Roboto"/>
              <a:cs typeface="Roboto"/>
              <a:sym typeface="Roboto"/>
            </a:endParaRPr>
          </a:p>
          <a:p>
            <a:pPr indent="-330200" lvl="0" marL="457200" rtl="0" algn="l">
              <a:spcBef>
                <a:spcPts val="0"/>
              </a:spcBef>
              <a:spcAft>
                <a:spcPts val="0"/>
              </a:spcAft>
              <a:buClr>
                <a:srgbClr val="434343"/>
              </a:buClr>
              <a:buSzPts val="1600"/>
              <a:buFont typeface="Roboto"/>
              <a:buChar char="●"/>
            </a:pPr>
            <a:r>
              <a:rPr lang="it" sz="1600">
                <a:solidFill>
                  <a:srgbClr val="434343"/>
                </a:solidFill>
                <a:latin typeface="Roboto"/>
                <a:ea typeface="Roboto"/>
                <a:cs typeface="Roboto"/>
                <a:sym typeface="Roboto"/>
              </a:rPr>
              <a:t>HTTP</a:t>
            </a:r>
            <a:endParaRPr sz="1600">
              <a:solidFill>
                <a:srgbClr val="434343"/>
              </a:solidFill>
              <a:latin typeface="Roboto"/>
              <a:ea typeface="Roboto"/>
              <a:cs typeface="Roboto"/>
              <a:sym typeface="Roboto"/>
            </a:endParaRPr>
          </a:p>
        </p:txBody>
      </p:sp>
      <p:sp>
        <p:nvSpPr>
          <p:cNvPr id="222" name="Google Shape;222;p29"/>
          <p:cNvSpPr txBox="1"/>
          <p:nvPr/>
        </p:nvSpPr>
        <p:spPr>
          <a:xfrm>
            <a:off x="4926300" y="1017800"/>
            <a:ext cx="3906000" cy="25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rgbClr val="FF0000"/>
                </a:solidFill>
                <a:latin typeface="Roboto"/>
                <a:ea typeface="Roboto"/>
                <a:cs typeface="Roboto"/>
                <a:sym typeface="Roboto"/>
              </a:rPr>
              <a:t>Limitations:</a:t>
            </a:r>
            <a:endParaRPr sz="1800">
              <a:solidFill>
                <a:srgbClr val="FF0000"/>
              </a:solidFill>
              <a:latin typeface="Roboto"/>
              <a:ea typeface="Roboto"/>
              <a:cs typeface="Roboto"/>
              <a:sym typeface="Roboto"/>
            </a:endParaRPr>
          </a:p>
          <a:p>
            <a:pPr indent="0" lvl="0" marL="457200" rtl="0" algn="l">
              <a:spcBef>
                <a:spcPts val="0"/>
              </a:spcBef>
              <a:spcAft>
                <a:spcPts val="0"/>
              </a:spcAft>
              <a:buNone/>
            </a:pPr>
            <a:r>
              <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Compatibility with the sensor listed</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Configuration language limit</a:t>
            </a:r>
            <a:endParaRPr sz="1800">
              <a:solidFill>
                <a:srgbClr val="333333"/>
              </a:solidFill>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it" sz="1800">
                <a:solidFill>
                  <a:srgbClr val="333333"/>
                </a:solidFill>
                <a:latin typeface="Roboto"/>
                <a:ea typeface="Roboto"/>
                <a:cs typeface="Roboto"/>
                <a:sym typeface="Roboto"/>
              </a:rPr>
              <a:t>BPMN event managing </a:t>
            </a:r>
            <a:endParaRPr sz="1800">
              <a:solidFill>
                <a:srgbClr val="333333"/>
              </a:solidFill>
              <a:latin typeface="Roboto"/>
              <a:ea typeface="Roboto"/>
              <a:cs typeface="Roboto"/>
              <a:sym typeface="Roboto"/>
            </a:endParaRPr>
          </a:p>
        </p:txBody>
      </p:sp>
      <p:sp>
        <p:nvSpPr>
          <p:cNvPr id="223" name="Google Shape;223;p29"/>
          <p:cNvSpPr txBox="1"/>
          <p:nvPr/>
        </p:nvSpPr>
        <p:spPr>
          <a:xfrm>
            <a:off x="2371350" y="4109925"/>
            <a:ext cx="18168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rgbClr val="333333"/>
                </a:solidFill>
                <a:latin typeface="Roboto"/>
                <a:ea typeface="Roboto"/>
                <a:cs typeface="Roboto"/>
                <a:sym typeface="Roboto"/>
              </a:rPr>
              <a:t>Devices:</a:t>
            </a:r>
            <a:endParaRPr b="1" sz="1800">
              <a:solidFill>
                <a:srgbClr val="333333"/>
              </a:solidFill>
              <a:latin typeface="Roboto"/>
              <a:ea typeface="Roboto"/>
              <a:cs typeface="Roboto"/>
              <a:sym typeface="Roboto"/>
            </a:endParaRPr>
          </a:p>
          <a:p>
            <a:pPr indent="-330200" lvl="0" marL="457200" rtl="0" algn="l">
              <a:spcBef>
                <a:spcPts val="0"/>
              </a:spcBef>
              <a:spcAft>
                <a:spcPts val="0"/>
              </a:spcAft>
              <a:buClr>
                <a:srgbClr val="333333"/>
              </a:buClr>
              <a:buSzPts val="1600"/>
              <a:buFont typeface="Roboto"/>
              <a:buChar char="●"/>
            </a:pPr>
            <a:r>
              <a:rPr lang="it" sz="1600">
                <a:solidFill>
                  <a:srgbClr val="333333"/>
                </a:solidFill>
                <a:latin typeface="Roboto"/>
                <a:ea typeface="Roboto"/>
                <a:cs typeface="Roboto"/>
                <a:sym typeface="Roboto"/>
              </a:rPr>
              <a:t>Arduino</a:t>
            </a:r>
            <a:endParaRPr sz="1600">
              <a:solidFill>
                <a:srgbClr val="333333"/>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598100" y="2152350"/>
            <a:ext cx="1711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Demo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a:t>
            </a:r>
            <a:endParaRPr/>
          </a:p>
        </p:txBody>
      </p:sp>
      <p:sp>
        <p:nvSpPr>
          <p:cNvPr id="234" name="Google Shape;23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it" sz="2200"/>
              <a:t>The goal has been reached </a:t>
            </a:r>
            <a:endParaRPr sz="2200"/>
          </a:p>
          <a:p>
            <a:pPr indent="-368300" lvl="0" marL="457200" rtl="0" algn="l">
              <a:spcBef>
                <a:spcPts val="0"/>
              </a:spcBef>
              <a:spcAft>
                <a:spcPts val="0"/>
              </a:spcAft>
              <a:buSzPts val="2200"/>
              <a:buChar char="●"/>
            </a:pPr>
            <a:r>
              <a:rPr lang="it" sz="2200"/>
              <a:t>Future Developments</a:t>
            </a:r>
            <a:endParaRPr sz="2200"/>
          </a:p>
          <a:p>
            <a:pPr indent="-342900" lvl="1" marL="914400" rtl="0" algn="l">
              <a:spcBef>
                <a:spcPts val="0"/>
              </a:spcBef>
              <a:spcAft>
                <a:spcPts val="0"/>
              </a:spcAft>
              <a:buSzPts val="1800"/>
              <a:buChar char="○"/>
            </a:pPr>
            <a:r>
              <a:rPr lang="it" sz="1800"/>
              <a:t>Code Optimization</a:t>
            </a:r>
            <a:endParaRPr sz="1800"/>
          </a:p>
          <a:p>
            <a:pPr indent="-342900" lvl="1" marL="914400" rtl="0" algn="l">
              <a:spcBef>
                <a:spcPts val="0"/>
              </a:spcBef>
              <a:spcAft>
                <a:spcPts val="0"/>
              </a:spcAft>
              <a:buSzPts val="1800"/>
              <a:buChar char="○"/>
            </a:pPr>
            <a:r>
              <a:rPr lang="it" sz="1800"/>
              <a:t>Add new sensors, protocols and devices</a:t>
            </a:r>
            <a:endParaRPr sz="1800"/>
          </a:p>
          <a:p>
            <a:pPr indent="-342900" lvl="1" marL="914400" rtl="0" algn="l">
              <a:spcBef>
                <a:spcPts val="0"/>
              </a:spcBef>
              <a:spcAft>
                <a:spcPts val="0"/>
              </a:spcAft>
              <a:buSzPts val="1800"/>
              <a:buChar char="○"/>
            </a:pPr>
            <a:r>
              <a:rPr lang="it" sz="1800"/>
              <a:t>Event managing</a:t>
            </a:r>
            <a:endParaRPr sz="1800"/>
          </a:p>
          <a:p>
            <a:pPr indent="-342900" lvl="1" marL="914400" rtl="0" algn="l">
              <a:spcBef>
                <a:spcPts val="0"/>
              </a:spcBef>
              <a:spcAft>
                <a:spcPts val="0"/>
              </a:spcAft>
              <a:buSzPts val="1800"/>
              <a:buChar char="○"/>
            </a:pPr>
            <a:r>
              <a:rPr lang="it" sz="1800"/>
              <a:t>Increase Domain</a:t>
            </a:r>
            <a:endParaRPr sz="1800"/>
          </a:p>
          <a:p>
            <a:pPr indent="-342900" lvl="1" marL="914400" rtl="0" algn="l">
              <a:spcBef>
                <a:spcPts val="0"/>
              </a:spcBef>
              <a:spcAft>
                <a:spcPts val="0"/>
              </a:spcAft>
              <a:buSzPts val="1800"/>
              <a:buChar char="○"/>
            </a:pPr>
            <a:r>
              <a:rPr lang="it" sz="1800"/>
              <a:t>Add a GUI for the configuration managing</a:t>
            </a:r>
            <a:endParaRPr sz="1800"/>
          </a:p>
          <a:p>
            <a:pPr indent="-342900" lvl="1" marL="914400" rtl="0" algn="l">
              <a:spcBef>
                <a:spcPts val="0"/>
              </a:spcBef>
              <a:spcAft>
                <a:spcPts val="0"/>
              </a:spcAft>
              <a:buSzPts val="1800"/>
              <a:buChar char="○"/>
            </a:pPr>
            <a:r>
              <a:rPr lang="it" sz="1800"/>
              <a:t>Automatic translation of .bpmn files in .translator files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4775" y="114125"/>
            <a:ext cx="7923900" cy="5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Project overview and objectives</a:t>
            </a:r>
            <a:endParaRPr/>
          </a:p>
        </p:txBody>
      </p:sp>
      <p:sp>
        <p:nvSpPr>
          <p:cNvPr id="96" name="Google Shape;96;p14"/>
          <p:cNvSpPr/>
          <p:nvPr/>
        </p:nvSpPr>
        <p:spPr>
          <a:xfrm>
            <a:off x="1803963" y="1496975"/>
            <a:ext cx="375900" cy="4155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805575" y="2844350"/>
            <a:ext cx="375900" cy="4155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4"/>
          <p:cNvPicPr preferRelativeResize="0"/>
          <p:nvPr/>
        </p:nvPicPr>
        <p:blipFill>
          <a:blip r:embed="rId3">
            <a:alphaModFix/>
          </a:blip>
          <a:stretch>
            <a:fillRect/>
          </a:stretch>
        </p:blipFill>
        <p:spPr>
          <a:xfrm>
            <a:off x="1476288" y="697613"/>
            <a:ext cx="1034475" cy="799375"/>
          </a:xfrm>
          <a:prstGeom prst="rect">
            <a:avLst/>
          </a:prstGeom>
          <a:noFill/>
          <a:ln>
            <a:noFill/>
          </a:ln>
        </p:spPr>
      </p:pic>
      <p:pic>
        <p:nvPicPr>
          <p:cNvPr id="99" name="Google Shape;99;p14"/>
          <p:cNvPicPr preferRelativeResize="0"/>
          <p:nvPr/>
        </p:nvPicPr>
        <p:blipFill>
          <a:blip r:embed="rId3">
            <a:alphaModFix/>
          </a:blip>
          <a:stretch>
            <a:fillRect/>
          </a:stretch>
        </p:blipFill>
        <p:spPr>
          <a:xfrm>
            <a:off x="440200" y="1912463"/>
            <a:ext cx="1034475" cy="799375"/>
          </a:xfrm>
          <a:prstGeom prst="rect">
            <a:avLst/>
          </a:prstGeom>
          <a:noFill/>
          <a:ln>
            <a:noFill/>
          </a:ln>
        </p:spPr>
      </p:pic>
      <p:pic>
        <p:nvPicPr>
          <p:cNvPr id="100" name="Google Shape;100;p14"/>
          <p:cNvPicPr preferRelativeResize="0"/>
          <p:nvPr/>
        </p:nvPicPr>
        <p:blipFill>
          <a:blip r:embed="rId4">
            <a:alphaModFix/>
          </a:blip>
          <a:stretch>
            <a:fillRect/>
          </a:stretch>
        </p:blipFill>
        <p:spPr>
          <a:xfrm>
            <a:off x="1476287" y="1640513"/>
            <a:ext cx="1034476" cy="1241851"/>
          </a:xfrm>
          <a:prstGeom prst="rect">
            <a:avLst/>
          </a:prstGeom>
          <a:noFill/>
          <a:ln>
            <a:noFill/>
          </a:ln>
        </p:spPr>
      </p:pic>
      <p:pic>
        <p:nvPicPr>
          <p:cNvPr id="101" name="Google Shape;101;p14"/>
          <p:cNvPicPr preferRelativeResize="0"/>
          <p:nvPr/>
        </p:nvPicPr>
        <p:blipFill>
          <a:blip r:embed="rId5">
            <a:alphaModFix/>
          </a:blip>
          <a:stretch>
            <a:fillRect/>
          </a:stretch>
        </p:blipFill>
        <p:spPr>
          <a:xfrm>
            <a:off x="2509150" y="1912475"/>
            <a:ext cx="742254" cy="799350"/>
          </a:xfrm>
          <a:prstGeom prst="rect">
            <a:avLst/>
          </a:prstGeom>
          <a:noFill/>
          <a:ln>
            <a:noFill/>
          </a:ln>
        </p:spPr>
      </p:pic>
      <p:sp>
        <p:nvSpPr>
          <p:cNvPr id="102" name="Google Shape;102;p14"/>
          <p:cNvSpPr/>
          <p:nvPr/>
        </p:nvSpPr>
        <p:spPr>
          <a:xfrm>
            <a:off x="3142500" y="3760250"/>
            <a:ext cx="483600" cy="3894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4"/>
          <p:cNvPicPr preferRelativeResize="0"/>
          <p:nvPr/>
        </p:nvPicPr>
        <p:blipFill>
          <a:blip r:embed="rId6">
            <a:alphaModFix/>
          </a:blip>
          <a:stretch>
            <a:fillRect/>
          </a:stretch>
        </p:blipFill>
        <p:spPr>
          <a:xfrm>
            <a:off x="3791925" y="3334023"/>
            <a:ext cx="1937363" cy="1241849"/>
          </a:xfrm>
          <a:prstGeom prst="rect">
            <a:avLst/>
          </a:prstGeom>
          <a:noFill/>
          <a:ln>
            <a:noFill/>
          </a:ln>
        </p:spPr>
      </p:pic>
      <p:sp>
        <p:nvSpPr>
          <p:cNvPr id="104" name="Google Shape;104;p14"/>
          <p:cNvSpPr txBox="1"/>
          <p:nvPr>
            <p:ph idx="1" type="body"/>
          </p:nvPr>
        </p:nvSpPr>
        <p:spPr>
          <a:xfrm>
            <a:off x="3977950" y="1027325"/>
            <a:ext cx="4670700" cy="23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000"/>
              <a:t>Objectives: </a:t>
            </a:r>
            <a:r>
              <a:rPr lang="it" sz="2000"/>
              <a:t>Definition of a framework based on Model Driven Engineering to drive business processes involving IoT devices + software tool.</a:t>
            </a:r>
            <a:endParaRPr sz="2000"/>
          </a:p>
          <a:p>
            <a:pPr indent="0" lvl="0" marL="0" rtl="0" algn="l">
              <a:spcBef>
                <a:spcPts val="1600"/>
              </a:spcBef>
              <a:spcAft>
                <a:spcPts val="0"/>
              </a:spcAft>
              <a:buNone/>
            </a:pPr>
            <a:r>
              <a:rPr lang="it" sz="2000"/>
              <a:t>The </a:t>
            </a:r>
            <a:r>
              <a:rPr lang="it" sz="2000"/>
              <a:t>framework</a:t>
            </a:r>
            <a:r>
              <a:rPr lang="it" sz="2000"/>
              <a:t>, “BPMN to code”, regards modelling and implementation.</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pic>
        <p:nvPicPr>
          <p:cNvPr id="105" name="Google Shape;105;p14"/>
          <p:cNvPicPr preferRelativeResize="0"/>
          <p:nvPr/>
        </p:nvPicPr>
        <p:blipFill>
          <a:blip r:embed="rId7">
            <a:alphaModFix/>
          </a:blip>
          <a:stretch>
            <a:fillRect/>
          </a:stretch>
        </p:blipFill>
        <p:spPr>
          <a:xfrm>
            <a:off x="1257788" y="3334025"/>
            <a:ext cx="1471473" cy="14714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Thanks for the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19150" y="0"/>
            <a:ext cx="75057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Traditional Approach Main Problems</a:t>
            </a:r>
            <a:endParaRPr/>
          </a:p>
        </p:txBody>
      </p:sp>
      <p:sp>
        <p:nvSpPr>
          <p:cNvPr id="111" name="Google Shape;111;p15"/>
          <p:cNvSpPr txBox="1"/>
          <p:nvPr>
            <p:ph idx="1" type="body"/>
          </p:nvPr>
        </p:nvSpPr>
        <p:spPr>
          <a:xfrm>
            <a:off x="819150" y="540900"/>
            <a:ext cx="7505700" cy="4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000"/>
              <a:t>Project Analyst/Developer→ Produce the Model</a:t>
            </a:r>
            <a:endParaRPr sz="2000"/>
          </a:p>
          <a:p>
            <a:pPr indent="0" lvl="0" marL="0" rtl="0" algn="l">
              <a:spcBef>
                <a:spcPts val="1600"/>
              </a:spcBef>
              <a:spcAft>
                <a:spcPts val="0"/>
              </a:spcAft>
              <a:buNone/>
            </a:pPr>
            <a:r>
              <a:rPr lang="it" sz="2000"/>
              <a:t>Software Developers→ Implements the Tasks</a:t>
            </a:r>
            <a:endParaRPr sz="2000"/>
          </a:p>
          <a:p>
            <a:pPr indent="-349250" lvl="0" marL="457200" rtl="0" algn="l">
              <a:spcBef>
                <a:spcPts val="1600"/>
              </a:spcBef>
              <a:spcAft>
                <a:spcPts val="0"/>
              </a:spcAft>
              <a:buSzPts val="1900"/>
              <a:buChar char="●"/>
            </a:pPr>
            <a:r>
              <a:rPr lang="it" sz="1900"/>
              <a:t>N</a:t>
            </a:r>
            <a:r>
              <a:rPr lang="it" sz="1900"/>
              <a:t>o standard way to represents IoT devices in high-level models.</a:t>
            </a:r>
            <a:endParaRPr sz="1900"/>
          </a:p>
          <a:p>
            <a:pPr indent="-349250" lvl="0" marL="457200" rtl="0" algn="l">
              <a:spcBef>
                <a:spcPts val="1600"/>
              </a:spcBef>
              <a:spcAft>
                <a:spcPts val="0"/>
              </a:spcAft>
              <a:buSzPts val="1900"/>
              <a:buChar char="●"/>
            </a:pPr>
            <a:r>
              <a:rPr lang="it" sz="1900"/>
              <a:t>Implementation deviates from the intentions and expectation of  the Business Analyst.</a:t>
            </a:r>
            <a:endParaRPr sz="1900"/>
          </a:p>
          <a:p>
            <a:pPr indent="-361950" lvl="0" marL="457200" rtl="0" algn="l">
              <a:spcBef>
                <a:spcPts val="1600"/>
              </a:spcBef>
              <a:spcAft>
                <a:spcPts val="0"/>
              </a:spcAft>
              <a:buClr>
                <a:srgbClr val="333333"/>
              </a:buClr>
              <a:buSzPts val="2100"/>
              <a:buFont typeface="Calibri"/>
              <a:buChar char="●"/>
            </a:pPr>
            <a:r>
              <a:rPr lang="it" sz="2100">
                <a:solidFill>
                  <a:srgbClr val="333333"/>
                </a:solidFill>
                <a:latin typeface="Calibri"/>
                <a:ea typeface="Calibri"/>
                <a:cs typeface="Calibri"/>
                <a:sym typeface="Calibri"/>
              </a:rPr>
              <a:t>Changing in the model business process part concerning IoT  necessitates the adaption or recreation of the implementation.</a:t>
            </a:r>
            <a:endParaRPr sz="2100">
              <a:solidFill>
                <a:srgbClr val="333333"/>
              </a:solidFill>
              <a:latin typeface="Calibri"/>
              <a:ea typeface="Calibri"/>
              <a:cs typeface="Calibri"/>
              <a:sym typeface="Calibri"/>
            </a:endParaRPr>
          </a:p>
          <a:p>
            <a:pPr indent="0" lvl="0" marL="457200" rtl="0" algn="l">
              <a:spcBef>
                <a:spcPts val="1600"/>
              </a:spcBef>
              <a:spcAft>
                <a:spcPts val="0"/>
              </a:spcAft>
              <a:buNone/>
            </a:pPr>
            <a:r>
              <a:t/>
            </a:r>
            <a:endParaRPr sz="2000"/>
          </a:p>
          <a:p>
            <a:pPr indent="0" lvl="0" marL="45720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Study of the Literature</a:t>
            </a:r>
            <a:endParaRPr/>
          </a:p>
        </p:txBody>
      </p:sp>
      <p:sp>
        <p:nvSpPr>
          <p:cNvPr id="117" name="Google Shape;117;p16"/>
          <p:cNvSpPr txBox="1"/>
          <p:nvPr>
            <p:ph idx="1" type="body"/>
          </p:nvPr>
        </p:nvSpPr>
        <p:spPr>
          <a:xfrm>
            <a:off x="4572000" y="1229875"/>
            <a:ext cx="4260300" cy="3339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it" sz="2200"/>
              <a:t>Which model?</a:t>
            </a:r>
            <a:endParaRPr sz="2200"/>
          </a:p>
          <a:p>
            <a:pPr indent="-368300" lvl="0" marL="457200" rtl="0" algn="l">
              <a:spcBef>
                <a:spcPts val="0"/>
              </a:spcBef>
              <a:spcAft>
                <a:spcPts val="0"/>
              </a:spcAft>
              <a:buSzPts val="2200"/>
              <a:buChar char="●"/>
            </a:pPr>
            <a:r>
              <a:rPr lang="it" sz="2200"/>
              <a:t>How to generate code?</a:t>
            </a:r>
            <a:endParaRPr sz="2200"/>
          </a:p>
          <a:p>
            <a:pPr indent="0" lvl="0" marL="0" rtl="0" algn="l">
              <a:spcBef>
                <a:spcPts val="1600"/>
              </a:spcBef>
              <a:spcAft>
                <a:spcPts val="1600"/>
              </a:spcAft>
              <a:buNone/>
            </a:pPr>
            <a:r>
              <a:t/>
            </a:r>
            <a:endParaRPr/>
          </a:p>
        </p:txBody>
      </p:sp>
      <p:pic>
        <p:nvPicPr>
          <p:cNvPr id="118" name="Google Shape;118;p16"/>
          <p:cNvPicPr preferRelativeResize="0"/>
          <p:nvPr/>
        </p:nvPicPr>
        <p:blipFill>
          <a:blip r:embed="rId3">
            <a:alphaModFix/>
          </a:blip>
          <a:stretch>
            <a:fillRect/>
          </a:stretch>
        </p:blipFill>
        <p:spPr>
          <a:xfrm>
            <a:off x="311697" y="938662"/>
            <a:ext cx="3333500" cy="392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Modeling </a:t>
            </a:r>
            <a:endParaRPr/>
          </a:p>
        </p:txBody>
      </p:sp>
      <p:sp>
        <p:nvSpPr>
          <p:cNvPr id="124" name="Google Shape;124;p17"/>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202124"/>
                </a:solidFill>
                <a:highlight>
                  <a:schemeClr val="lt1"/>
                </a:highlight>
                <a:latin typeface="Arial"/>
                <a:ea typeface="Arial"/>
                <a:cs typeface="Arial"/>
                <a:sym typeface="Arial"/>
              </a:rPr>
              <a:t>Business Process Model and Notation (</a:t>
            </a:r>
            <a:r>
              <a:rPr b="1" lang="it">
                <a:solidFill>
                  <a:srgbClr val="202124"/>
                </a:solidFill>
                <a:highlight>
                  <a:schemeClr val="lt1"/>
                </a:highlight>
                <a:latin typeface="Arial"/>
                <a:ea typeface="Arial"/>
                <a:cs typeface="Arial"/>
                <a:sym typeface="Arial"/>
              </a:rPr>
              <a:t>BPMN</a:t>
            </a:r>
            <a:r>
              <a:rPr lang="it">
                <a:solidFill>
                  <a:srgbClr val="202124"/>
                </a:solidFill>
                <a:highlight>
                  <a:schemeClr val="lt1"/>
                </a:highlight>
                <a:latin typeface="Arial"/>
                <a:ea typeface="Arial"/>
                <a:cs typeface="Arial"/>
                <a:sym typeface="Arial"/>
              </a:rPr>
              <a:t>) is a standard for business process modeling that provides a graphical notation for specifying business processes in a Business Process Diagram (BPD), based on a flowcharting technique.</a:t>
            </a:r>
            <a:endParaRPr>
              <a:solidFill>
                <a:srgbClr val="202124"/>
              </a:solidFill>
              <a:highlight>
                <a:srgbClr val="FFFFFF"/>
              </a:highlight>
              <a:latin typeface="Arial"/>
              <a:ea typeface="Arial"/>
              <a:cs typeface="Arial"/>
              <a:sym typeface="Arial"/>
            </a:endParaRPr>
          </a:p>
        </p:txBody>
      </p:sp>
      <p:pic>
        <p:nvPicPr>
          <p:cNvPr id="125" name="Google Shape;125;p17"/>
          <p:cNvPicPr preferRelativeResize="0"/>
          <p:nvPr/>
        </p:nvPicPr>
        <p:blipFill>
          <a:blip r:embed="rId3">
            <a:alphaModFix/>
          </a:blip>
          <a:stretch>
            <a:fillRect/>
          </a:stretch>
        </p:blipFill>
        <p:spPr>
          <a:xfrm>
            <a:off x="311700" y="2416000"/>
            <a:ext cx="4158525" cy="2171700"/>
          </a:xfrm>
          <a:prstGeom prst="rect">
            <a:avLst/>
          </a:prstGeom>
          <a:noFill/>
          <a:ln>
            <a:noFill/>
          </a:ln>
        </p:spPr>
      </p:pic>
      <p:pic>
        <p:nvPicPr>
          <p:cNvPr id="126" name="Google Shape;126;p17"/>
          <p:cNvPicPr preferRelativeResize="0"/>
          <p:nvPr/>
        </p:nvPicPr>
        <p:blipFill>
          <a:blip r:embed="rId4">
            <a:alphaModFix/>
          </a:blip>
          <a:stretch>
            <a:fillRect/>
          </a:stretch>
        </p:blipFill>
        <p:spPr>
          <a:xfrm>
            <a:off x="7220200" y="2895625"/>
            <a:ext cx="1612095" cy="846350"/>
          </a:xfrm>
          <a:prstGeom prst="rect">
            <a:avLst/>
          </a:prstGeom>
          <a:noFill/>
          <a:ln>
            <a:noFill/>
          </a:ln>
        </p:spPr>
      </p:pic>
      <p:pic>
        <p:nvPicPr>
          <p:cNvPr id="127" name="Google Shape;127;p17"/>
          <p:cNvPicPr preferRelativeResize="0"/>
          <p:nvPr/>
        </p:nvPicPr>
        <p:blipFill>
          <a:blip r:embed="rId5">
            <a:alphaModFix/>
          </a:blip>
          <a:stretch>
            <a:fillRect/>
          </a:stretch>
        </p:blipFill>
        <p:spPr>
          <a:xfrm>
            <a:off x="4825900" y="2638925"/>
            <a:ext cx="1759676" cy="1359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102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Modeling </a:t>
            </a:r>
            <a:endParaRPr/>
          </a:p>
        </p:txBody>
      </p:sp>
      <p:sp>
        <p:nvSpPr>
          <p:cNvPr id="133" name="Google Shape;133;p18"/>
          <p:cNvSpPr txBox="1"/>
          <p:nvPr>
            <p:ph idx="1" type="body"/>
          </p:nvPr>
        </p:nvSpPr>
        <p:spPr>
          <a:xfrm>
            <a:off x="311700" y="1062875"/>
            <a:ext cx="8520600" cy="37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t>
            </a:r>
            <a:r>
              <a:rPr lang="it" sz="1800"/>
              <a:t>here’s the necessity of closing the gap between BPMN and IoT</a:t>
            </a:r>
            <a:endParaRPr sz="1800"/>
          </a:p>
          <a:p>
            <a:pPr indent="0" lvl="0" marL="0" rtl="0" algn="l">
              <a:spcBef>
                <a:spcPts val="1600"/>
              </a:spcBef>
              <a:spcAft>
                <a:spcPts val="0"/>
              </a:spcAft>
              <a:buNone/>
            </a:pPr>
            <a:r>
              <a:rPr lang="it" sz="1800"/>
              <a:t>Two main family of approach</a:t>
            </a:r>
            <a:r>
              <a:rPr lang="it"/>
              <a:t>es</a:t>
            </a:r>
            <a:r>
              <a:rPr lang="it" sz="1800"/>
              <a:t>:</a:t>
            </a:r>
            <a:endParaRPr sz="1800"/>
          </a:p>
          <a:p>
            <a:pPr indent="-342900" lvl="0" marL="457200" rtl="0" algn="l">
              <a:lnSpc>
                <a:spcPct val="200000"/>
              </a:lnSpc>
              <a:spcBef>
                <a:spcPts val="1600"/>
              </a:spcBef>
              <a:spcAft>
                <a:spcPts val="0"/>
              </a:spcAft>
              <a:buSzPts val="1800"/>
              <a:buChar char="●"/>
            </a:pPr>
            <a:r>
              <a:rPr lang="it" sz="1800"/>
              <a:t>B</a:t>
            </a:r>
            <a:r>
              <a:rPr lang="it" sz="1800"/>
              <a:t>PMN </a:t>
            </a:r>
            <a:r>
              <a:rPr lang="it"/>
              <a:t>+ extensions</a:t>
            </a:r>
            <a:endParaRPr/>
          </a:p>
          <a:p>
            <a:pPr indent="-342900" lvl="0" marL="457200" rtl="0" algn="l">
              <a:lnSpc>
                <a:spcPct val="115000"/>
              </a:lnSpc>
              <a:spcBef>
                <a:spcPts val="0"/>
              </a:spcBef>
              <a:spcAft>
                <a:spcPts val="0"/>
              </a:spcAft>
              <a:buSzPts val="1800"/>
              <a:buChar char="●"/>
            </a:pPr>
            <a:r>
              <a:rPr lang="it" sz="1800"/>
              <a:t>BPMN</a:t>
            </a:r>
            <a:r>
              <a:rPr lang="it"/>
              <a:t> standard</a:t>
            </a:r>
            <a:endParaRPr sz="1800"/>
          </a:p>
          <a:p>
            <a:pPr indent="0" lvl="0" marL="0" rtl="0" algn="l">
              <a:lnSpc>
                <a:spcPct val="115000"/>
              </a:lnSpc>
              <a:spcBef>
                <a:spcPts val="1600"/>
              </a:spcBef>
              <a:spcAft>
                <a:spcPts val="0"/>
              </a:spcAft>
              <a:buNone/>
            </a:pPr>
            <a:r>
              <a:rPr lang="it"/>
              <a:t>How?</a:t>
            </a:r>
            <a:endParaRPr/>
          </a:p>
          <a:p>
            <a:pPr indent="-342900" lvl="0" marL="457200" rtl="0" algn="l">
              <a:spcBef>
                <a:spcPts val="1600"/>
              </a:spcBef>
              <a:spcAft>
                <a:spcPts val="0"/>
              </a:spcAft>
              <a:buSzPts val="1800"/>
              <a:buChar char="●"/>
            </a:pPr>
            <a:r>
              <a:rPr lang="it"/>
              <a:t>Use of subtasks</a:t>
            </a:r>
            <a:endParaRPr/>
          </a:p>
          <a:p>
            <a:pPr indent="-342900" lvl="0" marL="457200" rtl="0" algn="l">
              <a:spcBef>
                <a:spcPts val="0"/>
              </a:spcBef>
              <a:spcAft>
                <a:spcPts val="0"/>
              </a:spcAft>
              <a:buSzPts val="1800"/>
              <a:buChar char="●"/>
            </a:pPr>
            <a:r>
              <a:rPr lang="it"/>
              <a:t>Represent IoT in a separate BPMN diagram</a:t>
            </a:r>
            <a:endParaRPr/>
          </a:p>
          <a:p>
            <a:pPr indent="-342900" lvl="0" marL="457200" rtl="0" algn="l">
              <a:spcBef>
                <a:spcPts val="0"/>
              </a:spcBef>
              <a:spcAft>
                <a:spcPts val="0"/>
              </a:spcAft>
              <a:buSzPts val="1800"/>
              <a:buChar char="●"/>
            </a:pPr>
            <a:r>
              <a:rPr lang="it"/>
              <a:t>Use BPMN in a not standard way</a:t>
            </a:r>
            <a:endParaRPr/>
          </a:p>
        </p:txBody>
      </p:sp>
      <p:sp>
        <p:nvSpPr>
          <p:cNvPr id="134" name="Google Shape;134;p18"/>
          <p:cNvSpPr/>
          <p:nvPr/>
        </p:nvSpPr>
        <p:spPr>
          <a:xfrm>
            <a:off x="3117200" y="2128650"/>
            <a:ext cx="550500" cy="4431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18"/>
          <p:cNvPicPr preferRelativeResize="0"/>
          <p:nvPr/>
        </p:nvPicPr>
        <p:blipFill>
          <a:blip r:embed="rId3">
            <a:alphaModFix/>
          </a:blip>
          <a:stretch>
            <a:fillRect/>
          </a:stretch>
        </p:blipFill>
        <p:spPr>
          <a:xfrm>
            <a:off x="2624198" y="2571748"/>
            <a:ext cx="493005" cy="443100"/>
          </a:xfrm>
          <a:prstGeom prst="rect">
            <a:avLst/>
          </a:prstGeom>
          <a:noFill/>
          <a:ln>
            <a:noFill/>
          </a:ln>
        </p:spPr>
      </p:pic>
      <p:sp>
        <p:nvSpPr>
          <p:cNvPr id="136" name="Google Shape;136;p18"/>
          <p:cNvSpPr txBox="1"/>
          <p:nvPr/>
        </p:nvSpPr>
        <p:spPr>
          <a:xfrm>
            <a:off x="311700" y="709900"/>
            <a:ext cx="6016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latin typeface="Roboto"/>
                <a:ea typeface="Roboto"/>
                <a:cs typeface="Roboto"/>
                <a:sym typeface="Roboto"/>
              </a:rPr>
              <a:t>How to represent IoT in BPMN</a:t>
            </a:r>
            <a:endParaRPr b="1" i="1"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Configuration</a:t>
            </a:r>
            <a:endParaRPr/>
          </a:p>
        </p:txBody>
      </p:sp>
      <p:sp>
        <p:nvSpPr>
          <p:cNvPr id="142" name="Google Shape;142;p19"/>
          <p:cNvSpPr txBox="1"/>
          <p:nvPr>
            <p:ph idx="1" type="body"/>
          </p:nvPr>
        </p:nvSpPr>
        <p:spPr>
          <a:xfrm>
            <a:off x="311700" y="1458475"/>
            <a:ext cx="561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it" sz="2000"/>
              <a:t>Why do we need a configuration language?</a:t>
            </a:r>
            <a:endParaRPr sz="2000"/>
          </a:p>
          <a:p>
            <a:pPr indent="-355600" lvl="0" marL="457200" rtl="0" algn="l">
              <a:spcBef>
                <a:spcPts val="0"/>
              </a:spcBef>
              <a:spcAft>
                <a:spcPts val="0"/>
              </a:spcAft>
              <a:buSzPts val="2000"/>
              <a:buChar char="●"/>
            </a:pPr>
            <a:r>
              <a:rPr lang="it" sz="2000"/>
              <a:t>Language structure?</a:t>
            </a:r>
            <a:endParaRPr sz="2000"/>
          </a:p>
          <a:p>
            <a:pPr indent="-355600" lvl="1" marL="914400" rtl="0" algn="l">
              <a:spcBef>
                <a:spcPts val="0"/>
              </a:spcBef>
              <a:spcAft>
                <a:spcPts val="0"/>
              </a:spcAft>
              <a:buSzPts val="2000"/>
              <a:buChar char="○"/>
            </a:pPr>
            <a:r>
              <a:rPr lang="it" sz="2000"/>
              <a:t>Keyword : value </a:t>
            </a:r>
            <a:endParaRPr sz="2000"/>
          </a:p>
          <a:p>
            <a:pPr indent="-355600" lvl="1" marL="914400" rtl="0" algn="l">
              <a:spcBef>
                <a:spcPts val="0"/>
              </a:spcBef>
              <a:spcAft>
                <a:spcPts val="0"/>
              </a:spcAft>
              <a:buSzPts val="2000"/>
              <a:buChar char="○"/>
            </a:pPr>
            <a:r>
              <a:rPr lang="it" sz="2000"/>
              <a:t>Keyword = value</a:t>
            </a:r>
            <a:endParaRPr sz="2000"/>
          </a:p>
          <a:p>
            <a:pPr indent="-355600" lvl="1" marL="914400" rtl="0" algn="l">
              <a:spcBef>
                <a:spcPts val="0"/>
              </a:spcBef>
              <a:spcAft>
                <a:spcPts val="0"/>
              </a:spcAft>
              <a:buSzPts val="2000"/>
              <a:buChar char="○"/>
            </a:pPr>
            <a:r>
              <a:rPr lang="it" sz="2000"/>
              <a:t>Keyword </a:t>
            </a:r>
            <a:endParaRPr sz="2000"/>
          </a:p>
          <a:p>
            <a:pPr indent="0" lvl="0" marL="914400" rtl="0" algn="l">
              <a:lnSpc>
                <a:spcPct val="25000"/>
              </a:lnSpc>
              <a:spcBef>
                <a:spcPts val="1600"/>
              </a:spcBef>
              <a:spcAft>
                <a:spcPts val="0"/>
              </a:spcAft>
              <a:buNone/>
            </a:pPr>
            <a:r>
              <a:rPr lang="it" sz="2000"/>
              <a:t>{</a:t>
            </a:r>
            <a:endParaRPr sz="2000"/>
          </a:p>
          <a:p>
            <a:pPr indent="0" lvl="0" marL="914400" rtl="0" algn="l">
              <a:lnSpc>
                <a:spcPct val="25000"/>
              </a:lnSpc>
              <a:spcBef>
                <a:spcPts val="1600"/>
              </a:spcBef>
              <a:spcAft>
                <a:spcPts val="0"/>
              </a:spcAft>
              <a:buNone/>
            </a:pPr>
            <a:r>
              <a:rPr lang="it" sz="2000"/>
              <a:t>	Keyword1 = value1</a:t>
            </a:r>
            <a:endParaRPr sz="2000"/>
          </a:p>
          <a:p>
            <a:pPr indent="0" lvl="0" marL="914400" rtl="0" algn="l">
              <a:lnSpc>
                <a:spcPct val="25000"/>
              </a:lnSpc>
              <a:spcBef>
                <a:spcPts val="1600"/>
              </a:spcBef>
              <a:spcAft>
                <a:spcPts val="0"/>
              </a:spcAft>
              <a:buNone/>
            </a:pPr>
            <a:r>
              <a:rPr lang="it" sz="2000"/>
              <a:t>	Keyword2 = value2</a:t>
            </a:r>
            <a:endParaRPr sz="2000"/>
          </a:p>
          <a:p>
            <a:pPr indent="457200" lvl="0" marL="457200" rtl="0" algn="l">
              <a:lnSpc>
                <a:spcPct val="25000"/>
              </a:lnSpc>
              <a:spcBef>
                <a:spcPts val="1600"/>
              </a:spcBef>
              <a:spcAft>
                <a:spcPts val="0"/>
              </a:spcAft>
              <a:buNone/>
            </a:pPr>
            <a:r>
              <a:rPr lang="it" sz="2000"/>
              <a:t>}</a:t>
            </a:r>
            <a:endParaRPr sz="2000"/>
          </a:p>
          <a:p>
            <a:pPr indent="0" lvl="0" marL="457200" rtl="0" algn="l">
              <a:lnSpc>
                <a:spcPct val="25000"/>
              </a:lnSpc>
              <a:spcBef>
                <a:spcPts val="1600"/>
              </a:spcBef>
              <a:spcAft>
                <a:spcPts val="0"/>
              </a:spcAft>
              <a:buNone/>
            </a:pPr>
            <a:r>
              <a:t/>
            </a:r>
            <a:endParaRPr sz="2000"/>
          </a:p>
          <a:p>
            <a:pPr indent="0" lvl="0" marL="914400" rtl="0" algn="l">
              <a:spcBef>
                <a:spcPts val="1600"/>
              </a:spcBef>
              <a:spcAft>
                <a:spcPts val="1600"/>
              </a:spcAft>
              <a:buNone/>
            </a:pPr>
            <a:r>
              <a:t/>
            </a:r>
            <a:endParaRPr sz="2000"/>
          </a:p>
        </p:txBody>
      </p:sp>
      <p:pic>
        <p:nvPicPr>
          <p:cNvPr id="143" name="Google Shape;143;p19"/>
          <p:cNvPicPr preferRelativeResize="0"/>
          <p:nvPr/>
        </p:nvPicPr>
        <p:blipFill>
          <a:blip r:embed="rId3">
            <a:alphaModFix/>
          </a:blip>
          <a:stretch>
            <a:fillRect/>
          </a:stretch>
        </p:blipFill>
        <p:spPr>
          <a:xfrm>
            <a:off x="6047825" y="767325"/>
            <a:ext cx="2916900" cy="2912241"/>
          </a:xfrm>
          <a:prstGeom prst="rect">
            <a:avLst/>
          </a:prstGeom>
          <a:noFill/>
          <a:ln>
            <a:noFill/>
          </a:ln>
        </p:spPr>
      </p:pic>
      <p:sp>
        <p:nvSpPr>
          <p:cNvPr id="144" name="Google Shape;144;p19"/>
          <p:cNvSpPr txBox="1"/>
          <p:nvPr/>
        </p:nvSpPr>
        <p:spPr>
          <a:xfrm>
            <a:off x="311700" y="1071338"/>
            <a:ext cx="2601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latin typeface="Roboto"/>
                <a:ea typeface="Roboto"/>
                <a:cs typeface="Roboto"/>
                <a:sym typeface="Roboto"/>
              </a:rPr>
              <a:t>Configuration Language</a:t>
            </a:r>
            <a:endParaRPr b="1" i="1"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Configuration</a:t>
            </a:r>
            <a:endParaRPr/>
          </a:p>
        </p:txBody>
      </p:sp>
      <p:sp>
        <p:nvSpPr>
          <p:cNvPr id="150" name="Google Shape;150;p20"/>
          <p:cNvSpPr txBox="1"/>
          <p:nvPr/>
        </p:nvSpPr>
        <p:spPr>
          <a:xfrm>
            <a:off x="311700" y="1017800"/>
            <a:ext cx="2380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latin typeface="Roboto"/>
                <a:ea typeface="Roboto"/>
                <a:cs typeface="Roboto"/>
                <a:sym typeface="Roboto"/>
              </a:rPr>
              <a:t>Language Usage</a:t>
            </a:r>
            <a:endParaRPr b="1" i="1" sz="1800">
              <a:latin typeface="Roboto"/>
              <a:ea typeface="Roboto"/>
              <a:cs typeface="Roboto"/>
              <a:sym typeface="Roboto"/>
            </a:endParaRPr>
          </a:p>
        </p:txBody>
      </p:sp>
      <p:sp>
        <p:nvSpPr>
          <p:cNvPr id="151" name="Google Shape;151;p20"/>
          <p:cNvSpPr txBox="1"/>
          <p:nvPr/>
        </p:nvSpPr>
        <p:spPr>
          <a:xfrm>
            <a:off x="4806725" y="1902750"/>
            <a:ext cx="4383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700">
                <a:highlight>
                  <a:srgbClr val="FFFFFF"/>
                </a:highlight>
                <a:latin typeface="Courier New"/>
                <a:ea typeface="Courier New"/>
                <a:cs typeface="Courier New"/>
                <a:sym typeface="Courier New"/>
              </a:rPr>
              <a:t>15 </a:t>
            </a:r>
            <a:r>
              <a:rPr lang="it" sz="1700">
                <a:solidFill>
                  <a:srgbClr val="0000FF"/>
                </a:solidFill>
                <a:latin typeface="Courier New"/>
                <a:ea typeface="Courier New"/>
                <a:cs typeface="Courier New"/>
                <a:sym typeface="Courier New"/>
              </a:rPr>
              <a:t>&lt;= </a:t>
            </a:r>
            <a:r>
              <a:rPr lang="it" sz="1700">
                <a:solidFill>
                  <a:srgbClr val="BA2121"/>
                </a:solidFill>
                <a:latin typeface="Courier New"/>
                <a:ea typeface="Courier New"/>
                <a:cs typeface="Courier New"/>
                <a:sym typeface="Courier New"/>
              </a:rPr>
              <a:t>TEMPERATURE</a:t>
            </a:r>
            <a:r>
              <a:rPr lang="it" sz="1700">
                <a:solidFill>
                  <a:srgbClr val="0000FF"/>
                </a:solidFill>
                <a:latin typeface="Courier New"/>
                <a:ea typeface="Courier New"/>
                <a:cs typeface="Courier New"/>
                <a:sym typeface="Courier New"/>
              </a:rPr>
              <a:t> [</a:t>
            </a:r>
            <a:r>
              <a:rPr lang="it" sz="1700">
                <a:solidFill>
                  <a:srgbClr val="BA2121"/>
                </a:solidFill>
                <a:latin typeface="Courier New"/>
                <a:ea typeface="Courier New"/>
                <a:cs typeface="Courier New"/>
                <a:sym typeface="Courier New"/>
              </a:rPr>
              <a:t>LOWTEMP</a:t>
            </a:r>
            <a:r>
              <a:rPr lang="it" sz="1700">
                <a:solidFill>
                  <a:srgbClr val="0000FF"/>
                </a:solidFill>
                <a:latin typeface="Courier New"/>
                <a:ea typeface="Courier New"/>
                <a:cs typeface="Courier New"/>
                <a:sym typeface="Courier New"/>
              </a:rPr>
              <a:t> , </a:t>
            </a:r>
            <a:r>
              <a:rPr lang="it" sz="1700">
                <a:solidFill>
                  <a:srgbClr val="BA2121"/>
                </a:solidFill>
                <a:latin typeface="Courier New"/>
                <a:ea typeface="Courier New"/>
                <a:cs typeface="Courier New"/>
                <a:sym typeface="Courier New"/>
              </a:rPr>
              <a:t>2</a:t>
            </a:r>
            <a:r>
              <a:rPr lang="it" sz="1700">
                <a:solidFill>
                  <a:srgbClr val="0000FF"/>
                </a:solidFill>
                <a:latin typeface="Courier New"/>
                <a:ea typeface="Courier New"/>
                <a:cs typeface="Courier New"/>
                <a:sym typeface="Courier New"/>
              </a:rPr>
              <a:t>]</a:t>
            </a:r>
            <a:endParaRPr sz="2200">
              <a:latin typeface="Roboto"/>
              <a:ea typeface="Roboto"/>
              <a:cs typeface="Roboto"/>
              <a:sym typeface="Roboto"/>
            </a:endParaRPr>
          </a:p>
        </p:txBody>
      </p:sp>
      <p:pic>
        <p:nvPicPr>
          <p:cNvPr id="152" name="Google Shape;152;p20"/>
          <p:cNvPicPr preferRelativeResize="0"/>
          <p:nvPr/>
        </p:nvPicPr>
        <p:blipFill>
          <a:blip r:embed="rId3">
            <a:alphaModFix/>
          </a:blip>
          <a:stretch>
            <a:fillRect/>
          </a:stretch>
        </p:blipFill>
        <p:spPr>
          <a:xfrm>
            <a:off x="3343802" y="2716967"/>
            <a:ext cx="1214225" cy="1007807"/>
          </a:xfrm>
          <a:prstGeom prst="rect">
            <a:avLst/>
          </a:prstGeom>
          <a:noFill/>
          <a:ln>
            <a:noFill/>
          </a:ln>
        </p:spPr>
      </p:pic>
      <p:pic>
        <p:nvPicPr>
          <p:cNvPr id="153" name="Google Shape;153;p20"/>
          <p:cNvPicPr preferRelativeResize="0"/>
          <p:nvPr/>
        </p:nvPicPr>
        <p:blipFill>
          <a:blip r:embed="rId4">
            <a:alphaModFix/>
          </a:blip>
          <a:stretch>
            <a:fillRect/>
          </a:stretch>
        </p:blipFill>
        <p:spPr>
          <a:xfrm>
            <a:off x="5555545" y="2510550"/>
            <a:ext cx="1214225" cy="1214225"/>
          </a:xfrm>
          <a:prstGeom prst="rect">
            <a:avLst/>
          </a:prstGeom>
          <a:noFill/>
          <a:ln>
            <a:noFill/>
          </a:ln>
        </p:spPr>
      </p:pic>
      <p:sp>
        <p:nvSpPr>
          <p:cNvPr id="154" name="Google Shape;154;p20"/>
          <p:cNvSpPr txBox="1"/>
          <p:nvPr/>
        </p:nvSpPr>
        <p:spPr>
          <a:xfrm>
            <a:off x="311700" y="2066725"/>
            <a:ext cx="30321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rgbClr val="333333"/>
                </a:solidFill>
              </a:rPr>
              <a:t>_TASK</a:t>
            </a:r>
            <a:r>
              <a:rPr lang="it" sz="1500">
                <a:solidFill>
                  <a:srgbClr val="666666"/>
                </a:solidFill>
              </a:rPr>
              <a:t>{</a:t>
            </a:r>
            <a:endParaRPr sz="1500">
              <a:solidFill>
                <a:srgbClr val="333333"/>
              </a:solidFill>
            </a:endParaRPr>
          </a:p>
          <a:p>
            <a:pPr indent="0" lvl="0" marL="0" rtl="0" algn="l">
              <a:spcBef>
                <a:spcPts val="0"/>
              </a:spcBef>
              <a:spcAft>
                <a:spcPts val="0"/>
              </a:spcAft>
              <a:buNone/>
            </a:pPr>
            <a:r>
              <a:rPr lang="it" sz="1500">
                <a:solidFill>
                  <a:srgbClr val="333333"/>
                </a:solidFill>
              </a:rPr>
              <a:t>	DEVICE </a:t>
            </a:r>
            <a:r>
              <a:rPr lang="it" sz="1500">
                <a:solidFill>
                  <a:srgbClr val="666666"/>
                </a:solidFill>
              </a:rPr>
              <a:t>:</a:t>
            </a:r>
            <a:r>
              <a:rPr lang="it" sz="1500">
                <a:solidFill>
                  <a:srgbClr val="333333"/>
                </a:solidFill>
              </a:rPr>
              <a:t> </a:t>
            </a:r>
            <a:r>
              <a:rPr lang="it" sz="1500">
                <a:solidFill>
                  <a:srgbClr val="BA2121"/>
                </a:solidFill>
              </a:rPr>
              <a:t>"arduino"</a:t>
            </a:r>
            <a:endParaRPr sz="1500">
              <a:solidFill>
                <a:srgbClr val="333333"/>
              </a:solidFill>
            </a:endParaRPr>
          </a:p>
          <a:p>
            <a:pPr indent="0" lvl="0" marL="0" rtl="0" algn="l">
              <a:spcBef>
                <a:spcPts val="0"/>
              </a:spcBef>
              <a:spcAft>
                <a:spcPts val="0"/>
              </a:spcAft>
              <a:buNone/>
            </a:pPr>
            <a:r>
              <a:rPr lang="it" sz="1500">
                <a:solidFill>
                  <a:srgbClr val="333333"/>
                </a:solidFill>
              </a:rPr>
              <a:t>	NAMEID </a:t>
            </a:r>
            <a:r>
              <a:rPr lang="it" sz="1500">
                <a:solidFill>
                  <a:srgbClr val="666666"/>
                </a:solidFill>
              </a:rPr>
              <a:t>:</a:t>
            </a:r>
            <a:r>
              <a:rPr lang="it" sz="1500">
                <a:solidFill>
                  <a:srgbClr val="333333"/>
                </a:solidFill>
              </a:rPr>
              <a:t> </a:t>
            </a:r>
            <a:r>
              <a:rPr lang="it" sz="1500">
                <a:solidFill>
                  <a:srgbClr val="BA2121"/>
                </a:solidFill>
              </a:rPr>
              <a:t>"LOWTEMP"</a:t>
            </a:r>
            <a:endParaRPr sz="1500">
              <a:solidFill>
                <a:srgbClr val="333333"/>
              </a:solidFill>
            </a:endParaRPr>
          </a:p>
          <a:p>
            <a:pPr indent="0" lvl="0" marL="0" rtl="0" algn="l">
              <a:spcBef>
                <a:spcPts val="0"/>
              </a:spcBef>
              <a:spcAft>
                <a:spcPts val="0"/>
              </a:spcAft>
              <a:buNone/>
            </a:pPr>
            <a:r>
              <a:rPr lang="it" sz="1500">
                <a:solidFill>
                  <a:srgbClr val="333333"/>
                </a:solidFill>
              </a:rPr>
              <a:t>		TEMPERATURE</a:t>
            </a:r>
            <a:r>
              <a:rPr lang="it" sz="1500">
                <a:solidFill>
                  <a:srgbClr val="666666"/>
                </a:solidFill>
              </a:rPr>
              <a:t>{</a:t>
            </a:r>
            <a:endParaRPr sz="1500">
              <a:solidFill>
                <a:srgbClr val="333333"/>
              </a:solidFill>
            </a:endParaRPr>
          </a:p>
          <a:p>
            <a:pPr indent="0" lvl="0" marL="0" rtl="0" algn="l">
              <a:spcBef>
                <a:spcPts val="0"/>
              </a:spcBef>
              <a:spcAft>
                <a:spcPts val="0"/>
              </a:spcAft>
              <a:buNone/>
            </a:pPr>
            <a:r>
              <a:rPr lang="it" sz="1500">
                <a:solidFill>
                  <a:srgbClr val="333333"/>
                </a:solidFill>
              </a:rPr>
              <a:t>		NAME </a:t>
            </a:r>
            <a:r>
              <a:rPr lang="it" sz="1500">
                <a:solidFill>
                  <a:srgbClr val="666666"/>
                </a:solidFill>
              </a:rPr>
              <a:t>=</a:t>
            </a:r>
            <a:r>
              <a:rPr lang="it" sz="1500">
                <a:solidFill>
                  <a:srgbClr val="333333"/>
                </a:solidFill>
              </a:rPr>
              <a:t> </a:t>
            </a:r>
            <a:r>
              <a:rPr lang="it" sz="1500">
                <a:solidFill>
                  <a:srgbClr val="BA2121"/>
                </a:solidFill>
              </a:rPr>
              <a:t>"TMP36"</a:t>
            </a:r>
            <a:endParaRPr sz="1500">
              <a:solidFill>
                <a:srgbClr val="333333"/>
              </a:solidFill>
            </a:endParaRPr>
          </a:p>
          <a:p>
            <a:pPr indent="0" lvl="0" marL="0" rtl="0" algn="l">
              <a:spcBef>
                <a:spcPts val="0"/>
              </a:spcBef>
              <a:spcAft>
                <a:spcPts val="0"/>
              </a:spcAft>
              <a:buNone/>
            </a:pPr>
            <a:r>
              <a:rPr lang="it" sz="1500">
                <a:solidFill>
                  <a:srgbClr val="333333"/>
                </a:solidFill>
              </a:rPr>
              <a:t>		PINS </a:t>
            </a:r>
            <a:r>
              <a:rPr lang="it" sz="1500">
                <a:solidFill>
                  <a:srgbClr val="666666"/>
                </a:solidFill>
              </a:rPr>
              <a:t>=</a:t>
            </a:r>
            <a:r>
              <a:rPr lang="it" sz="1500">
                <a:solidFill>
                  <a:srgbClr val="333333"/>
                </a:solidFill>
              </a:rPr>
              <a:t> </a:t>
            </a:r>
            <a:r>
              <a:rPr lang="it" sz="1500">
                <a:solidFill>
                  <a:srgbClr val="BA2121"/>
                </a:solidFill>
              </a:rPr>
              <a:t>"0"</a:t>
            </a:r>
            <a:endParaRPr sz="1500">
              <a:solidFill>
                <a:srgbClr val="333333"/>
              </a:solidFill>
            </a:endParaRPr>
          </a:p>
          <a:p>
            <a:pPr indent="0" lvl="0" marL="0" rtl="0" algn="l">
              <a:spcBef>
                <a:spcPts val="0"/>
              </a:spcBef>
              <a:spcAft>
                <a:spcPts val="0"/>
              </a:spcAft>
              <a:buNone/>
            </a:pPr>
            <a:r>
              <a:rPr lang="it" sz="1500">
                <a:solidFill>
                  <a:srgbClr val="333333"/>
                </a:solidFill>
              </a:rPr>
              <a:t>		SENSOR_ID </a:t>
            </a:r>
            <a:r>
              <a:rPr lang="it" sz="1500">
                <a:solidFill>
                  <a:srgbClr val="666666"/>
                </a:solidFill>
              </a:rPr>
              <a:t>=</a:t>
            </a:r>
            <a:r>
              <a:rPr lang="it" sz="1500">
                <a:solidFill>
                  <a:srgbClr val="333333"/>
                </a:solidFill>
              </a:rPr>
              <a:t> </a:t>
            </a:r>
            <a:r>
              <a:rPr lang="it" sz="1500">
                <a:solidFill>
                  <a:srgbClr val="BA2121"/>
                </a:solidFill>
              </a:rPr>
              <a:t>"2"</a:t>
            </a:r>
            <a:endParaRPr sz="1500">
              <a:solidFill>
                <a:srgbClr val="333333"/>
              </a:solidFill>
            </a:endParaRPr>
          </a:p>
          <a:p>
            <a:pPr indent="0" lvl="0" marL="0" rtl="0" algn="l">
              <a:spcBef>
                <a:spcPts val="0"/>
              </a:spcBef>
              <a:spcAft>
                <a:spcPts val="0"/>
              </a:spcAft>
              <a:buNone/>
            </a:pPr>
            <a:r>
              <a:rPr lang="it" sz="1500">
                <a:solidFill>
                  <a:srgbClr val="333333"/>
                </a:solidFill>
              </a:rPr>
              <a:t>	</a:t>
            </a:r>
            <a:r>
              <a:rPr lang="it" sz="1500">
                <a:solidFill>
                  <a:srgbClr val="666666"/>
                </a:solidFill>
              </a:rPr>
              <a:t>}</a:t>
            </a:r>
            <a:endParaRPr sz="1500">
              <a:solidFill>
                <a:srgbClr val="333333"/>
              </a:solidFill>
            </a:endParaRPr>
          </a:p>
          <a:p>
            <a:pPr indent="0" lvl="0" marL="0" rtl="0" algn="l">
              <a:lnSpc>
                <a:spcPct val="110795"/>
              </a:lnSpc>
              <a:spcBef>
                <a:spcPts val="0"/>
              </a:spcBef>
              <a:spcAft>
                <a:spcPts val="0"/>
              </a:spcAft>
              <a:buNone/>
            </a:pPr>
            <a:r>
              <a:rPr lang="it" sz="1500">
                <a:solidFill>
                  <a:srgbClr val="666666"/>
                </a:solidFill>
              </a:rPr>
              <a:t>}</a:t>
            </a:r>
            <a:endParaRPr sz="1500">
              <a:solidFill>
                <a:srgbClr val="666666"/>
              </a:solidFill>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55" name="Google Shape;155;p20"/>
          <p:cNvSpPr txBox="1"/>
          <p:nvPr/>
        </p:nvSpPr>
        <p:spPr>
          <a:xfrm>
            <a:off x="311700" y="1764175"/>
            <a:ext cx="30321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What it’s intended to do in a task:</a:t>
            </a:r>
            <a:endParaRPr>
              <a:latin typeface="Roboto"/>
              <a:ea typeface="Roboto"/>
              <a:cs typeface="Roboto"/>
              <a:sym typeface="Roboto"/>
            </a:endParaRPr>
          </a:p>
        </p:txBody>
      </p:sp>
      <p:sp>
        <p:nvSpPr>
          <p:cNvPr id="156" name="Google Shape;156;p20"/>
          <p:cNvSpPr txBox="1"/>
          <p:nvPr/>
        </p:nvSpPr>
        <p:spPr>
          <a:xfrm>
            <a:off x="4857213" y="1546975"/>
            <a:ext cx="26109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Roboto"/>
                <a:ea typeface="Roboto"/>
                <a:cs typeface="Roboto"/>
                <a:sym typeface="Roboto"/>
              </a:rPr>
              <a:t>Manage the flow of code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Translation</a:t>
            </a:r>
            <a:endParaRPr/>
          </a:p>
        </p:txBody>
      </p:sp>
      <p:sp>
        <p:nvSpPr>
          <p:cNvPr id="162" name="Google Shape;162;p21"/>
          <p:cNvSpPr txBox="1"/>
          <p:nvPr>
            <p:ph idx="1" type="body"/>
          </p:nvPr>
        </p:nvSpPr>
        <p:spPr>
          <a:xfrm>
            <a:off x="233000" y="1372225"/>
            <a:ext cx="6762900" cy="34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Reduce misunderstanding.</a:t>
            </a:r>
            <a:endParaRPr/>
          </a:p>
          <a:p>
            <a:pPr indent="-342900" lvl="0" marL="457200" rtl="0" algn="l">
              <a:spcBef>
                <a:spcPts val="0"/>
              </a:spcBef>
              <a:spcAft>
                <a:spcPts val="0"/>
              </a:spcAft>
              <a:buSzPts val="1800"/>
              <a:buChar char="●"/>
            </a:pPr>
            <a:r>
              <a:rPr lang="it"/>
              <a:t>Create a first structure of the code or the intere code.</a:t>
            </a:r>
            <a:endParaRPr/>
          </a:p>
          <a:p>
            <a:pPr indent="-342900" lvl="0" marL="457200" rtl="0" algn="l">
              <a:spcBef>
                <a:spcPts val="0"/>
              </a:spcBef>
              <a:spcAft>
                <a:spcPts val="0"/>
              </a:spcAft>
              <a:buSzPts val="1800"/>
              <a:buChar char="●"/>
            </a:pPr>
            <a:r>
              <a:rPr lang="it"/>
              <a:t>Reduce significantly the product implementation duration.</a:t>
            </a:r>
            <a:endParaRPr/>
          </a:p>
          <a:p>
            <a:pPr indent="-342900" lvl="0" marL="457200" rtl="0" algn="l">
              <a:spcBef>
                <a:spcPts val="0"/>
              </a:spcBef>
              <a:spcAft>
                <a:spcPts val="0"/>
              </a:spcAft>
              <a:buSzPts val="1800"/>
              <a:buChar char="●"/>
            </a:pPr>
            <a:r>
              <a:rPr lang="it"/>
              <a:t>The BPMN needs to be structured as the framework implies.</a:t>
            </a:r>
            <a:endParaRPr/>
          </a:p>
          <a:p>
            <a:pPr indent="0" lvl="0" marL="0" rtl="0" algn="l">
              <a:spcBef>
                <a:spcPts val="1600"/>
              </a:spcBef>
              <a:spcAft>
                <a:spcPts val="0"/>
              </a:spcAft>
              <a:buNone/>
            </a:pPr>
            <a:r>
              <a:rPr lang="it">
                <a:solidFill>
                  <a:srgbClr val="333333"/>
                </a:solidFill>
              </a:rPr>
              <a:t>Xtext -&gt; </a:t>
            </a:r>
            <a:r>
              <a:rPr lang="it">
                <a:solidFill>
                  <a:srgbClr val="333333"/>
                </a:solidFill>
                <a:highlight>
                  <a:schemeClr val="lt1"/>
                </a:highlight>
              </a:rPr>
              <a:t>I</a:t>
            </a:r>
            <a:r>
              <a:rPr lang="it">
                <a:solidFill>
                  <a:srgbClr val="333333"/>
                </a:solidFill>
                <a:highlight>
                  <a:schemeClr val="lt1"/>
                </a:highlight>
              </a:rPr>
              <a:t>s a framework for building language workbenches for textual domain-specific languages</a:t>
            </a:r>
            <a:endParaRPr>
              <a:solidFill>
                <a:srgbClr val="333333"/>
              </a:solidFill>
              <a:highlight>
                <a:schemeClr val="lt1"/>
              </a:highlight>
            </a:endParaRPr>
          </a:p>
          <a:p>
            <a:pPr indent="0" lvl="0" marL="0" rtl="0" algn="l">
              <a:spcBef>
                <a:spcPts val="1600"/>
              </a:spcBef>
              <a:spcAft>
                <a:spcPts val="0"/>
              </a:spcAft>
              <a:buNone/>
            </a:pPr>
            <a:r>
              <a:rPr lang="it">
                <a:solidFill>
                  <a:srgbClr val="333333"/>
                </a:solidFill>
                <a:highlight>
                  <a:schemeClr val="lt1"/>
                </a:highlight>
              </a:rPr>
              <a:t>Xtend -&gt; is a statically-typed-programming language built with Xtext and compiled to Java. </a:t>
            </a:r>
            <a:endParaRPr>
              <a:solidFill>
                <a:srgbClr val="333333"/>
              </a:solidFill>
              <a:highlight>
                <a:schemeClr val="lt1"/>
              </a:highlight>
            </a:endParaRPr>
          </a:p>
          <a:p>
            <a:pPr indent="0" lvl="0" marL="0" rtl="0" algn="l">
              <a:spcBef>
                <a:spcPts val="1600"/>
              </a:spcBef>
              <a:spcAft>
                <a:spcPts val="1600"/>
              </a:spcAft>
              <a:buNone/>
            </a:pPr>
            <a:r>
              <a:t/>
            </a:r>
            <a:endParaRPr>
              <a:solidFill>
                <a:srgbClr val="333333"/>
              </a:solidFill>
              <a:highlight>
                <a:schemeClr val="lt1"/>
              </a:highlight>
            </a:endParaRPr>
          </a:p>
        </p:txBody>
      </p:sp>
      <p:sp>
        <p:nvSpPr>
          <p:cNvPr id="163" name="Google Shape;163;p21"/>
          <p:cNvSpPr txBox="1"/>
          <p:nvPr/>
        </p:nvSpPr>
        <p:spPr>
          <a:xfrm>
            <a:off x="311688" y="979700"/>
            <a:ext cx="55065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800">
                <a:latin typeface="Roboto"/>
                <a:ea typeface="Roboto"/>
                <a:cs typeface="Roboto"/>
                <a:sym typeface="Roboto"/>
              </a:rPr>
              <a:t>BPMN To Code Software Tool</a:t>
            </a:r>
            <a:endParaRPr b="1" i="1" sz="1800">
              <a:latin typeface="Roboto"/>
              <a:ea typeface="Roboto"/>
              <a:cs typeface="Roboto"/>
              <a:sym typeface="Roboto"/>
            </a:endParaRPr>
          </a:p>
        </p:txBody>
      </p:sp>
      <p:pic>
        <p:nvPicPr>
          <p:cNvPr id="164" name="Google Shape;164;p21"/>
          <p:cNvPicPr preferRelativeResize="0"/>
          <p:nvPr/>
        </p:nvPicPr>
        <p:blipFill>
          <a:blip r:embed="rId3">
            <a:alphaModFix/>
          </a:blip>
          <a:stretch>
            <a:fillRect/>
          </a:stretch>
        </p:blipFill>
        <p:spPr>
          <a:xfrm>
            <a:off x="6916038" y="2923525"/>
            <a:ext cx="2041113" cy="607800"/>
          </a:xfrm>
          <a:prstGeom prst="rect">
            <a:avLst/>
          </a:prstGeom>
          <a:noFill/>
          <a:ln>
            <a:noFill/>
          </a:ln>
        </p:spPr>
      </p:pic>
      <p:pic>
        <p:nvPicPr>
          <p:cNvPr id="165" name="Google Shape;165;p21"/>
          <p:cNvPicPr preferRelativeResize="0"/>
          <p:nvPr/>
        </p:nvPicPr>
        <p:blipFill>
          <a:blip r:embed="rId4">
            <a:alphaModFix/>
          </a:blip>
          <a:stretch>
            <a:fillRect/>
          </a:stretch>
        </p:blipFill>
        <p:spPr>
          <a:xfrm>
            <a:off x="4075825" y="4056597"/>
            <a:ext cx="2110088" cy="748825"/>
          </a:xfrm>
          <a:prstGeom prst="rect">
            <a:avLst/>
          </a:prstGeom>
          <a:noFill/>
          <a:ln>
            <a:noFill/>
          </a:ln>
        </p:spPr>
      </p:pic>
      <p:pic>
        <p:nvPicPr>
          <p:cNvPr id="166" name="Google Shape;166;p21"/>
          <p:cNvPicPr preferRelativeResize="0"/>
          <p:nvPr/>
        </p:nvPicPr>
        <p:blipFill>
          <a:blip r:embed="rId5">
            <a:alphaModFix/>
          </a:blip>
          <a:stretch>
            <a:fillRect/>
          </a:stretch>
        </p:blipFill>
        <p:spPr>
          <a:xfrm>
            <a:off x="7243688" y="1234925"/>
            <a:ext cx="1471473" cy="14714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