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73840c3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73840c3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3840c3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3840c3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3840c3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3840c3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c804cdc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c804cdc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798e678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798e678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798e678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798e678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798e678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798e678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73840c3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73840c3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8c804cdc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8c804cdc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c804c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c804c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e2f5f7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e2f5f7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3840c3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73840c3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6570b4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6570b4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6570b4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6570b4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98e67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98e67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c804cdc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c804cdc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c804cdc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c804cdc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49264"/>
            <a:ext cx="8222100" cy="13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Model-Driven development of IoT based Software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614675"/>
            <a:ext cx="25731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Student: Luca Marasca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ID n: 107104</a:t>
            </a:r>
            <a:endParaRPr sz="1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19200" y="3614675"/>
            <a:ext cx="32010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Supervisor: Prof. Andrea Polini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Co-Supervisor: Dr. Fabrizio Fornari</a:t>
            </a:r>
            <a:endParaRPr sz="1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887" y="149975"/>
            <a:ext cx="2872535" cy="11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596500" y="1342950"/>
            <a:ext cx="3246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School of science and technologies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Degree in computer science (LM-18)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300600" y="4605075"/>
            <a:ext cx="254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Academic</a:t>
            </a:r>
            <a:r>
              <a:rPr lang="it">
                <a:solidFill>
                  <a:srgbClr val="FFFFFF"/>
                </a:solidFill>
              </a:rPr>
              <a:t> Year </a:t>
            </a:r>
            <a:r>
              <a:rPr lang="it">
                <a:solidFill>
                  <a:srgbClr val="FFFFFF"/>
                </a:solidFill>
              </a:rPr>
              <a:t>2019/2020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XML </a:t>
            </a:r>
            <a:r>
              <a:rPr lang="it"/>
              <a:t>Grammar</a:t>
            </a:r>
            <a:r>
              <a:rPr lang="it"/>
              <a:t> 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11700" y="1017800"/>
            <a:ext cx="59331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Model: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  model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Xml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Xml: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666666"/>
                </a:solidFill>
              </a:rPr>
              <a:t>{</a:t>
            </a:r>
            <a:r>
              <a:rPr lang="it">
                <a:solidFill>
                  <a:srgbClr val="333333"/>
                </a:solidFill>
              </a:rPr>
              <a:t>Xml</a:t>
            </a:r>
            <a:r>
              <a:rPr lang="it">
                <a:solidFill>
                  <a:srgbClr val="666666"/>
                </a:solidFill>
              </a:rPr>
              <a:t>}</a:t>
            </a:r>
            <a:r>
              <a:rPr lang="it">
                <a:solidFill>
                  <a:srgbClr val="333333"/>
                </a:solidFill>
              </a:rPr>
              <a:t>  prolog</a:t>
            </a:r>
            <a:r>
              <a:rPr lang="it">
                <a:solidFill>
                  <a:srgbClr val="666666"/>
                </a:solidFill>
              </a:rPr>
              <a:t>?</a:t>
            </a:r>
            <a:r>
              <a:rPr lang="it">
                <a:solidFill>
                  <a:srgbClr val="333333"/>
                </a:solidFill>
              </a:rPr>
              <a:t> elements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element</a:t>
            </a:r>
            <a:r>
              <a:rPr lang="it">
                <a:solidFill>
                  <a:srgbClr val="666666"/>
                </a:solidFill>
              </a:rPr>
              <a:t>*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prolog: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BA2121"/>
                </a:solidFill>
              </a:rPr>
              <a:t>"&lt;?"</a:t>
            </a:r>
            <a:r>
              <a:rPr lang="it">
                <a:solidFill>
                  <a:srgbClr val="333333"/>
                </a:solidFill>
              </a:rPr>
              <a:t> HEAD </a:t>
            </a:r>
            <a:r>
              <a:rPr lang="it">
                <a:solidFill>
                  <a:srgbClr val="BA2121"/>
                </a:solidFill>
              </a:rPr>
              <a:t>"version="</a:t>
            </a:r>
            <a:r>
              <a:rPr lang="it">
                <a:solidFill>
                  <a:srgbClr val="333333"/>
                </a:solidFill>
              </a:rPr>
              <a:t> STRING </a:t>
            </a:r>
            <a:r>
              <a:rPr lang="it">
                <a:solidFill>
                  <a:srgbClr val="BA2121"/>
                </a:solidFill>
              </a:rPr>
              <a:t>"encoding="</a:t>
            </a:r>
            <a:r>
              <a:rPr lang="it">
                <a:solidFill>
                  <a:srgbClr val="333333"/>
                </a:solidFill>
              </a:rPr>
              <a:t>STRING </a:t>
            </a:r>
            <a:r>
              <a:rPr lang="it">
                <a:solidFill>
                  <a:srgbClr val="BA2121"/>
                </a:solidFill>
              </a:rPr>
              <a:t>"?&gt;"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element:</a:t>
            </a:r>
            <a:r>
              <a:rPr lang="it">
                <a:solidFill>
                  <a:srgbClr val="333333"/>
                </a:solidFill>
              </a:rPr>
              <a:t>   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333333"/>
                </a:solidFill>
              </a:rPr>
              <a:t>open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Open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	contents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content close_tag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Close</a:t>
            </a:r>
            <a:r>
              <a:rPr lang="it">
                <a:solidFill>
                  <a:srgbClr val="666666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           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 	singleton_tag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Singleton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            </a:t>
            </a: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77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XML Grammar 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311700" y="1154925"/>
            <a:ext cx="88323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content: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666666"/>
                </a:solidFill>
              </a:rPr>
              <a:t>{</a:t>
            </a:r>
            <a:r>
              <a:rPr lang="it">
                <a:solidFill>
                  <a:srgbClr val="333333"/>
                </a:solidFill>
              </a:rPr>
              <a:t>content</a:t>
            </a:r>
            <a:r>
              <a:rPr lang="it">
                <a:solidFill>
                  <a:srgbClr val="666666"/>
                </a:solidFill>
              </a:rPr>
              <a:t>}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333333"/>
                </a:solidFill>
              </a:rPr>
              <a:t> type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BA2121"/>
                </a:solidFill>
              </a:rPr>
              <a:t>"_TASK"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BA2121"/>
                </a:solidFill>
              </a:rPr>
              <a:t>"{"</a:t>
            </a:r>
            <a:r>
              <a:rPr lang="it">
                <a:solidFill>
                  <a:srgbClr val="333333"/>
                </a:solidFill>
              </a:rPr>
              <a:t> codex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codex </a:t>
            </a:r>
            <a:r>
              <a:rPr lang="it">
                <a:solidFill>
                  <a:srgbClr val="BA2121"/>
                </a:solidFill>
              </a:rPr>
              <a:t>"}"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element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element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body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preconditions</a:t>
            </a:r>
            <a:r>
              <a:rPr lang="it">
                <a:solidFill>
                  <a:srgbClr val="666666"/>
                </a:solidFill>
              </a:rPr>
              <a:t>*</a:t>
            </a:r>
            <a:r>
              <a:rPr lang="it">
                <a:solidFill>
                  <a:srgbClr val="333333"/>
                </a:solidFill>
              </a:rPr>
              <a:t>  body</a:t>
            </a:r>
            <a:r>
              <a:rPr lang="it">
                <a:solidFill>
                  <a:srgbClr val="666666"/>
                </a:solidFill>
              </a:rPr>
              <a:t>+=(</a:t>
            </a:r>
            <a:r>
              <a:rPr lang="it">
                <a:solidFill>
                  <a:srgbClr val="333333"/>
                </a:solidFill>
              </a:rPr>
              <a:t>BODY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variables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body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conditions</a:t>
            </a:r>
            <a:r>
              <a:rPr lang="it">
                <a:solidFill>
                  <a:srgbClr val="666666"/>
                </a:solidFill>
              </a:rPr>
              <a:t>*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  keywords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KEYWORDS 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 data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STRING</a:t>
            </a:r>
            <a:r>
              <a:rPr lang="it">
                <a:solidFill>
                  <a:srgbClr val="666666"/>
                </a:solidFill>
              </a:rPr>
              <a:t>)*;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Open: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BA2121"/>
                </a:solidFill>
              </a:rPr>
              <a:t>"&lt;"</a:t>
            </a:r>
            <a:r>
              <a:rPr lang="it">
                <a:solidFill>
                  <a:srgbClr val="333333"/>
                </a:solidFill>
              </a:rPr>
              <a:t> head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HEAD </a:t>
            </a:r>
            <a:r>
              <a:rPr lang="it">
                <a:solidFill>
                  <a:srgbClr val="BA2121"/>
                </a:solidFill>
              </a:rPr>
              <a:t>":"</a:t>
            </a:r>
            <a:r>
              <a:rPr lang="it">
                <a:solidFill>
                  <a:srgbClr val="333333"/>
                </a:solidFill>
              </a:rPr>
              <a:t> keywords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KEYWORDS  </a:t>
            </a:r>
            <a:r>
              <a:rPr lang="it">
                <a:solidFill>
                  <a:srgbClr val="666666"/>
                </a:solidFill>
              </a:rPr>
              <a:t>((</a:t>
            </a:r>
            <a:r>
              <a:rPr lang="it">
                <a:solidFill>
                  <a:srgbClr val="333333"/>
                </a:solidFill>
              </a:rPr>
              <a:t>head1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HEAD </a:t>
            </a:r>
            <a:r>
              <a:rPr lang="it">
                <a:solidFill>
                  <a:srgbClr val="BA2121"/>
                </a:solidFill>
              </a:rPr>
              <a:t>":"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((</a:t>
            </a:r>
            <a:r>
              <a:rPr lang="it">
                <a:solidFill>
                  <a:srgbClr val="333333"/>
                </a:solidFill>
              </a:rPr>
              <a:t>head1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HEAD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keywords1 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KEYWORDS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BA2121"/>
                </a:solidFill>
              </a:rPr>
              <a:t>"="</a:t>
            </a:r>
            <a:r>
              <a:rPr lang="it">
                <a:solidFill>
                  <a:srgbClr val="333333"/>
                </a:solidFill>
              </a:rPr>
              <a:t> value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STRING</a:t>
            </a:r>
            <a:r>
              <a:rPr lang="it">
                <a:solidFill>
                  <a:srgbClr val="666666"/>
                </a:solidFill>
              </a:rPr>
              <a:t>))*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BA2121"/>
                </a:solidFill>
              </a:rPr>
              <a:t>"&gt;"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	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Singleton: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666666"/>
                </a:solidFill>
              </a:rPr>
              <a:t>{</a:t>
            </a:r>
            <a:r>
              <a:rPr lang="it">
                <a:solidFill>
                  <a:srgbClr val="333333"/>
                </a:solidFill>
              </a:rPr>
              <a:t>Singleton</a:t>
            </a:r>
            <a:r>
              <a:rPr lang="it">
                <a:solidFill>
                  <a:srgbClr val="666666"/>
                </a:solidFill>
              </a:rPr>
              <a:t>}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BA2121"/>
                </a:solidFill>
              </a:rPr>
              <a:t>"&lt;"</a:t>
            </a:r>
            <a:r>
              <a:rPr lang="it">
                <a:solidFill>
                  <a:srgbClr val="333333"/>
                </a:solidFill>
              </a:rPr>
              <a:t> HEAD </a:t>
            </a:r>
            <a:r>
              <a:rPr lang="it">
                <a:solidFill>
                  <a:srgbClr val="BA2121"/>
                </a:solidFill>
              </a:rPr>
              <a:t>":"</a:t>
            </a:r>
            <a:r>
              <a:rPr lang="it">
                <a:solidFill>
                  <a:srgbClr val="333333"/>
                </a:solidFill>
              </a:rPr>
              <a:t> keywords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KEYWORDS  </a:t>
            </a:r>
            <a:r>
              <a:rPr lang="it">
                <a:solidFill>
                  <a:srgbClr val="666666"/>
                </a:solidFill>
              </a:rPr>
              <a:t>((</a:t>
            </a:r>
            <a:r>
              <a:rPr lang="it">
                <a:solidFill>
                  <a:srgbClr val="333333"/>
                </a:solidFill>
              </a:rPr>
              <a:t>HEAD </a:t>
            </a:r>
            <a:r>
              <a:rPr lang="it">
                <a:solidFill>
                  <a:srgbClr val="BA2121"/>
                </a:solidFill>
              </a:rPr>
              <a:t>":"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|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333333"/>
                </a:solidFill>
              </a:rPr>
              <a:t>keywords1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 KEYWORDS </a:t>
            </a:r>
            <a:r>
              <a:rPr lang="it">
                <a:solidFill>
                  <a:srgbClr val="BA2121"/>
                </a:solidFill>
              </a:rPr>
              <a:t>"="</a:t>
            </a:r>
            <a:r>
              <a:rPr lang="it">
                <a:solidFill>
                  <a:srgbClr val="333333"/>
                </a:solidFill>
              </a:rPr>
              <a:t> value</a:t>
            </a:r>
            <a:r>
              <a:rPr lang="it">
                <a:solidFill>
                  <a:srgbClr val="666666"/>
                </a:solidFill>
              </a:rPr>
              <a:t>+=</a:t>
            </a:r>
            <a:r>
              <a:rPr lang="it">
                <a:solidFill>
                  <a:srgbClr val="333333"/>
                </a:solidFill>
              </a:rPr>
              <a:t>STRING</a:t>
            </a:r>
            <a:r>
              <a:rPr lang="it">
                <a:solidFill>
                  <a:srgbClr val="666666"/>
                </a:solidFill>
              </a:rPr>
              <a:t>))*)</a:t>
            </a:r>
            <a:r>
              <a:rPr lang="it">
                <a:solidFill>
                  <a:srgbClr val="333333"/>
                </a:solidFill>
              </a:rPr>
              <a:t>  </a:t>
            </a:r>
            <a:r>
              <a:rPr lang="it">
                <a:solidFill>
                  <a:srgbClr val="BA2121"/>
                </a:solidFill>
              </a:rPr>
              <a:t>"/&gt;"</a:t>
            </a: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0A000"/>
                </a:solidFill>
              </a:rPr>
              <a:t>Close: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	</a:t>
            </a:r>
            <a:r>
              <a:rPr lang="it">
                <a:solidFill>
                  <a:srgbClr val="666666"/>
                </a:solidFill>
              </a:rPr>
              <a:t>{</a:t>
            </a:r>
            <a:r>
              <a:rPr lang="it">
                <a:solidFill>
                  <a:srgbClr val="333333"/>
                </a:solidFill>
              </a:rPr>
              <a:t>Close</a:t>
            </a:r>
            <a:r>
              <a:rPr lang="it">
                <a:solidFill>
                  <a:srgbClr val="666666"/>
                </a:solidFill>
              </a:rPr>
              <a:t>}</a:t>
            </a:r>
            <a:r>
              <a:rPr lang="it">
                <a:solidFill>
                  <a:srgbClr val="333333"/>
                </a:solidFill>
              </a:rPr>
              <a:t> </a:t>
            </a:r>
            <a:r>
              <a:rPr lang="it">
                <a:solidFill>
                  <a:srgbClr val="666666"/>
                </a:solidFill>
              </a:rPr>
              <a:t>(</a:t>
            </a:r>
            <a:r>
              <a:rPr lang="it">
                <a:solidFill>
                  <a:srgbClr val="BA2121"/>
                </a:solidFill>
              </a:rPr>
              <a:t>"&lt;/"</a:t>
            </a:r>
            <a:r>
              <a:rPr lang="it">
                <a:solidFill>
                  <a:srgbClr val="333333"/>
                </a:solidFill>
              </a:rPr>
              <a:t> HEAD </a:t>
            </a:r>
            <a:r>
              <a:rPr lang="it">
                <a:solidFill>
                  <a:srgbClr val="BA2121"/>
                </a:solidFill>
              </a:rPr>
              <a:t>":"</a:t>
            </a:r>
            <a:r>
              <a:rPr lang="it">
                <a:solidFill>
                  <a:srgbClr val="333333"/>
                </a:solidFill>
              </a:rPr>
              <a:t> KEYWORDS  </a:t>
            </a:r>
            <a:r>
              <a:rPr lang="it">
                <a:solidFill>
                  <a:srgbClr val="BA2121"/>
                </a:solidFill>
              </a:rPr>
              <a:t>"&gt;"</a:t>
            </a:r>
            <a:r>
              <a:rPr lang="it">
                <a:solidFill>
                  <a:srgbClr val="666666"/>
                </a:solidFill>
              </a:rPr>
              <a:t>)</a:t>
            </a:r>
            <a:r>
              <a:rPr lang="it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Configuration Language Grammar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138525"/>
            <a:ext cx="85206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A0A000"/>
                </a:solidFill>
                <a:latin typeface="Arial"/>
                <a:ea typeface="Arial"/>
                <a:cs typeface="Arial"/>
                <a:sym typeface="Arial"/>
              </a:rPr>
              <a:t>codex: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device_code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device protocol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protocol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sensor_code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A0A000"/>
                </a:solidFill>
                <a:latin typeface="Arial"/>
                <a:ea typeface="Arial"/>
                <a:cs typeface="Arial"/>
                <a:sym typeface="Arial"/>
              </a:rPr>
              <a:t>device: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"DEVICE"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":"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device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"NAMEID"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":"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id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A0A000"/>
                </a:solidFill>
                <a:latin typeface="Arial"/>
                <a:ea typeface="Arial"/>
                <a:cs typeface="Arial"/>
                <a:sym typeface="Arial"/>
              </a:rPr>
              <a:t>protocol: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"MQTT"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mqtt_data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mqtt_data mqtt_device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protocol_device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"HTTP"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http_data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http_data http_device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protocol_device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A0A000"/>
                </a:solidFill>
                <a:latin typeface="Arial"/>
                <a:ea typeface="Arial"/>
                <a:cs typeface="Arial"/>
                <a:sym typeface="Arial"/>
              </a:rPr>
              <a:t>sensor: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"TEMPERATURE"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sensor_data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)|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"DISTANCE"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sensor_data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)|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"GAS"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sensor_data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)|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"LIGHT"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sensor_data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)|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sname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"LED"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"{"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lang="it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sensor_data </a:t>
            </a:r>
            <a:r>
              <a:rPr lang="it" sz="1400">
                <a:solidFill>
                  <a:srgbClr val="BA2121"/>
                </a:solidFill>
                <a:latin typeface="Arial"/>
                <a:ea typeface="Arial"/>
                <a:cs typeface="Arial"/>
                <a:sym typeface="Arial"/>
              </a:rPr>
              <a:t>"}"</a:t>
            </a:r>
            <a:r>
              <a:rPr lang="it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Translation - Convert BPMN to code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311700" y="1017800"/>
            <a:ext cx="3881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Phase 1: Define a compiling order base case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3196"/>
            <a:ext cx="8037648" cy="1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2149"/>
            <a:ext cx="4326509" cy="17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311700" y="1380499"/>
            <a:ext cx="7315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Problem?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The input information doesn’t have an order.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Loop Managing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137925"/>
            <a:ext cx="85206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Solutions?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Temporary arraylist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If an elements is repeated -&gt; loop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If the process ends -&gt; remove elements until the beginning of the arraylist or until the last diramation.</a:t>
            </a:r>
            <a:endParaRPr sz="14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00" y="2691750"/>
            <a:ext cx="4651415" cy="1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Code Generation &amp; software usage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887425" y="1229875"/>
            <a:ext cx="194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last step is the code generation.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One file for every device + one  library.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27380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Compatible devices and limitations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017800"/>
            <a:ext cx="2043000" cy="3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</a:rPr>
              <a:t>Sensors:</a:t>
            </a:r>
            <a:endParaRPr b="1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it" sz="1700">
                <a:solidFill>
                  <a:srgbClr val="333333"/>
                </a:solidFill>
              </a:rPr>
              <a:t>Led diode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it" sz="1700">
                <a:solidFill>
                  <a:srgbClr val="333333"/>
                </a:solidFill>
              </a:rPr>
              <a:t>Temperature</a:t>
            </a:r>
            <a:endParaRPr sz="17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DHT11</a:t>
            </a:r>
            <a:endParaRPr i="1" sz="13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DHT22</a:t>
            </a:r>
            <a:endParaRPr i="1" sz="13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TEMP36</a:t>
            </a:r>
            <a:endParaRPr i="1" sz="13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it" sz="1700">
                <a:solidFill>
                  <a:srgbClr val="333333"/>
                </a:solidFill>
              </a:rPr>
              <a:t>Gas</a:t>
            </a:r>
            <a:endParaRPr sz="17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MQ9</a:t>
            </a:r>
            <a:endParaRPr i="1" sz="13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it" sz="1700">
                <a:solidFill>
                  <a:srgbClr val="333333"/>
                </a:solidFill>
              </a:rPr>
              <a:t>Light</a:t>
            </a:r>
            <a:endParaRPr sz="17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LM358</a:t>
            </a:r>
            <a:endParaRPr i="1" sz="13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it" sz="1700">
                <a:solidFill>
                  <a:srgbClr val="333333"/>
                </a:solidFill>
              </a:rPr>
              <a:t>Distance</a:t>
            </a:r>
            <a:endParaRPr sz="17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HC-SR04</a:t>
            </a:r>
            <a:endParaRPr i="1" sz="1300">
              <a:solidFill>
                <a:srgbClr val="33333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i="1" lang="it" sz="1300">
                <a:solidFill>
                  <a:srgbClr val="333333"/>
                </a:solidFill>
              </a:rPr>
              <a:t>HY-SRF05</a:t>
            </a:r>
            <a:endParaRPr i="1" sz="1300">
              <a:solidFill>
                <a:srgbClr val="333333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2363100" y="1017800"/>
            <a:ext cx="22173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Shields</a:t>
            </a: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ESP32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ESP8266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MKR1010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W5100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371350" y="2843900"/>
            <a:ext cx="22008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 Protocols: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MQTT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926300" y="1017800"/>
            <a:ext cx="39060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Limitations: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Compatibility with the sensor listed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Configuration language limit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BPMN event managing 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371350" y="4109925"/>
            <a:ext cx="18168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Devices:</a:t>
            </a:r>
            <a:endParaRPr b="1"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The goal has been reached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Future Developments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Code Optimization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Add new sensors, protocols and devices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Event managing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Increase Domain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Add a GUI for the configuration managing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Automatic translation of .bpmn files in .translator files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 for the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4775" y="114125"/>
            <a:ext cx="7923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 and objectives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803963" y="1496975"/>
            <a:ext cx="375900" cy="41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805575" y="2844350"/>
            <a:ext cx="375900" cy="41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88" y="697613"/>
            <a:ext cx="1034475" cy="7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1912463"/>
            <a:ext cx="1034475" cy="7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287" y="1640513"/>
            <a:ext cx="1034476" cy="12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150" y="1912475"/>
            <a:ext cx="742254" cy="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3142500" y="3760250"/>
            <a:ext cx="4836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925" y="3334023"/>
            <a:ext cx="1937363" cy="124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977950" y="1027325"/>
            <a:ext cx="46707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/>
              <a:t>Objectives: </a:t>
            </a:r>
            <a:r>
              <a:rPr lang="it" sz="2000"/>
              <a:t>Definition of a framework based on Model Driven Engineering to drive business processes involving IoT devices + software tool.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The </a:t>
            </a:r>
            <a:r>
              <a:rPr lang="it" sz="2000"/>
              <a:t>framework</a:t>
            </a:r>
            <a:r>
              <a:rPr lang="it" sz="2000"/>
              <a:t>, “BPMN to code”, regards modelling and implementation.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7788" y="3334025"/>
            <a:ext cx="1471473" cy="147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19150" y="0"/>
            <a:ext cx="7505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Traditional Approach Main Problems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19150" y="540900"/>
            <a:ext cx="7505700" cy="4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Project Analyst/Developer→ Produce the Model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Software Developers→ Implements the Tasks</a:t>
            </a:r>
            <a:endParaRPr sz="20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N</a:t>
            </a:r>
            <a:r>
              <a:rPr lang="it" sz="1900"/>
              <a:t>o standard way to represents IoT devices in high-level models.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Implementation deviates from the intentions and expectation of  the Business Analyst.</a:t>
            </a:r>
            <a:endParaRPr sz="19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Char char="●"/>
            </a:pPr>
            <a:r>
              <a:rPr lang="it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Changing in the model business process part concerning IoT  necessitates the adaption or recreation of the implementation.</a:t>
            </a:r>
            <a:endParaRPr sz="2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Modeling 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Business Process Model and Notation (</a:t>
            </a:r>
            <a:r>
              <a:rPr b="1" lang="it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BPMN</a:t>
            </a:r>
            <a:r>
              <a:rPr lang="it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is a standard for business process modeling that provides a graphical notation for specifying business processes in a Business Process Diagram (BPD), based on a flowcharting technique.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6000"/>
            <a:ext cx="41585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200" y="2895625"/>
            <a:ext cx="1612095" cy="8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900" y="2638925"/>
            <a:ext cx="1759676" cy="13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10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Modeling 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0628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 sz="1800"/>
              <a:t>here’s the necessity of closing the gap between BPMN and IoT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Two main family of approach</a:t>
            </a:r>
            <a:r>
              <a:rPr lang="it"/>
              <a:t>es</a:t>
            </a:r>
            <a:r>
              <a:rPr lang="it" sz="1800"/>
              <a:t>: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</a:t>
            </a:r>
            <a:r>
              <a:rPr lang="it" sz="1800"/>
              <a:t>PMN </a:t>
            </a:r>
            <a:r>
              <a:rPr lang="it"/>
              <a:t>+ extensions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BPMN</a:t>
            </a:r>
            <a:r>
              <a:rPr lang="it"/>
              <a:t> standard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of subtasks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Represent IoT in a separate BPMN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BPMN in a not standard way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117200" y="2128650"/>
            <a:ext cx="550500" cy="443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98" y="2571748"/>
            <a:ext cx="493005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11700" y="709900"/>
            <a:ext cx="601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How to represent IoT in BPMN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458475"/>
            <a:ext cx="561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Why do we need a configuration language?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Language structure?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Keyword : value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Keyword = value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Keyword </a:t>
            </a:r>
            <a:endParaRPr sz="2000"/>
          </a:p>
          <a:p>
            <a:pPr indent="0" lvl="0" marL="9144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{</a:t>
            </a:r>
            <a:endParaRPr sz="2000"/>
          </a:p>
          <a:p>
            <a:pPr indent="0" lvl="0" marL="9144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	Keyword1 = value1</a:t>
            </a:r>
            <a:endParaRPr sz="2000"/>
          </a:p>
          <a:p>
            <a:pPr indent="0" lvl="0" marL="9144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	Keyword2 = value2</a:t>
            </a:r>
            <a:endParaRPr sz="2000"/>
          </a:p>
          <a:p>
            <a:pPr indent="45720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}</a:t>
            </a:r>
            <a:endParaRPr sz="2000"/>
          </a:p>
          <a:p>
            <a:pPr indent="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825" y="767325"/>
            <a:ext cx="2916900" cy="29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311700" y="1071338"/>
            <a:ext cx="2601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Configuration Language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Configuration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11700" y="1017800"/>
            <a:ext cx="2380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Language Usage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806725" y="1902750"/>
            <a:ext cx="4383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it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it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it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it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LOWTEMP</a:t>
            </a:r>
            <a:r>
              <a:rPr lang="it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it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02" y="2716967"/>
            <a:ext cx="1214225" cy="100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545" y="2510550"/>
            <a:ext cx="1214225" cy="1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11700" y="2066725"/>
            <a:ext cx="30321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_TASK</a:t>
            </a:r>
            <a:r>
              <a:rPr lang="it" sz="1500">
                <a:solidFill>
                  <a:srgbClr val="666666"/>
                </a:solidFill>
              </a:rPr>
              <a:t>{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DEVICE </a:t>
            </a:r>
            <a:r>
              <a:rPr lang="it" sz="1500">
                <a:solidFill>
                  <a:srgbClr val="666666"/>
                </a:solidFill>
              </a:rPr>
              <a:t>:</a:t>
            </a:r>
            <a:r>
              <a:rPr lang="it" sz="1500">
                <a:solidFill>
                  <a:srgbClr val="333333"/>
                </a:solidFill>
              </a:rPr>
              <a:t> </a:t>
            </a:r>
            <a:r>
              <a:rPr lang="it" sz="1500">
                <a:solidFill>
                  <a:srgbClr val="BA2121"/>
                </a:solidFill>
              </a:rPr>
              <a:t>"arduino"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NAMEID </a:t>
            </a:r>
            <a:r>
              <a:rPr lang="it" sz="1500">
                <a:solidFill>
                  <a:srgbClr val="666666"/>
                </a:solidFill>
              </a:rPr>
              <a:t>:</a:t>
            </a:r>
            <a:r>
              <a:rPr lang="it" sz="1500">
                <a:solidFill>
                  <a:srgbClr val="333333"/>
                </a:solidFill>
              </a:rPr>
              <a:t> </a:t>
            </a:r>
            <a:r>
              <a:rPr lang="it" sz="1500">
                <a:solidFill>
                  <a:srgbClr val="BA2121"/>
                </a:solidFill>
              </a:rPr>
              <a:t>"LOWTEMP"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	TEMPERATURE</a:t>
            </a:r>
            <a:r>
              <a:rPr lang="it" sz="1500">
                <a:solidFill>
                  <a:srgbClr val="666666"/>
                </a:solidFill>
              </a:rPr>
              <a:t>{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	NAME </a:t>
            </a:r>
            <a:r>
              <a:rPr lang="it" sz="1500">
                <a:solidFill>
                  <a:srgbClr val="666666"/>
                </a:solidFill>
              </a:rPr>
              <a:t>=</a:t>
            </a:r>
            <a:r>
              <a:rPr lang="it" sz="1500">
                <a:solidFill>
                  <a:srgbClr val="333333"/>
                </a:solidFill>
              </a:rPr>
              <a:t> </a:t>
            </a:r>
            <a:r>
              <a:rPr lang="it" sz="1500">
                <a:solidFill>
                  <a:srgbClr val="BA2121"/>
                </a:solidFill>
              </a:rPr>
              <a:t>"TMP36"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	PINS </a:t>
            </a:r>
            <a:r>
              <a:rPr lang="it" sz="1500">
                <a:solidFill>
                  <a:srgbClr val="666666"/>
                </a:solidFill>
              </a:rPr>
              <a:t>=</a:t>
            </a:r>
            <a:r>
              <a:rPr lang="it" sz="1500">
                <a:solidFill>
                  <a:srgbClr val="333333"/>
                </a:solidFill>
              </a:rPr>
              <a:t> </a:t>
            </a:r>
            <a:r>
              <a:rPr lang="it" sz="1500">
                <a:solidFill>
                  <a:srgbClr val="BA2121"/>
                </a:solidFill>
              </a:rPr>
              <a:t>"0"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	SENSOR_ID </a:t>
            </a:r>
            <a:r>
              <a:rPr lang="it" sz="1500">
                <a:solidFill>
                  <a:srgbClr val="666666"/>
                </a:solidFill>
              </a:rPr>
              <a:t>=</a:t>
            </a:r>
            <a:r>
              <a:rPr lang="it" sz="1500">
                <a:solidFill>
                  <a:srgbClr val="333333"/>
                </a:solidFill>
              </a:rPr>
              <a:t> </a:t>
            </a:r>
            <a:r>
              <a:rPr lang="it" sz="1500">
                <a:solidFill>
                  <a:srgbClr val="BA2121"/>
                </a:solidFill>
              </a:rPr>
              <a:t>"2"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33333"/>
                </a:solidFill>
              </a:rPr>
              <a:t>	</a:t>
            </a:r>
            <a:r>
              <a:rPr lang="it" sz="1500">
                <a:solidFill>
                  <a:srgbClr val="666666"/>
                </a:solidFill>
              </a:rPr>
              <a:t>}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666666"/>
                </a:solidFill>
              </a:rPr>
              <a:t>}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11700" y="1764175"/>
            <a:ext cx="303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What it’s intended to do in a task: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857213" y="1546975"/>
            <a:ext cx="2610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Manage the flow of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Translation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33000" y="1372225"/>
            <a:ext cx="67629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Reduce misunderstanding.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Create a first structure of the code or the intere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Reduce significantly the product implementation duration.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BPMN needs to be structured as the framework implies.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</a:rPr>
              <a:t>Xtext -&gt; </a:t>
            </a:r>
            <a:r>
              <a:rPr lang="it">
                <a:solidFill>
                  <a:srgbClr val="333333"/>
                </a:solidFill>
                <a:highlight>
                  <a:schemeClr val="lt1"/>
                </a:highlight>
              </a:rPr>
              <a:t>I</a:t>
            </a:r>
            <a:r>
              <a:rPr lang="it">
                <a:solidFill>
                  <a:srgbClr val="333333"/>
                </a:solidFill>
                <a:highlight>
                  <a:schemeClr val="lt1"/>
                </a:highlight>
              </a:rPr>
              <a:t>s a framework for building language workbenches for textual domain-specific languages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3333"/>
                </a:solidFill>
                <a:highlight>
                  <a:schemeClr val="lt1"/>
                </a:highlight>
              </a:rPr>
              <a:t>Xtend -&gt; is a statically-typed-programming language built with Xtext and compiled to Java. 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11688" y="979700"/>
            <a:ext cx="5506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BPMN To Code Software Tool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038" y="2923525"/>
            <a:ext cx="204111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825" y="4056597"/>
            <a:ext cx="2110088" cy="7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688" y="1234925"/>
            <a:ext cx="1471473" cy="147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Grammar Definition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611550"/>
            <a:ext cx="85206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Allow</a:t>
            </a:r>
            <a:r>
              <a:rPr lang="it"/>
              <a:t> the software to interact with the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Allow the software to interact with the configuration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Parse tree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Code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does it works?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Grammar structure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