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4C0A63-B2D1-4284-B944-9709E9F5EB71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26/04/22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5353D0-5991-4DB8-AB02-B2E8EBF9AED2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Fai clic per modificare il formato del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testo della struttura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E7B46A-99B1-46EA-93DD-4A4982FF09BE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26/04/22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E22789-0008-43C8-8D98-0FB2D05D1BAB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rot="10800000">
            <a:off x="-1116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flipH="1" rot="10800000">
            <a:off x="44172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-14400" y="0"/>
            <a:ext cx="3623040" cy="686772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8"/>
          <p:cNvSpPr txBox="1"/>
          <p:nvPr/>
        </p:nvSpPr>
        <p:spPr>
          <a:xfrm>
            <a:off x="4162680" y="819000"/>
            <a:ext cx="6714360" cy="3178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MHW3</a:t>
            </a:r>
            <a:endParaRPr b="0" lang="it-I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9"/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10"/>
          <p:cNvSpPr txBox="1"/>
          <p:nvPr/>
        </p:nvSpPr>
        <p:spPr>
          <a:xfrm>
            <a:off x="4285440" y="4960800"/>
            <a:ext cx="7055640" cy="1077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Luca Merola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O46002231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30/04/2022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7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TextShape 8"/>
          <p:cNvSpPr txBox="1"/>
          <p:nvPr/>
        </p:nvSpPr>
        <p:spPr>
          <a:xfrm>
            <a:off x="-144000" y="500760"/>
            <a:ext cx="424800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Noto Sans CJK SC"/>
              </a:rPr>
              <a:t>thecocktaildb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832000" y="887040"/>
            <a:ext cx="3790440" cy="530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 rot="10800000">
            <a:off x="-1116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 flipH="1" rot="10800000">
            <a:off x="44172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 rot="10800000">
            <a:off x="-14400" y="0"/>
            <a:ext cx="3623040" cy="686772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TextShape 8"/>
          <p:cNvSpPr txBox="1"/>
          <p:nvPr/>
        </p:nvSpPr>
        <p:spPr>
          <a:xfrm>
            <a:off x="4162680" y="819000"/>
            <a:ext cx="6714360" cy="3178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Spotify</a:t>
            </a:r>
            <a:endParaRPr b="0" lang="it-I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CustomShape 9"/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7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3600" y="-972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"/>
          <p:cNvSpPr/>
          <p:nvPr/>
        </p:nvSpPr>
        <p:spPr>
          <a:xfrm flipH="1" rot="5400000">
            <a:off x="-2025360" y="2025000"/>
            <a:ext cx="6857640" cy="28083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"/>
          <p:cNvSpPr/>
          <p:nvPr/>
        </p:nvSpPr>
        <p:spPr>
          <a:xfrm flipH="1" rot="5400000">
            <a:off x="-2025360" y="203508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5"/>
          <p:cNvSpPr/>
          <p:nvPr/>
        </p:nvSpPr>
        <p:spPr>
          <a:xfrm flipH="1" rot="5400000">
            <a:off x="152280" y="4203000"/>
            <a:ext cx="2501640" cy="28083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6"/>
          <p:cNvSpPr/>
          <p:nvPr/>
        </p:nvSpPr>
        <p:spPr>
          <a:xfrm rot="20635800">
            <a:off x="-487440" y="1069560"/>
            <a:ext cx="31780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7"/>
          <p:cNvSpPr/>
          <p:nvPr/>
        </p:nvSpPr>
        <p:spPr>
          <a:xfrm flipH="1" rot="5400000">
            <a:off x="-2025360" y="201492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TextShape 8"/>
          <p:cNvSpPr txBox="1"/>
          <p:nvPr/>
        </p:nvSpPr>
        <p:spPr>
          <a:xfrm>
            <a:off x="466560" y="586800"/>
            <a:ext cx="212544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Spotify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808000" y="1440000"/>
            <a:ext cx="4536000" cy="231408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7344000" y="24840"/>
            <a:ext cx="4855320" cy="4666320"/>
          </a:xfrm>
          <a:prstGeom prst="rect">
            <a:avLst/>
          </a:prstGeom>
          <a:ln>
            <a:noFill/>
          </a:ln>
        </p:spPr>
      </p:pic>
      <p:sp>
        <p:nvSpPr>
          <p:cNvPr id="202" name="TextShape 9"/>
          <p:cNvSpPr txBox="1"/>
          <p:nvPr/>
        </p:nvSpPr>
        <p:spPr>
          <a:xfrm>
            <a:off x="2808000" y="5013720"/>
            <a:ext cx="9384120" cy="16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Per l’implementazione di questa API, oltre alla funzione di lettura dei risultati ‘’function onJsonSpotify(json)’’, è stato necessario implementare l’autenticazione tramite la funzione di richiesta del token inserendo le credenziali ‘’client_id e client_secret’’ ottenibili dal sito Developers di Spotify.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3600" y="-972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 flipH="1" rot="5400000">
            <a:off x="-2025360" y="2025000"/>
            <a:ext cx="6857640" cy="28083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"/>
          <p:cNvSpPr/>
          <p:nvPr/>
        </p:nvSpPr>
        <p:spPr>
          <a:xfrm flipH="1" rot="5400000">
            <a:off x="-2025360" y="203508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 flipH="1" rot="5400000">
            <a:off x="152280" y="4203000"/>
            <a:ext cx="2501640" cy="28083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 rot="20635800">
            <a:off x="-487440" y="1069560"/>
            <a:ext cx="31780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 flipH="1" rot="5400000">
            <a:off x="-2025360" y="201492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TextShape 8"/>
          <p:cNvSpPr txBox="1"/>
          <p:nvPr/>
        </p:nvSpPr>
        <p:spPr>
          <a:xfrm>
            <a:off x="466560" y="586800"/>
            <a:ext cx="212544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Spotify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783880" y="748080"/>
            <a:ext cx="4200120" cy="5371920"/>
          </a:xfrm>
          <a:prstGeom prst="rect">
            <a:avLst/>
          </a:prstGeom>
          <a:ln>
            <a:noFill/>
          </a:ln>
        </p:spPr>
      </p:pic>
      <p:sp>
        <p:nvSpPr>
          <p:cNvPr id="212" name="TextShape 9"/>
          <p:cNvSpPr txBox="1"/>
          <p:nvPr/>
        </p:nvSpPr>
        <p:spPr>
          <a:xfrm>
            <a:off x="7008120" y="864000"/>
            <a:ext cx="5117400" cy="435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Stesso discorso per i cocktail.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Grazie alla console sono riuscito a capire la struttura dei campi JSON e grazie a questo sono riuscito ad estrapolare e a mostrare i dati utili nella pagina HTML.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L’API quindi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 mi ha permesso di implementare la possibilità di cercare brani su Spotify, visualizzando la thumbnail, titolo e artista del brano.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Oltre a queste informazioni, ho aggiunto la possibilità di ascoltare direttamente il brano cliccando sul link, il quale visualizza l’album sull’app Spotify. (quindi non funzionerà con Spotify Web)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"/>
          <p:cNvSpPr/>
          <p:nvPr/>
        </p:nvSpPr>
        <p:spPr>
          <a:xfrm>
            <a:off x="3600" y="-972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 flipH="1" rot="5400000">
            <a:off x="-2025360" y="2025000"/>
            <a:ext cx="6857640" cy="28083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4"/>
          <p:cNvSpPr/>
          <p:nvPr/>
        </p:nvSpPr>
        <p:spPr>
          <a:xfrm flipH="1" rot="5400000">
            <a:off x="-2025360" y="203508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"/>
          <p:cNvSpPr/>
          <p:nvPr/>
        </p:nvSpPr>
        <p:spPr>
          <a:xfrm flipH="1" rot="5400000">
            <a:off x="152280" y="4203000"/>
            <a:ext cx="2501640" cy="28083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6"/>
          <p:cNvSpPr/>
          <p:nvPr/>
        </p:nvSpPr>
        <p:spPr>
          <a:xfrm rot="20635800">
            <a:off x="-487440" y="1069560"/>
            <a:ext cx="31780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7"/>
          <p:cNvSpPr/>
          <p:nvPr/>
        </p:nvSpPr>
        <p:spPr>
          <a:xfrm flipH="1" rot="5400000">
            <a:off x="-2025360" y="201492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Shape 8"/>
          <p:cNvSpPr txBox="1"/>
          <p:nvPr/>
        </p:nvSpPr>
        <p:spPr>
          <a:xfrm>
            <a:off x="466560" y="586800"/>
            <a:ext cx="212544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Spotify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2952000" y="978480"/>
            <a:ext cx="9144000" cy="2765520"/>
          </a:xfrm>
          <a:prstGeom prst="rect">
            <a:avLst/>
          </a:prstGeom>
          <a:ln>
            <a:noFill/>
          </a:ln>
        </p:spPr>
      </p:pic>
      <p:sp>
        <p:nvSpPr>
          <p:cNvPr id="222" name="TextShape 9"/>
          <p:cNvSpPr txBox="1"/>
          <p:nvPr/>
        </p:nvSpPr>
        <p:spPr>
          <a:xfrm>
            <a:off x="3168000" y="4199040"/>
            <a:ext cx="8784000" cy="221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Una particolarità che ho implementato è il logo di spotify con attributo css position: fixed, il quale sarà sempre disponibile in qualunque parte della pagina il lettore si trova. Cliccando quest’ultimo comparirà la casella di testo e il bottone “cerca”, e ricliccandolo questi due scompariranno.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Una volta inserito l’album da cercare, la canzone o l’artista, e una volta cliccato il tasto cerca, il lettore verrà portato alla fine della pagina e verranno mostrati i primi 3 risultati ricevuti da spotify, e che potranno poi essere ascoltati tramite il click su “Ascolta su Spotify”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Shape 8"/>
          <p:cNvSpPr txBox="1"/>
          <p:nvPr/>
        </p:nvSpPr>
        <p:spPr>
          <a:xfrm>
            <a:off x="466560" y="586800"/>
            <a:ext cx="320112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Descrizione del homework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9"/>
          <p:cNvSpPr txBox="1"/>
          <p:nvPr/>
        </p:nvSpPr>
        <p:spPr>
          <a:xfrm>
            <a:off x="4810320" y="649440"/>
            <a:ext cx="6554880" cy="5545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In questo MHW, dovrete integrare almeno due API REST (di cui almeno una senza autenticazione o con </a:t>
            </a:r>
            <a:r>
              <a:rPr b="1" lang="it-IT" sz="2000" spc="-1" strike="noStrike">
                <a:solidFill>
                  <a:srgbClr val="000000"/>
                </a:solidFill>
                <a:latin typeface="Calibri"/>
              </a:rPr>
              <a:t>API key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, e almeno una con autenticazione </a:t>
            </a:r>
            <a:r>
              <a:rPr b="1" lang="it-IT" sz="2000" spc="-1" strike="noStrike">
                <a:solidFill>
                  <a:srgbClr val="000000"/>
                </a:solidFill>
                <a:latin typeface="Calibri"/>
              </a:rPr>
              <a:t>OAuth2</a:t>
            </a: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) all’interno di uno dei siti che avete sviluppato nei precedenti homework. La scelta delle API è libera (è opportuno che siano inerenti alla tematica del vostro progetto), così come la modalità di integrazione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Shape 8"/>
          <p:cNvSpPr txBox="1"/>
          <p:nvPr/>
        </p:nvSpPr>
        <p:spPr>
          <a:xfrm>
            <a:off x="182880" y="969120"/>
            <a:ext cx="363312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API usate</a:t>
            </a:r>
            <a:br/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e</a:t>
            </a:r>
            <a:br/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scopo finale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9"/>
          <p:cNvSpPr txBox="1"/>
          <p:nvPr/>
        </p:nvSpPr>
        <p:spPr>
          <a:xfrm>
            <a:off x="4810320" y="649440"/>
            <a:ext cx="6554880" cy="5545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All’interno dell’homework sono state utilizzate due API Rest:</a:t>
            </a:r>
            <a:br/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1) thecocktaildb (con API Key)</a:t>
            </a:r>
            <a:br/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2) Spotify (con OAuth2)</a:t>
            </a:r>
            <a:br/>
            <a:br/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È stato utilizzato il servizio di thecocktaildb per richiedere delle informazioni e relative immagini su 5 cocktail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Ed è stato usato spotify per permettere all’utente di rilassarsi ascoltando la musica preferita mentre naviga sulla pagina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La visualizzazione della pagina è stata modellata in modo da essere utilizzata da qualunque dispositivo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3600" y="-972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 flipH="1" rot="5400000">
            <a:off x="-2025360" y="2025000"/>
            <a:ext cx="6857640" cy="280836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4"/>
          <p:cNvSpPr/>
          <p:nvPr/>
        </p:nvSpPr>
        <p:spPr>
          <a:xfrm flipH="1" rot="5400000">
            <a:off x="-2025360" y="203508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5"/>
          <p:cNvSpPr/>
          <p:nvPr/>
        </p:nvSpPr>
        <p:spPr>
          <a:xfrm flipH="1" rot="5400000">
            <a:off x="152280" y="4203000"/>
            <a:ext cx="2501640" cy="280836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 rot="20635800">
            <a:off x="-487440" y="1069560"/>
            <a:ext cx="31780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7"/>
          <p:cNvSpPr/>
          <p:nvPr/>
        </p:nvSpPr>
        <p:spPr>
          <a:xfrm flipH="1" rot="5400000">
            <a:off x="-2025360" y="2014920"/>
            <a:ext cx="6857640" cy="280836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8"/>
          <p:cNvSpPr txBox="1"/>
          <p:nvPr/>
        </p:nvSpPr>
        <p:spPr>
          <a:xfrm>
            <a:off x="466560" y="586800"/>
            <a:ext cx="212544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</a:rPr>
              <a:t>Layout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384240" y="0"/>
            <a:ext cx="5804280" cy="28080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808000" y="2124360"/>
            <a:ext cx="4613760" cy="22320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6924600" y="4320000"/>
            <a:ext cx="5246640" cy="253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 rot="10800000">
            <a:off x="-1116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 flipH="1" rot="10800000">
            <a:off x="44172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 rot="10800000">
            <a:off x="-14400" y="0"/>
            <a:ext cx="3623040" cy="686772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TextShape 8"/>
          <p:cNvSpPr txBox="1"/>
          <p:nvPr/>
        </p:nvSpPr>
        <p:spPr>
          <a:xfrm>
            <a:off x="4162680" y="819000"/>
            <a:ext cx="6714360" cy="3178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thecocktaildb</a:t>
            </a:r>
            <a:endParaRPr b="0" lang="it-I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CustomShape 9"/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7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Shape 8"/>
          <p:cNvSpPr txBox="1"/>
          <p:nvPr/>
        </p:nvSpPr>
        <p:spPr>
          <a:xfrm>
            <a:off x="-144000" y="500760"/>
            <a:ext cx="424800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Noto Sans CJK SC"/>
              </a:rPr>
              <a:t>thecocktaildb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9"/>
          <p:cNvSpPr txBox="1"/>
          <p:nvPr/>
        </p:nvSpPr>
        <p:spPr>
          <a:xfrm>
            <a:off x="4392000" y="3672000"/>
            <a:ext cx="7632000" cy="302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Ho usato questa API per ricevere informazioni come: nome del cocktail, immagine del cocktail, e gli ingredienti.</a:t>
            </a:r>
            <a:br/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Queste 3 informazioni verranno quindi inserite all’interno dei rispettivi campi HTML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320000" y="87120"/>
            <a:ext cx="7772040" cy="12808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486200" y="1442520"/>
            <a:ext cx="4609800" cy="208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4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Shape 8"/>
          <p:cNvSpPr txBox="1"/>
          <p:nvPr/>
        </p:nvSpPr>
        <p:spPr>
          <a:xfrm>
            <a:off x="-144000" y="500760"/>
            <a:ext cx="424800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Noto Sans CJK SC"/>
              </a:rPr>
              <a:t>thecocktaildb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9"/>
          <p:cNvSpPr txBox="1"/>
          <p:nvPr/>
        </p:nvSpPr>
        <p:spPr>
          <a:xfrm>
            <a:off x="4392000" y="3672000"/>
            <a:ext cx="7632000" cy="302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Per l’implementazione di questa API è possibile anche usare una chiave API di test, utile per lo sviluppo, ma che non permette l’utilizzo di particolari richieste che sono a pagamento. Per l’esercizio quindi si è optato per la chiave API di test.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320000" y="87120"/>
            <a:ext cx="7772040" cy="128088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7486200" y="1442520"/>
            <a:ext cx="4609800" cy="208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8"/>
          <p:cNvSpPr txBox="1"/>
          <p:nvPr/>
        </p:nvSpPr>
        <p:spPr>
          <a:xfrm>
            <a:off x="-144000" y="500760"/>
            <a:ext cx="424800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Noto Sans CJK SC"/>
              </a:rPr>
              <a:t>thecocktaildb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9"/>
          <p:cNvSpPr txBox="1"/>
          <p:nvPr/>
        </p:nvSpPr>
        <p:spPr>
          <a:xfrm>
            <a:off x="4392000" y="3672000"/>
            <a:ext cx="7632000" cy="3024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La funzione “ricerca_top_5_cocktail” viene richiamata nel momento del caricamento della pagina.</a:t>
            </a:r>
            <a:br/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Lo scopo di questa funzione è quello di inserire contenuti (quindi cocktail) all’interno della pagina tramite le chiamate API.</a:t>
            </a:r>
            <a:br/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In particolare verranno fatte 5 richieste API su 5 cocktail, i cui nomi si trovano nella lista “Top_5_Cocktail”, e le relative risposte in formato JSON verranno inserite nella lista “cocktailList”.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 u="sng">
                <a:solidFill>
                  <a:srgbClr val="000000"/>
                </a:solidFill>
                <a:uFillTx/>
                <a:latin typeface="Calibri"/>
                <a:ea typeface="Noto Sans CJK SC"/>
              </a:rPr>
              <a:t>N.B.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 per far ciò ho dovuto usare le keywords </a:t>
            </a: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async ed await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320000" y="87120"/>
            <a:ext cx="7772040" cy="12808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8420040" y="1380960"/>
            <a:ext cx="3672000" cy="229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 flipH="1" rot="5400000">
            <a:off x="-1410840" y="1410480"/>
            <a:ext cx="6857640" cy="4037400"/>
          </a:xfrm>
          <a:prstGeom prst="rect">
            <a:avLst/>
          </a:prstGeom>
          <a:gradFill rotWithShape="0">
            <a:gsLst>
              <a:gs pos="8000">
                <a:srgbClr val="000000"/>
              </a:gs>
              <a:gs pos="100000">
                <a:srgbClr val="2f5597"/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 flipH="1" rot="5400000">
            <a:off x="-1410840" y="142056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4472c4">
                  <a:alpha val="46274"/>
                </a:srgbClr>
              </a:gs>
              <a:gs pos="100000">
                <a:srgbClr val="000000">
                  <a:alpha val="0"/>
                </a:srgbClr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 flipH="1" rot="5400000">
            <a:off x="766800" y="3588480"/>
            <a:ext cx="2501640" cy="4037400"/>
          </a:xfrm>
          <a:prstGeom prst="rect">
            <a:avLst/>
          </a:prstGeom>
          <a:gradFill rotWithShape="0">
            <a:gsLst>
              <a:gs pos="2000">
                <a:srgbClr val="4472c4">
                  <a:alpha val="29019"/>
                </a:srgbClr>
              </a:gs>
              <a:gs pos="100000">
                <a:srgbClr val="000000">
                  <a:alpha val="3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 rot="20635800">
            <a:off x="-501480" y="969480"/>
            <a:ext cx="3899880" cy="4178520"/>
          </a:xfrm>
          <a:custGeom>
            <a:avLst/>
            <a:gdLst/>
            <a:ahLst/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 rotWithShape="0">
            <a:gsLst>
              <a:gs pos="29000">
                <a:srgbClr val="000000">
                  <a:alpha val="0"/>
                </a:srgbClr>
              </a:gs>
              <a:gs pos="100000">
                <a:srgbClr val="4472c4">
                  <a:alpha val="43137"/>
                </a:srgbClr>
              </a:gs>
            </a:gsLst>
            <a:lin ang="83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 flipH="1" rot="5400000">
            <a:off x="-1410840" y="1400400"/>
            <a:ext cx="6857640" cy="4037400"/>
          </a:xfrm>
          <a:prstGeom prst="rect">
            <a:avLst/>
          </a:prstGeom>
          <a:gradFill rotWithShape="0">
            <a:gsLst>
              <a:gs pos="1000">
                <a:srgbClr val="8faadc">
                  <a:alpha val="11372"/>
                </a:srgbClr>
              </a:gs>
              <a:gs pos="100000">
                <a:srgbClr val="000000">
                  <a:alpha val="0"/>
                </a:srgbClr>
              </a:gs>
            </a:gsLst>
            <a:lin ang="9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TextShape 8"/>
          <p:cNvSpPr txBox="1"/>
          <p:nvPr/>
        </p:nvSpPr>
        <p:spPr>
          <a:xfrm>
            <a:off x="-144000" y="500760"/>
            <a:ext cx="4248000" cy="3387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4000" spc="-1" strike="noStrike">
                <a:solidFill>
                  <a:srgbClr val="ffffff"/>
                </a:solidFill>
                <a:latin typeface="Calibri Light"/>
                <a:ea typeface="Noto Sans CJK SC"/>
              </a:rPr>
              <a:t>thecocktaildb</a:t>
            </a:r>
            <a:endParaRPr b="0" lang="it-IT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9"/>
          <p:cNvSpPr txBox="1"/>
          <p:nvPr/>
        </p:nvSpPr>
        <p:spPr>
          <a:xfrm>
            <a:off x="4235400" y="4251240"/>
            <a:ext cx="7632000" cy="2520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Tramite l’uso della console ho capito la struttura e i campi di ogni risposta JSON, e grazie a ciò, nella funzione “aggiungiCocktail”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sono riuscito a estrapolare i dati utili e ad assegnarli agli elementi HTML che vengono creati dinamicamente.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Sopra in foto è presente la struttura HTML di ogni scheda per ciascun cocktail.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E tutte queste schede verranno aggiunte all’interno del div HTML che ha come id “lista-schede”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117680" y="72000"/>
            <a:ext cx="2866320" cy="22914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6984000" y="83160"/>
            <a:ext cx="5184000" cy="42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  <Words>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it-IT</dc:language>
  <cp:lastModifiedBy/>
  <dcterms:modified xsi:type="dcterms:W3CDTF">2022-04-26T20:26:13Z</dcterms:modified>
  <cp:revision>2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