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58" r:id="rId7"/>
    <p:sldId id="261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5/15/2023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Multi_Cipher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Proiect</a:t>
            </a:r>
            <a:r>
              <a:rPr lang="en-US" dirty="0"/>
              <a:t> </a:t>
            </a:r>
            <a:r>
              <a:rPr lang="en-US" dirty="0" err="1"/>
              <a:t>realizat</a:t>
            </a:r>
            <a:r>
              <a:rPr lang="en-US" dirty="0"/>
              <a:t> de Mitroi Luca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Criptarea datelor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ADA1C5-5A43-4063-3225-F6EF0172D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" y="2515581"/>
            <a:ext cx="11747500" cy="182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0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</a:t>
            </a:r>
            <a:r>
              <a:rPr lang="ro-RO" dirty="0" err="1"/>
              <a:t>riptarea</a:t>
            </a:r>
            <a:r>
              <a:rPr lang="ro-RO" dirty="0"/>
              <a:t> datelor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C3FB5B-7F77-E8BE-6C91-569887930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32" y="2605343"/>
            <a:ext cx="11958735" cy="16473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983EDA-B53E-B52E-3D33-C1BC6DF64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89277"/>
            <a:ext cx="12192000" cy="167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633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Diffie – Hellman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7411876" cy="4093243"/>
          </a:xfrm>
        </p:spPr>
        <p:txBody>
          <a:bodyPr/>
          <a:lstStyle/>
          <a:p>
            <a:r>
              <a:rPr lang="en-US" sz="2000" dirty="0" err="1"/>
              <a:t>Protocolul</a:t>
            </a:r>
            <a:r>
              <a:rPr lang="en-US" sz="2000" dirty="0"/>
              <a:t> Diffie-Hellman </a:t>
            </a:r>
            <a:r>
              <a:rPr lang="en-US" sz="2000" dirty="0" err="1"/>
              <a:t>este</a:t>
            </a:r>
            <a:r>
              <a:rPr lang="en-US" sz="2000" dirty="0"/>
              <a:t> un protocol de </a:t>
            </a:r>
            <a:r>
              <a:rPr lang="en-US" sz="2000" dirty="0" err="1"/>
              <a:t>schimb</a:t>
            </a:r>
            <a:r>
              <a:rPr lang="en-US" sz="2000" dirty="0"/>
              <a:t> de </a:t>
            </a:r>
            <a:r>
              <a:rPr lang="en-US" sz="2000" dirty="0" err="1"/>
              <a:t>chei</a:t>
            </a:r>
            <a:r>
              <a:rPr lang="en-US" sz="2000" dirty="0"/>
              <a:t> </a:t>
            </a:r>
            <a:r>
              <a:rPr lang="en-US" sz="2000" dirty="0" err="1"/>
              <a:t>criptografice</a:t>
            </a:r>
            <a:r>
              <a:rPr lang="en-US" sz="2000" dirty="0"/>
              <a:t> care </a:t>
            </a:r>
            <a:r>
              <a:rPr lang="en-US" sz="2000" dirty="0" err="1"/>
              <a:t>permite</a:t>
            </a:r>
            <a:r>
              <a:rPr lang="en-US" sz="2000" dirty="0"/>
              <a:t> </a:t>
            </a:r>
            <a:r>
              <a:rPr lang="en-US" sz="2000" dirty="0" err="1"/>
              <a:t>două</a:t>
            </a:r>
            <a:r>
              <a:rPr lang="en-US" sz="2000" dirty="0"/>
              <a:t> </a:t>
            </a:r>
            <a:r>
              <a:rPr lang="en-US" sz="2000" dirty="0" err="1"/>
              <a:t>părți</a:t>
            </a:r>
            <a:r>
              <a:rPr lang="en-US" sz="2000" dirty="0"/>
              <a:t> </a:t>
            </a:r>
            <a:r>
              <a:rPr lang="en-US" sz="2000" dirty="0" err="1"/>
              <a:t>să</a:t>
            </a:r>
            <a:r>
              <a:rPr lang="en-US" sz="2000" dirty="0"/>
              <a:t> </a:t>
            </a:r>
            <a:r>
              <a:rPr lang="en-US" sz="2000" dirty="0" err="1"/>
              <a:t>genereze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mod </a:t>
            </a:r>
            <a:r>
              <a:rPr lang="en-US" sz="2000" dirty="0" err="1"/>
              <a:t>securizat</a:t>
            </a:r>
            <a:r>
              <a:rPr lang="en-US" sz="2000" dirty="0"/>
              <a:t> o </a:t>
            </a:r>
            <a:r>
              <a:rPr lang="en-US" sz="2000" dirty="0" err="1"/>
              <a:t>cheie</a:t>
            </a:r>
            <a:r>
              <a:rPr lang="en-US" sz="2000" dirty="0"/>
              <a:t> </a:t>
            </a:r>
            <a:r>
              <a:rPr lang="en-US" sz="2000" dirty="0" err="1"/>
              <a:t>comună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criptarea</a:t>
            </a:r>
            <a:r>
              <a:rPr lang="en-US" sz="2000" dirty="0"/>
              <a:t> </a:t>
            </a:r>
            <a:r>
              <a:rPr lang="en-US" sz="2000" dirty="0" err="1"/>
              <a:t>comunicațiilor</a:t>
            </a:r>
            <a:r>
              <a:rPr lang="en-US" sz="2000" dirty="0"/>
              <a:t> lor.</a:t>
            </a:r>
          </a:p>
          <a:p>
            <a:r>
              <a:rPr lang="en-US" sz="2000" dirty="0" err="1"/>
              <a:t>Protocolul</a:t>
            </a:r>
            <a:r>
              <a:rPr lang="en-US" sz="2000" dirty="0"/>
              <a:t> a </a:t>
            </a:r>
            <a:r>
              <a:rPr lang="en-US" sz="2000" dirty="0" err="1"/>
              <a:t>fost</a:t>
            </a:r>
            <a:r>
              <a:rPr lang="en-US" sz="2000" dirty="0"/>
              <a:t> </a:t>
            </a:r>
            <a:r>
              <a:rPr lang="en-US" sz="2000" dirty="0" err="1"/>
              <a:t>dezvoltat</a:t>
            </a:r>
            <a:r>
              <a:rPr lang="en-US" sz="2000" dirty="0"/>
              <a:t> de </a:t>
            </a:r>
            <a:r>
              <a:rPr lang="en-US" sz="2000" dirty="0" err="1"/>
              <a:t>către</a:t>
            </a:r>
            <a:r>
              <a:rPr lang="en-US" sz="2000" dirty="0"/>
              <a:t> Whitfield Diffie </a:t>
            </a:r>
            <a:r>
              <a:rPr lang="en-US" sz="2000" dirty="0" err="1"/>
              <a:t>și</a:t>
            </a:r>
            <a:r>
              <a:rPr lang="en-US" sz="2000" dirty="0"/>
              <a:t> Martin Hellman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anul</a:t>
            </a:r>
            <a:r>
              <a:rPr lang="en-US" sz="2000" dirty="0"/>
              <a:t> 1976 </a:t>
            </a:r>
            <a:r>
              <a:rPr lang="en-US" sz="2000" dirty="0" err="1"/>
              <a:t>și</a:t>
            </a:r>
            <a:r>
              <a:rPr lang="en-US" sz="2000" dirty="0"/>
              <a:t> a </a:t>
            </a:r>
            <a:r>
              <a:rPr lang="en-US" sz="2000" dirty="0" err="1"/>
              <a:t>reprezentat</a:t>
            </a:r>
            <a:r>
              <a:rPr lang="en-US" sz="2000" dirty="0"/>
              <a:t> un </a:t>
            </a:r>
            <a:r>
              <a:rPr lang="en-US" sz="2000" dirty="0" err="1"/>
              <a:t>punct</a:t>
            </a:r>
            <a:r>
              <a:rPr lang="en-US" sz="2000" dirty="0"/>
              <a:t> de </a:t>
            </a:r>
            <a:r>
              <a:rPr lang="en-US" sz="2000" dirty="0" err="1"/>
              <a:t>referință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dezvoltarea</a:t>
            </a:r>
            <a:r>
              <a:rPr lang="en-US" sz="2000" dirty="0"/>
              <a:t> </a:t>
            </a:r>
            <a:r>
              <a:rPr lang="en-US" sz="2000" dirty="0" err="1"/>
              <a:t>criptografiei</a:t>
            </a:r>
            <a:r>
              <a:rPr lang="en-US" sz="2000" dirty="0"/>
              <a:t> </a:t>
            </a:r>
            <a:r>
              <a:rPr lang="en-US" sz="2000" dirty="0" err="1"/>
              <a:t>moderne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Protocolul</a:t>
            </a:r>
            <a:r>
              <a:rPr lang="en-US" sz="2000" dirty="0"/>
              <a:t> Diffie-Hellman se </a:t>
            </a:r>
            <a:r>
              <a:rPr lang="en-US" sz="2000" dirty="0" err="1"/>
              <a:t>bazează</a:t>
            </a:r>
            <a:r>
              <a:rPr lang="en-US" sz="2000" dirty="0"/>
              <a:t> pe </a:t>
            </a:r>
            <a:r>
              <a:rPr lang="en-US" sz="2000" dirty="0" err="1"/>
              <a:t>conceptul</a:t>
            </a:r>
            <a:r>
              <a:rPr lang="en-US" sz="2000" dirty="0"/>
              <a:t> </a:t>
            </a:r>
            <a:r>
              <a:rPr lang="en-US" sz="2000" dirty="0" err="1"/>
              <a:t>matematic</a:t>
            </a:r>
            <a:r>
              <a:rPr lang="en-US" sz="2000" dirty="0"/>
              <a:t> al </a:t>
            </a:r>
            <a:r>
              <a:rPr lang="en-US" sz="2000" dirty="0" err="1"/>
              <a:t>logaritmilor</a:t>
            </a:r>
            <a:r>
              <a:rPr lang="en-US" sz="2000" dirty="0"/>
              <a:t> </a:t>
            </a:r>
            <a:r>
              <a:rPr lang="en-US" sz="2000" dirty="0" err="1"/>
              <a:t>discreți</a:t>
            </a:r>
            <a:r>
              <a:rPr lang="en-US" sz="2000" dirty="0"/>
              <a:t> </a:t>
            </a:r>
            <a:r>
              <a:rPr lang="en-US" sz="2000" dirty="0" err="1"/>
              <a:t>și</a:t>
            </a:r>
            <a:r>
              <a:rPr lang="en-US" sz="2000" dirty="0"/>
              <a:t> </a:t>
            </a:r>
            <a:r>
              <a:rPr lang="en-US" sz="2000" dirty="0" err="1"/>
              <a:t>presupune</a:t>
            </a:r>
            <a:r>
              <a:rPr lang="en-US" sz="2000" dirty="0"/>
              <a:t> ca </a:t>
            </a:r>
            <a:r>
              <a:rPr lang="en-US" sz="2000" dirty="0" err="1"/>
              <a:t>cele</a:t>
            </a:r>
            <a:r>
              <a:rPr lang="en-US" sz="2000" dirty="0"/>
              <a:t> </a:t>
            </a:r>
            <a:r>
              <a:rPr lang="en-US" sz="2000" dirty="0" err="1"/>
              <a:t>două</a:t>
            </a:r>
            <a:r>
              <a:rPr lang="en-US" sz="2000" dirty="0"/>
              <a:t> </a:t>
            </a:r>
            <a:r>
              <a:rPr lang="en-US" sz="2000" dirty="0" err="1"/>
              <a:t>părți</a:t>
            </a:r>
            <a:r>
              <a:rPr lang="en-US" sz="2000" dirty="0"/>
              <a:t> implicate </a:t>
            </a:r>
            <a:r>
              <a:rPr lang="en-US" sz="2000" dirty="0" err="1"/>
              <a:t>să</a:t>
            </a:r>
            <a:r>
              <a:rPr lang="en-US" sz="2000" dirty="0"/>
              <a:t> </a:t>
            </a:r>
            <a:r>
              <a:rPr lang="en-US" sz="2000" dirty="0" err="1"/>
              <a:t>își</a:t>
            </a:r>
            <a:r>
              <a:rPr lang="en-US" sz="2000" dirty="0"/>
              <a:t> </a:t>
            </a:r>
            <a:r>
              <a:rPr lang="en-US" sz="2000" dirty="0" err="1"/>
              <a:t>comunice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mod public </a:t>
            </a:r>
            <a:r>
              <a:rPr lang="en-US" sz="2000" dirty="0" err="1"/>
              <a:t>valorile</a:t>
            </a:r>
            <a:r>
              <a:rPr lang="en-US" sz="2000" dirty="0"/>
              <a:t> </a:t>
            </a:r>
            <a:r>
              <a:rPr lang="en-US" sz="2000" dirty="0" err="1"/>
              <a:t>numerice</a:t>
            </a:r>
            <a:r>
              <a:rPr lang="en-US" sz="2000" dirty="0"/>
              <a:t> ale </a:t>
            </a:r>
            <a:r>
              <a:rPr lang="en-US" sz="2000" dirty="0" err="1"/>
              <a:t>parametrilor</a:t>
            </a:r>
            <a:r>
              <a:rPr lang="en-US" sz="2000" dirty="0"/>
              <a:t> </a:t>
            </a:r>
            <a:r>
              <a:rPr lang="en-US" sz="2000" dirty="0" err="1"/>
              <a:t>secreți</a:t>
            </a:r>
            <a:r>
              <a:rPr lang="en-US" sz="2000" dirty="0"/>
              <a:t>. </a:t>
            </a:r>
            <a:r>
              <a:rPr lang="en-US" sz="2000" dirty="0" err="1"/>
              <a:t>Acești</a:t>
            </a:r>
            <a:r>
              <a:rPr lang="en-US" sz="2000" dirty="0"/>
              <a:t> </a:t>
            </a:r>
            <a:r>
              <a:rPr lang="en-US" sz="2000" dirty="0" err="1"/>
              <a:t>parametri</a:t>
            </a:r>
            <a:r>
              <a:rPr lang="en-US" sz="2000" dirty="0"/>
              <a:t> sunt </a:t>
            </a:r>
            <a:r>
              <a:rPr lang="en-US" sz="2000" dirty="0" err="1"/>
              <a:t>utilizați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calcula</a:t>
            </a:r>
            <a:r>
              <a:rPr lang="en-US" sz="2000" dirty="0"/>
              <a:t> o </a:t>
            </a:r>
            <a:r>
              <a:rPr lang="en-US" sz="2000" dirty="0" err="1"/>
              <a:t>cheie</a:t>
            </a:r>
            <a:r>
              <a:rPr lang="en-US" sz="2000" dirty="0"/>
              <a:t> </a:t>
            </a:r>
            <a:r>
              <a:rPr lang="en-US" sz="2000" dirty="0" err="1"/>
              <a:t>comună</a:t>
            </a:r>
            <a:r>
              <a:rPr lang="en-US" sz="2000" dirty="0"/>
              <a:t> de </a:t>
            </a:r>
            <a:r>
              <a:rPr lang="en-US" sz="2000" dirty="0" err="1"/>
              <a:t>criptare</a:t>
            </a:r>
            <a:r>
              <a:rPr lang="en-US" sz="2000" dirty="0"/>
              <a:t>, care </a:t>
            </a:r>
            <a:r>
              <a:rPr lang="en-US" sz="2000" dirty="0" err="1"/>
              <a:t>poate</a:t>
            </a:r>
            <a:r>
              <a:rPr lang="en-US" sz="2000" dirty="0"/>
              <a:t> fi </a:t>
            </a:r>
            <a:r>
              <a:rPr lang="en-US" sz="2000" dirty="0" err="1"/>
              <a:t>utilizată</a:t>
            </a:r>
            <a:r>
              <a:rPr lang="en-US" sz="2000" dirty="0"/>
              <a:t> ulterior </a:t>
            </a:r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proteja</a:t>
            </a:r>
            <a:r>
              <a:rPr lang="en-US" sz="2000" dirty="0"/>
              <a:t> </a:t>
            </a:r>
            <a:r>
              <a:rPr lang="en-US" sz="2000" dirty="0" err="1"/>
              <a:t>comunicarea</a:t>
            </a:r>
            <a:r>
              <a:rPr lang="en-US" sz="2000" dirty="0"/>
              <a:t> </a:t>
            </a:r>
            <a:r>
              <a:rPr lang="en-US" sz="2000" dirty="0" err="1"/>
              <a:t>dintre</a:t>
            </a:r>
            <a:r>
              <a:rPr lang="en-US" sz="2000" dirty="0"/>
              <a:t> </a:t>
            </a:r>
            <a:r>
              <a:rPr lang="en-US" sz="2000" dirty="0" err="1"/>
              <a:t>cele</a:t>
            </a:r>
            <a:r>
              <a:rPr lang="en-US" sz="2000" dirty="0"/>
              <a:t> </a:t>
            </a:r>
            <a:r>
              <a:rPr lang="en-US" sz="2000" dirty="0" err="1"/>
              <a:t>două</a:t>
            </a:r>
            <a:r>
              <a:rPr lang="en-US" sz="2000" dirty="0"/>
              <a:t> </a:t>
            </a:r>
            <a:r>
              <a:rPr lang="en-US" sz="2000" dirty="0" err="1"/>
              <a:t>părți</a:t>
            </a:r>
            <a:r>
              <a:rPr lang="en-US" sz="2000" dirty="0"/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4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Utilizarea</a:t>
            </a:r>
            <a:r>
              <a:rPr lang="en-US" dirty="0"/>
              <a:t> </a:t>
            </a:r>
            <a:r>
              <a:rPr lang="en-US" dirty="0" err="1"/>
              <a:t>algoritmului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66C173-C3F2-51C7-6037-9033B6F09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513" y="2615674"/>
            <a:ext cx="9100974" cy="240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4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>
            <a:extLst>
              <a:ext uri="{FF2B5EF4-FFF2-40B4-BE49-F238E27FC236}">
                <a16:creationId xmlns:a16="http://schemas.microsoft.com/office/drawing/2014/main" id="{2B37DA50-AB25-21F8-EF5D-0CB0E84B8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2816087"/>
            <a:ext cx="11214100" cy="840230"/>
          </a:xfrm>
        </p:spPr>
        <p:txBody>
          <a:bodyPr/>
          <a:lstStyle/>
          <a:p>
            <a:pPr algn="ctr"/>
            <a:r>
              <a:rPr lang="en-US" sz="5400" dirty="0"/>
              <a:t>V</a:t>
            </a:r>
            <a:r>
              <a:rPr lang="ro-RO" sz="5400" dirty="0"/>
              <a:t>ă mulțumesc pentru atenție!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32377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Introducere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Multi_Cipher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 err="1"/>
              <a:t>Multi_Cipher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ro-RO" sz="2000" dirty="0"/>
              <a:t>o</a:t>
            </a:r>
            <a:r>
              <a:rPr lang="en-US" sz="2000" dirty="0"/>
              <a:t> </a:t>
            </a:r>
            <a:r>
              <a:rPr lang="ro-RO" sz="2000" dirty="0"/>
              <a:t>aplicație</a:t>
            </a:r>
            <a:r>
              <a:rPr lang="en-US" sz="2000" dirty="0"/>
              <a:t> </a:t>
            </a:r>
            <a:r>
              <a:rPr lang="en-US" sz="2000" dirty="0" err="1"/>
              <a:t>realizat</a:t>
            </a:r>
            <a:r>
              <a:rPr lang="ro-RO" sz="2000" dirty="0"/>
              <a:t>ă</a:t>
            </a:r>
            <a:r>
              <a:rPr lang="en-US" sz="2000" dirty="0"/>
              <a:t> </a:t>
            </a:r>
            <a:r>
              <a:rPr lang="ro-RO" sz="2000" dirty="0"/>
              <a:t>în limbajul </a:t>
            </a:r>
            <a:r>
              <a:rPr lang="ro-RO" sz="2000" dirty="0" err="1"/>
              <a:t>Python</a:t>
            </a:r>
            <a:r>
              <a:rPr lang="ro-RO" sz="2000" dirty="0"/>
              <a:t> care oferă </a:t>
            </a:r>
            <a:r>
              <a:rPr lang="ro-RO" sz="2000" dirty="0" err="1"/>
              <a:t>acessul</a:t>
            </a:r>
            <a:r>
              <a:rPr lang="ro-RO" sz="2000" dirty="0"/>
              <a:t> la trei algoritmi de criptare a informației.</a:t>
            </a:r>
          </a:p>
          <a:p>
            <a:r>
              <a:rPr lang="ro-RO" sz="2000" dirty="0"/>
              <a:t>Acesta oferă un meniu textual realizat în terminal, fiind foarte simplu de utilizat. Utilizatorului îi este cerut fie să aleagă o opțiune numerotată în meniu, fie să adauge o informație de tip text.</a:t>
            </a:r>
          </a:p>
          <a:p>
            <a:r>
              <a:rPr lang="ro-RO" sz="2000" dirty="0"/>
              <a:t>În cazul în care un algoritm generează o cheie, aceasta va fi salvată pe disc într-un fișier .</a:t>
            </a:r>
            <a:r>
              <a:rPr lang="ro-RO" sz="2000" dirty="0" err="1"/>
              <a:t>bin</a:t>
            </a:r>
            <a:r>
              <a:rPr lang="ro-RO" sz="2000" dirty="0"/>
              <a:t> pentru a putea fi utilizată ulterior.</a:t>
            </a:r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Exemplu de utilizare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8180B5B2-3328-E0F6-6546-DA3EDED202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370118" y="1359536"/>
            <a:ext cx="7451763" cy="4850764"/>
          </a:xfrm>
        </p:spPr>
      </p:pic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Algoritmii utilizați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10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Advanced</a:t>
            </a:r>
            <a:r>
              <a:rPr lang="ro-RO" dirty="0"/>
              <a:t> </a:t>
            </a:r>
            <a:r>
              <a:rPr lang="ro-RO" dirty="0" err="1"/>
              <a:t>Encryption</a:t>
            </a:r>
            <a:r>
              <a:rPr lang="ro-RO" dirty="0"/>
              <a:t> Standard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7411876" cy="4093243"/>
          </a:xfrm>
        </p:spPr>
        <p:txBody>
          <a:bodyPr/>
          <a:lstStyle/>
          <a:p>
            <a:r>
              <a:rPr lang="en-US" sz="2000" dirty="0"/>
              <a:t>AES </a:t>
            </a:r>
            <a:r>
              <a:rPr lang="en-US" sz="2000" dirty="0" err="1"/>
              <a:t>este</a:t>
            </a:r>
            <a:r>
              <a:rPr lang="ro-RO" sz="2000" dirty="0"/>
              <a:t> un algoritm </a:t>
            </a:r>
            <a:r>
              <a:rPr lang="en-US" sz="2000" dirty="0"/>
              <a:t>de </a:t>
            </a:r>
            <a:r>
              <a:rPr lang="en-US" sz="2000" dirty="0" err="1"/>
              <a:t>criptare</a:t>
            </a:r>
            <a:r>
              <a:rPr lang="en-US" sz="2000" dirty="0"/>
              <a:t> </a:t>
            </a:r>
            <a:r>
              <a:rPr lang="en-US" sz="2000" dirty="0" err="1"/>
              <a:t>simetric</a:t>
            </a:r>
            <a:r>
              <a:rPr lang="en-US" sz="2000" dirty="0"/>
              <a:t>, </a:t>
            </a:r>
            <a:r>
              <a:rPr lang="en-US" sz="2000" dirty="0" err="1"/>
              <a:t>adică</a:t>
            </a:r>
            <a:r>
              <a:rPr lang="en-US" sz="2000" dirty="0"/>
              <a:t> </a:t>
            </a:r>
            <a:r>
              <a:rPr lang="en-US" sz="2000" dirty="0" err="1"/>
              <a:t>utilizează</a:t>
            </a:r>
            <a:r>
              <a:rPr lang="en-US" sz="2000" dirty="0"/>
              <a:t> </a:t>
            </a:r>
            <a:r>
              <a:rPr lang="en-US" sz="2000" dirty="0" err="1"/>
              <a:t>aceeași</a:t>
            </a:r>
            <a:r>
              <a:rPr lang="en-US" sz="2000" dirty="0"/>
              <a:t> </a:t>
            </a:r>
            <a:r>
              <a:rPr lang="en-US" sz="2000" dirty="0" err="1"/>
              <a:t>cheie</a:t>
            </a:r>
            <a:r>
              <a:rPr lang="en-US" sz="2000" dirty="0"/>
              <a:t> </a:t>
            </a:r>
            <a:r>
              <a:rPr lang="en-US" sz="2000" dirty="0" err="1"/>
              <a:t>atât</a:t>
            </a:r>
            <a:r>
              <a:rPr lang="ro-RO" sz="2000" dirty="0"/>
              <a:t> pentru</a:t>
            </a:r>
            <a:r>
              <a:rPr lang="en-US" sz="2000" dirty="0"/>
              <a:t> </a:t>
            </a:r>
            <a:r>
              <a:rPr lang="en-US" sz="2000" dirty="0" err="1"/>
              <a:t>criptare</a:t>
            </a:r>
            <a:r>
              <a:rPr lang="en-US" sz="2000" dirty="0"/>
              <a:t>, </a:t>
            </a:r>
            <a:r>
              <a:rPr lang="en-US" sz="2000" dirty="0" err="1"/>
              <a:t>cât</a:t>
            </a:r>
            <a:r>
              <a:rPr lang="en-US" sz="2000" dirty="0"/>
              <a:t> </a:t>
            </a:r>
            <a:r>
              <a:rPr lang="en-US" sz="2000" dirty="0" err="1"/>
              <a:t>și</a:t>
            </a:r>
            <a:r>
              <a:rPr lang="en-US" sz="2000" dirty="0"/>
              <a:t> </a:t>
            </a:r>
            <a:r>
              <a:rPr lang="en-US" sz="2000" dirty="0" err="1"/>
              <a:t>decriptarea</a:t>
            </a:r>
            <a:r>
              <a:rPr lang="en-US" sz="2000" dirty="0"/>
              <a:t> </a:t>
            </a:r>
            <a:r>
              <a:rPr lang="en-US" sz="2000" dirty="0" err="1"/>
              <a:t>datelor</a:t>
            </a:r>
            <a:r>
              <a:rPr lang="en-US" sz="2000" dirty="0"/>
              <a:t>. Este </a:t>
            </a:r>
            <a:r>
              <a:rPr lang="en-US" sz="2000" dirty="0" err="1"/>
              <a:t>considerat</a:t>
            </a:r>
            <a:r>
              <a:rPr lang="en-US" sz="2000" dirty="0"/>
              <a:t> un standard </a:t>
            </a:r>
            <a:r>
              <a:rPr lang="en-US" sz="2000" dirty="0" err="1"/>
              <a:t>puternic</a:t>
            </a:r>
            <a:r>
              <a:rPr lang="en-US" sz="2000" dirty="0"/>
              <a:t> </a:t>
            </a:r>
            <a:r>
              <a:rPr lang="en-US" sz="2000" dirty="0" err="1"/>
              <a:t>și</a:t>
            </a:r>
            <a:r>
              <a:rPr lang="en-US" sz="2000" dirty="0"/>
              <a:t> </a:t>
            </a:r>
            <a:r>
              <a:rPr lang="en-US" sz="2000" dirty="0" err="1"/>
              <a:t>sigur</a:t>
            </a:r>
            <a:r>
              <a:rPr lang="ro-RO" sz="2000" dirty="0"/>
              <a:t>.</a:t>
            </a:r>
          </a:p>
          <a:p>
            <a:r>
              <a:rPr lang="en-US" sz="2000" dirty="0"/>
              <a:t>AES a </a:t>
            </a:r>
            <a:r>
              <a:rPr lang="en-US" sz="2000" dirty="0" err="1"/>
              <a:t>fost</a:t>
            </a:r>
            <a:r>
              <a:rPr lang="en-US" sz="2000" dirty="0"/>
              <a:t> </a:t>
            </a:r>
            <a:r>
              <a:rPr lang="en-US" sz="2000" dirty="0" err="1"/>
              <a:t>adoptat</a:t>
            </a:r>
            <a:r>
              <a:rPr lang="en-US" sz="2000" dirty="0"/>
              <a:t> ca </a:t>
            </a:r>
            <a:r>
              <a:rPr lang="en-US" sz="2000" dirty="0" err="1"/>
              <a:t>succesor</a:t>
            </a:r>
            <a:r>
              <a:rPr lang="en-US" sz="2000" dirty="0"/>
              <a:t> al </a:t>
            </a:r>
            <a:r>
              <a:rPr lang="en-US" sz="2000" dirty="0" err="1"/>
              <a:t>standardului</a:t>
            </a:r>
            <a:r>
              <a:rPr lang="en-US" sz="2000" dirty="0"/>
              <a:t> DES (Data Encryption Standard)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anul</a:t>
            </a:r>
            <a:r>
              <a:rPr lang="en-US" sz="2000" dirty="0"/>
              <a:t> 2001. A </a:t>
            </a:r>
            <a:r>
              <a:rPr lang="en-US" sz="2000" dirty="0" err="1"/>
              <a:t>fost</a:t>
            </a:r>
            <a:r>
              <a:rPr lang="en-US" sz="2000" dirty="0"/>
              <a:t> </a:t>
            </a:r>
            <a:r>
              <a:rPr lang="en-US" sz="2000" dirty="0" err="1"/>
              <a:t>dezvoltat</a:t>
            </a:r>
            <a:r>
              <a:rPr lang="en-US" sz="2000" dirty="0"/>
              <a:t> de </a:t>
            </a:r>
            <a:r>
              <a:rPr lang="en-US" sz="2000" dirty="0" err="1"/>
              <a:t>către</a:t>
            </a:r>
            <a:r>
              <a:rPr lang="en-US" sz="2000" dirty="0"/>
              <a:t> </a:t>
            </a:r>
            <a:r>
              <a:rPr lang="en-US" sz="2000" dirty="0" err="1"/>
              <a:t>doi</a:t>
            </a:r>
            <a:r>
              <a:rPr lang="en-US" sz="2000" dirty="0"/>
              <a:t> </a:t>
            </a:r>
            <a:r>
              <a:rPr lang="en-US" sz="2000" dirty="0" err="1"/>
              <a:t>criptografi</a:t>
            </a:r>
            <a:r>
              <a:rPr lang="en-US" sz="2000" dirty="0"/>
              <a:t> </a:t>
            </a:r>
            <a:r>
              <a:rPr lang="en-US" sz="2000" dirty="0" err="1"/>
              <a:t>belgieni</a:t>
            </a:r>
            <a:r>
              <a:rPr lang="en-US" sz="2000" dirty="0"/>
              <a:t>, Joan Daemen </a:t>
            </a:r>
            <a:r>
              <a:rPr lang="en-US" sz="2000" dirty="0" err="1"/>
              <a:t>și</a:t>
            </a:r>
            <a:r>
              <a:rPr lang="en-US" sz="2000" dirty="0"/>
              <a:t> Vincent </a:t>
            </a:r>
            <a:r>
              <a:rPr lang="en-US" sz="2000" dirty="0" err="1"/>
              <a:t>Rijmen</a:t>
            </a:r>
            <a:r>
              <a:rPr lang="en-US" sz="2000" dirty="0"/>
              <a:t>.</a:t>
            </a:r>
            <a:endParaRPr lang="ro-RO" sz="2000" dirty="0"/>
          </a:p>
          <a:p>
            <a:r>
              <a:rPr lang="en-US" sz="2000" dirty="0"/>
              <a:t>AES </a:t>
            </a:r>
            <a:r>
              <a:rPr lang="en-US" sz="2000" dirty="0" err="1"/>
              <a:t>utilizează</a:t>
            </a:r>
            <a:r>
              <a:rPr lang="en-US" sz="2000" dirty="0"/>
              <a:t> </a:t>
            </a:r>
            <a:r>
              <a:rPr lang="en-US" sz="2000" dirty="0" err="1"/>
              <a:t>blocuri</a:t>
            </a:r>
            <a:r>
              <a:rPr lang="en-US" sz="2000" dirty="0"/>
              <a:t> de date de 128 de </a:t>
            </a:r>
            <a:r>
              <a:rPr lang="en-US" sz="2000" dirty="0" err="1"/>
              <a:t>biți</a:t>
            </a:r>
            <a:r>
              <a:rPr lang="en-US" sz="2000" dirty="0"/>
              <a:t> </a:t>
            </a:r>
            <a:r>
              <a:rPr lang="en-US" sz="2000" dirty="0" err="1"/>
              <a:t>și</a:t>
            </a:r>
            <a:r>
              <a:rPr lang="en-US" sz="2000" dirty="0"/>
              <a:t> </a:t>
            </a:r>
            <a:r>
              <a:rPr lang="en-US" sz="2000" dirty="0" err="1"/>
              <a:t>permite</a:t>
            </a:r>
            <a:r>
              <a:rPr lang="en-US" sz="2000" dirty="0"/>
              <a:t> </a:t>
            </a:r>
            <a:r>
              <a:rPr lang="en-US" sz="2000" dirty="0" err="1"/>
              <a:t>utilizarea</a:t>
            </a:r>
            <a:r>
              <a:rPr lang="en-US" sz="2000" dirty="0"/>
              <a:t> </a:t>
            </a:r>
            <a:r>
              <a:rPr lang="en-US" sz="2000" dirty="0" err="1"/>
              <a:t>cheilor</a:t>
            </a:r>
            <a:r>
              <a:rPr lang="en-US" sz="2000" dirty="0"/>
              <a:t> de 128, 192 </a:t>
            </a:r>
            <a:r>
              <a:rPr lang="en-US" sz="2000" dirty="0" err="1"/>
              <a:t>sau</a:t>
            </a:r>
            <a:r>
              <a:rPr lang="en-US" sz="2000" dirty="0"/>
              <a:t> 256 de </a:t>
            </a:r>
            <a:r>
              <a:rPr lang="en-US" sz="2000" dirty="0" err="1"/>
              <a:t>biți</a:t>
            </a:r>
            <a:r>
              <a:rPr lang="en-US" sz="2000" dirty="0"/>
              <a:t>. </a:t>
            </a:r>
            <a:r>
              <a:rPr lang="en-US" sz="2000" dirty="0" err="1"/>
              <a:t>Algoritmul</a:t>
            </a:r>
            <a:r>
              <a:rPr lang="en-US" sz="2000" dirty="0"/>
              <a:t> AES </a:t>
            </a:r>
            <a:r>
              <a:rPr lang="en-US" sz="2000" dirty="0" err="1"/>
              <a:t>constă</a:t>
            </a:r>
            <a:r>
              <a:rPr lang="en-US" sz="2000" dirty="0"/>
              <a:t> </a:t>
            </a:r>
            <a:r>
              <a:rPr lang="en-US" sz="2000" dirty="0" err="1"/>
              <a:t>într</a:t>
            </a:r>
            <a:r>
              <a:rPr lang="en-US" sz="2000" dirty="0"/>
              <a:t>-o </a:t>
            </a:r>
            <a:r>
              <a:rPr lang="en-US" sz="2000" dirty="0" err="1"/>
              <a:t>serie</a:t>
            </a:r>
            <a:r>
              <a:rPr lang="en-US" sz="2000" dirty="0"/>
              <a:t> de </a:t>
            </a:r>
            <a:r>
              <a:rPr lang="en-US" sz="2000" dirty="0" err="1"/>
              <a:t>etape</a:t>
            </a:r>
            <a:r>
              <a:rPr lang="en-US" sz="2000" dirty="0"/>
              <a:t> </a:t>
            </a:r>
            <a:r>
              <a:rPr lang="en-US" sz="2000" dirty="0" err="1"/>
              <a:t>repetate</a:t>
            </a:r>
            <a:r>
              <a:rPr lang="en-US" sz="2000" dirty="0"/>
              <a:t>, </a:t>
            </a:r>
            <a:r>
              <a:rPr lang="en-US" sz="2000" dirty="0" err="1"/>
              <a:t>inclusiv</a:t>
            </a:r>
            <a:r>
              <a:rPr lang="en-US" sz="2000" dirty="0"/>
              <a:t> </a:t>
            </a:r>
            <a:r>
              <a:rPr lang="en-US" sz="2000" dirty="0" err="1"/>
              <a:t>substituție</a:t>
            </a:r>
            <a:r>
              <a:rPr lang="en-US" sz="2000" dirty="0"/>
              <a:t> de </a:t>
            </a:r>
            <a:r>
              <a:rPr lang="en-US" sz="2000" dirty="0" err="1"/>
              <a:t>octeți</a:t>
            </a:r>
            <a:r>
              <a:rPr lang="en-US" sz="2000" dirty="0"/>
              <a:t>, </a:t>
            </a:r>
            <a:r>
              <a:rPr lang="en-US" sz="2000" dirty="0" err="1"/>
              <a:t>permutare</a:t>
            </a:r>
            <a:r>
              <a:rPr lang="en-US" sz="2000" dirty="0"/>
              <a:t> </a:t>
            </a:r>
            <a:r>
              <a:rPr lang="en-US" sz="2000" dirty="0" err="1"/>
              <a:t>și</a:t>
            </a:r>
            <a:r>
              <a:rPr lang="en-US" sz="2000" dirty="0"/>
              <a:t> </a:t>
            </a:r>
            <a:r>
              <a:rPr lang="en-US" sz="2000" dirty="0" err="1"/>
              <a:t>operații</a:t>
            </a:r>
            <a:r>
              <a:rPr lang="en-US" sz="2000" dirty="0"/>
              <a:t> de </a:t>
            </a:r>
            <a:r>
              <a:rPr lang="en-US" sz="2000" dirty="0" err="1"/>
              <a:t>mixare</a:t>
            </a:r>
            <a:r>
              <a:rPr lang="en-US" sz="2000" dirty="0"/>
              <a:t>, </a:t>
            </a:r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realiza</a:t>
            </a:r>
            <a:r>
              <a:rPr lang="en-US" sz="2000" dirty="0"/>
              <a:t> o </a:t>
            </a:r>
            <a:r>
              <a:rPr lang="en-US" sz="2000" dirty="0" err="1"/>
              <a:t>criptare</a:t>
            </a:r>
            <a:r>
              <a:rPr lang="en-US" sz="2000" dirty="0"/>
              <a:t> </a:t>
            </a:r>
            <a:r>
              <a:rPr lang="en-US" sz="2000" dirty="0" err="1"/>
              <a:t>puternică</a:t>
            </a:r>
            <a:r>
              <a:rPr lang="en-US" sz="2000" dirty="0"/>
              <a:t> </a:t>
            </a:r>
            <a:r>
              <a:rPr lang="en-US" sz="2000" dirty="0" err="1"/>
              <a:t>și</a:t>
            </a:r>
            <a:r>
              <a:rPr lang="en-US" sz="2000" dirty="0"/>
              <a:t> </a:t>
            </a:r>
            <a:r>
              <a:rPr lang="en-US" sz="2000" dirty="0" err="1"/>
              <a:t>rezistentă</a:t>
            </a:r>
            <a:r>
              <a:rPr lang="en-US" sz="2000" dirty="0"/>
              <a:t> la </a:t>
            </a:r>
            <a:r>
              <a:rPr lang="en-US" sz="2000" dirty="0" err="1"/>
              <a:t>atacuri</a:t>
            </a:r>
            <a:r>
              <a:rPr lang="en-US" sz="2000" dirty="0"/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24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Criptarea datelor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ACE87C-78E6-82CE-9ADE-0C49BF85F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26" y="2160180"/>
            <a:ext cx="10837574" cy="279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181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</a:t>
            </a:r>
            <a:r>
              <a:rPr lang="ro-RO" dirty="0" err="1"/>
              <a:t>riptarea</a:t>
            </a:r>
            <a:r>
              <a:rPr lang="ro-RO" dirty="0"/>
              <a:t> datelor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111222-D789-B1D9-B91E-FD1E91653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22" y="2561442"/>
            <a:ext cx="11574155" cy="226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23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Rivest Cipher 4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7411876" cy="4093243"/>
          </a:xfrm>
        </p:spPr>
        <p:txBody>
          <a:bodyPr/>
          <a:lstStyle/>
          <a:p>
            <a:r>
              <a:rPr lang="en-US" sz="2000" dirty="0"/>
              <a:t>RC4 </a:t>
            </a:r>
            <a:r>
              <a:rPr lang="en-US" sz="2000" dirty="0" err="1"/>
              <a:t>este</a:t>
            </a:r>
            <a:r>
              <a:rPr lang="en-US" sz="2000" dirty="0"/>
              <a:t> un </a:t>
            </a:r>
            <a:r>
              <a:rPr lang="en-US" sz="2000" dirty="0" err="1"/>
              <a:t>algoritm</a:t>
            </a:r>
            <a:r>
              <a:rPr lang="en-US" sz="2000" dirty="0"/>
              <a:t> de </a:t>
            </a:r>
            <a:r>
              <a:rPr lang="en-US" sz="2000" dirty="0" err="1"/>
              <a:t>criptare</a:t>
            </a:r>
            <a:r>
              <a:rPr lang="en-US" sz="2000" dirty="0"/>
              <a:t> </a:t>
            </a:r>
            <a:r>
              <a:rPr lang="en-US" sz="2000" dirty="0" err="1"/>
              <a:t>simetric</a:t>
            </a:r>
            <a:r>
              <a:rPr lang="en-US" sz="2000" dirty="0"/>
              <a:t>, </a:t>
            </a:r>
            <a:r>
              <a:rPr lang="en-US" sz="2000" dirty="0" err="1"/>
              <a:t>dezvoltat</a:t>
            </a:r>
            <a:r>
              <a:rPr lang="en-US" sz="2000" dirty="0"/>
              <a:t> de </a:t>
            </a:r>
            <a:r>
              <a:rPr lang="en-US" sz="2000" dirty="0" err="1"/>
              <a:t>către</a:t>
            </a:r>
            <a:r>
              <a:rPr lang="en-US" sz="2000" dirty="0"/>
              <a:t> Ron Rivest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anul</a:t>
            </a:r>
            <a:r>
              <a:rPr lang="en-US" sz="2000" dirty="0"/>
              <a:t> 1987. A </a:t>
            </a:r>
            <a:r>
              <a:rPr lang="en-US" sz="2000" dirty="0" err="1"/>
              <a:t>devenit</a:t>
            </a:r>
            <a:r>
              <a:rPr lang="en-US" sz="2000" dirty="0"/>
              <a:t> popular </a:t>
            </a:r>
            <a:r>
              <a:rPr lang="en-US" sz="2000" dirty="0" err="1"/>
              <a:t>datorită</a:t>
            </a:r>
            <a:r>
              <a:rPr lang="en-US" sz="2000" dirty="0"/>
              <a:t> </a:t>
            </a:r>
            <a:r>
              <a:rPr lang="en-US" sz="2000" dirty="0" err="1"/>
              <a:t>simplității</a:t>
            </a:r>
            <a:r>
              <a:rPr lang="en-US" sz="2000" dirty="0"/>
              <a:t> sale de </a:t>
            </a:r>
            <a:r>
              <a:rPr lang="en-US" sz="2000" dirty="0" err="1"/>
              <a:t>implementare</a:t>
            </a:r>
            <a:r>
              <a:rPr lang="en-US" sz="2000" dirty="0"/>
              <a:t> </a:t>
            </a:r>
            <a:r>
              <a:rPr lang="en-US" sz="2000" dirty="0" err="1"/>
              <a:t>și</a:t>
            </a:r>
            <a:r>
              <a:rPr lang="en-US" sz="2000" dirty="0"/>
              <a:t> </a:t>
            </a:r>
            <a:r>
              <a:rPr lang="en-US" sz="2000" dirty="0" err="1"/>
              <a:t>vitezei</a:t>
            </a:r>
            <a:r>
              <a:rPr lang="en-US" sz="2000" dirty="0"/>
              <a:t> de </a:t>
            </a:r>
            <a:r>
              <a:rPr lang="en-US" sz="2000" dirty="0" err="1"/>
              <a:t>criptare</a:t>
            </a:r>
            <a:r>
              <a:rPr lang="en-US" sz="2000" dirty="0"/>
              <a:t>.</a:t>
            </a:r>
          </a:p>
          <a:p>
            <a:r>
              <a:rPr lang="en-US" sz="2000" dirty="0"/>
              <a:t>RC4 </a:t>
            </a:r>
            <a:r>
              <a:rPr lang="en-US" sz="2000" dirty="0" err="1"/>
              <a:t>utilizează</a:t>
            </a:r>
            <a:r>
              <a:rPr lang="en-US" sz="2000" dirty="0"/>
              <a:t> o </a:t>
            </a:r>
            <a:r>
              <a:rPr lang="en-US" sz="2000" dirty="0" err="1"/>
              <a:t>cheie</a:t>
            </a:r>
            <a:r>
              <a:rPr lang="en-US" sz="2000" dirty="0"/>
              <a:t> </a:t>
            </a:r>
            <a:r>
              <a:rPr lang="en-US" sz="2000" dirty="0" err="1"/>
              <a:t>secretă</a:t>
            </a:r>
            <a:r>
              <a:rPr lang="en-US" sz="2000" dirty="0"/>
              <a:t> </a:t>
            </a:r>
            <a:r>
              <a:rPr lang="en-US" sz="2000" dirty="0" err="1"/>
              <a:t>și</a:t>
            </a:r>
            <a:r>
              <a:rPr lang="en-US" sz="2000" dirty="0"/>
              <a:t> o </a:t>
            </a:r>
            <a:r>
              <a:rPr lang="en-US" sz="2000" dirty="0" err="1"/>
              <a:t>permutare</a:t>
            </a:r>
            <a:r>
              <a:rPr lang="en-US" sz="2000" dirty="0"/>
              <a:t> a </a:t>
            </a:r>
            <a:r>
              <a:rPr lang="en-US" sz="2000" dirty="0" err="1"/>
              <a:t>unui</a:t>
            </a:r>
            <a:r>
              <a:rPr lang="en-US" sz="2000" dirty="0"/>
              <a:t> vector de </a:t>
            </a:r>
            <a:r>
              <a:rPr lang="en-US" sz="2000" dirty="0" err="1"/>
              <a:t>stări</a:t>
            </a:r>
            <a:r>
              <a:rPr lang="en-US" sz="2000" dirty="0"/>
              <a:t> interne </a:t>
            </a:r>
            <a:r>
              <a:rPr lang="en-US" sz="2000" dirty="0" err="1"/>
              <a:t>pentru</a:t>
            </a:r>
            <a:r>
              <a:rPr lang="en-US" sz="2000" dirty="0"/>
              <a:t> a genera </a:t>
            </a:r>
            <a:r>
              <a:rPr lang="en-US" sz="2000" dirty="0" err="1"/>
              <a:t>fluxul</a:t>
            </a:r>
            <a:r>
              <a:rPr lang="en-US" sz="2000" dirty="0"/>
              <a:t> de </a:t>
            </a:r>
            <a:r>
              <a:rPr lang="en-US" sz="2000" dirty="0" err="1"/>
              <a:t>cheie</a:t>
            </a:r>
            <a:r>
              <a:rPr lang="en-US" sz="2000" dirty="0"/>
              <a:t> pseudo-</a:t>
            </a:r>
            <a:r>
              <a:rPr lang="en-US" sz="2000" dirty="0" err="1"/>
              <a:t>aleator</a:t>
            </a:r>
            <a:r>
              <a:rPr lang="en-US" sz="2000" dirty="0"/>
              <a:t>. </a:t>
            </a:r>
            <a:r>
              <a:rPr lang="en-US" sz="2000" dirty="0" err="1"/>
              <a:t>Acest</a:t>
            </a:r>
            <a:r>
              <a:rPr lang="en-US" sz="2000" dirty="0"/>
              <a:t> flux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combinat</a:t>
            </a:r>
            <a:r>
              <a:rPr lang="en-US" sz="2000" dirty="0"/>
              <a:t> cu </a:t>
            </a:r>
            <a:r>
              <a:rPr lang="en-US" sz="2000" dirty="0" err="1"/>
              <a:t>textul</a:t>
            </a:r>
            <a:r>
              <a:rPr lang="en-US" sz="2000" dirty="0"/>
              <a:t> original </a:t>
            </a:r>
            <a:r>
              <a:rPr lang="en-US" sz="2000" dirty="0" err="1"/>
              <a:t>folosind</a:t>
            </a:r>
            <a:r>
              <a:rPr lang="en-US" sz="2000" dirty="0"/>
              <a:t> </a:t>
            </a:r>
            <a:r>
              <a:rPr lang="en-US" sz="2000" dirty="0" err="1"/>
              <a:t>operația</a:t>
            </a:r>
            <a:r>
              <a:rPr lang="en-US" sz="2000" dirty="0"/>
              <a:t> XOR </a:t>
            </a:r>
            <a:r>
              <a:rPr lang="en-US" sz="2000" dirty="0" err="1"/>
              <a:t>pentru</a:t>
            </a:r>
            <a:r>
              <a:rPr lang="en-US" sz="2000" dirty="0"/>
              <a:t> a produce </a:t>
            </a:r>
            <a:r>
              <a:rPr lang="en-US" sz="2000" dirty="0" err="1"/>
              <a:t>textul</a:t>
            </a:r>
            <a:r>
              <a:rPr lang="en-US" sz="2000" dirty="0"/>
              <a:t> </a:t>
            </a:r>
            <a:r>
              <a:rPr lang="en-US" sz="2000" dirty="0" err="1"/>
              <a:t>criptat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Deși</a:t>
            </a:r>
            <a:r>
              <a:rPr lang="en-US" sz="2000" dirty="0"/>
              <a:t> RC4 a </a:t>
            </a:r>
            <a:r>
              <a:rPr lang="en-US" sz="2000" dirty="0" err="1"/>
              <a:t>fost</a:t>
            </a:r>
            <a:r>
              <a:rPr lang="en-US" sz="2000" dirty="0"/>
              <a:t> </a:t>
            </a:r>
            <a:r>
              <a:rPr lang="en-US" sz="2000" dirty="0" err="1"/>
              <a:t>foarte</a:t>
            </a:r>
            <a:r>
              <a:rPr lang="en-US" sz="2000" dirty="0"/>
              <a:t> </a:t>
            </a:r>
            <a:r>
              <a:rPr lang="en-US" sz="2000" dirty="0" err="1"/>
              <a:t>utilizat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trecut</a:t>
            </a:r>
            <a:r>
              <a:rPr lang="en-US" sz="2000" dirty="0"/>
              <a:t>, s-au </a:t>
            </a:r>
            <a:r>
              <a:rPr lang="en-US" sz="2000" dirty="0" err="1"/>
              <a:t>descoperit</a:t>
            </a:r>
            <a:r>
              <a:rPr lang="en-US" sz="2000" dirty="0"/>
              <a:t> </a:t>
            </a:r>
            <a:r>
              <a:rPr lang="en-US" sz="2000" dirty="0" err="1"/>
              <a:t>vulnerabilităț</a:t>
            </a:r>
            <a:r>
              <a:rPr lang="en-US" sz="2000" dirty="0"/>
              <a:t>. </a:t>
            </a:r>
            <a:r>
              <a:rPr lang="en-US" sz="2000" dirty="0" err="1"/>
              <a:t>Printre</a:t>
            </a:r>
            <a:r>
              <a:rPr lang="en-US" sz="2000" dirty="0"/>
              <a:t> </a:t>
            </a:r>
            <a:r>
              <a:rPr lang="en-US" sz="2000" dirty="0" err="1"/>
              <a:t>acestea</a:t>
            </a:r>
            <a:r>
              <a:rPr lang="en-US" sz="2000" dirty="0"/>
              <a:t> se </a:t>
            </a:r>
            <a:r>
              <a:rPr lang="en-US" sz="2000" dirty="0" err="1"/>
              <a:t>numără</a:t>
            </a:r>
            <a:r>
              <a:rPr lang="en-US" sz="2000" dirty="0"/>
              <a:t> </a:t>
            </a:r>
            <a:r>
              <a:rPr lang="en-US" sz="2000" dirty="0" err="1"/>
              <a:t>probleme</a:t>
            </a:r>
            <a:r>
              <a:rPr lang="en-US" sz="2000" dirty="0"/>
              <a:t> legate de </a:t>
            </a:r>
            <a:r>
              <a:rPr lang="en-US" sz="2000" dirty="0" err="1"/>
              <a:t>dependența</a:t>
            </a:r>
            <a:r>
              <a:rPr lang="en-US" sz="2000" dirty="0"/>
              <a:t> de </a:t>
            </a:r>
            <a:r>
              <a:rPr lang="en-US" sz="2000" dirty="0" err="1"/>
              <a:t>cheia</a:t>
            </a:r>
            <a:r>
              <a:rPr lang="en-US" sz="2000" dirty="0"/>
              <a:t> </a:t>
            </a:r>
            <a:r>
              <a:rPr lang="en-US" sz="2000" dirty="0" err="1"/>
              <a:t>inițială</a:t>
            </a:r>
            <a:r>
              <a:rPr lang="en-US" sz="2000" dirty="0"/>
              <a:t> </a:t>
            </a:r>
            <a:r>
              <a:rPr lang="en-US" sz="2000" dirty="0" err="1"/>
              <a:t>și</a:t>
            </a:r>
            <a:r>
              <a:rPr lang="en-US" sz="2000" dirty="0"/>
              <a:t> de </a:t>
            </a:r>
            <a:r>
              <a:rPr lang="en-US" sz="2000" dirty="0" err="1"/>
              <a:t>perioada</a:t>
            </a:r>
            <a:r>
              <a:rPr lang="en-US" sz="2000" dirty="0"/>
              <a:t> de </a:t>
            </a:r>
            <a:r>
              <a:rPr lang="en-US" sz="2000" dirty="0" err="1"/>
              <a:t>inițializare</a:t>
            </a:r>
            <a:r>
              <a:rPr lang="en-US" sz="2000" dirty="0"/>
              <a:t>. </a:t>
            </a:r>
            <a:r>
              <a:rPr lang="en-US" sz="2000" dirty="0" err="1"/>
              <a:t>Drept</a:t>
            </a:r>
            <a:r>
              <a:rPr lang="en-US" sz="2000" dirty="0"/>
              <a:t> </a:t>
            </a:r>
            <a:r>
              <a:rPr lang="en-US" sz="2000" dirty="0" err="1"/>
              <a:t>urmare</a:t>
            </a:r>
            <a:r>
              <a:rPr lang="en-US" sz="2000" dirty="0"/>
              <a:t>, RC4 nu </a:t>
            </a:r>
            <a:r>
              <a:rPr lang="en-US" sz="2000" dirty="0" err="1"/>
              <a:t>mai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considerat</a:t>
            </a:r>
            <a:r>
              <a:rPr lang="en-US" sz="2000" dirty="0"/>
              <a:t> un </a:t>
            </a:r>
            <a:r>
              <a:rPr lang="en-US" sz="2000" dirty="0" err="1"/>
              <a:t>algoritm</a:t>
            </a:r>
            <a:r>
              <a:rPr lang="en-US" sz="2000" dirty="0"/>
              <a:t> </a:t>
            </a:r>
            <a:r>
              <a:rPr lang="en-US" sz="2000" dirty="0" err="1"/>
              <a:t>sigur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utilizare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aplicații</a:t>
            </a:r>
            <a:r>
              <a:rPr lang="en-US" sz="2000" dirty="0"/>
              <a:t> </a:t>
            </a:r>
            <a:r>
              <a:rPr lang="en-US" sz="2000" dirty="0" err="1"/>
              <a:t>criptografice</a:t>
            </a:r>
            <a:r>
              <a:rPr lang="en-US" sz="2000" dirty="0"/>
              <a:t> </a:t>
            </a:r>
            <a:r>
              <a:rPr lang="en-US" sz="2000" dirty="0" err="1"/>
              <a:t>importante</a:t>
            </a:r>
            <a:r>
              <a:rPr lang="en-US" sz="2000" dirty="0"/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36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91</TotalTime>
  <Words>482</Words>
  <Application>Microsoft Office PowerPoint</Application>
  <PresentationFormat>Widescreen</PresentationFormat>
  <Paragraphs>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Trade Gothic LT Pro</vt:lpstr>
      <vt:lpstr>Trebuchet MS</vt:lpstr>
      <vt:lpstr>Office Theme</vt:lpstr>
      <vt:lpstr>Multi_Cipher</vt:lpstr>
      <vt:lpstr>Introducere</vt:lpstr>
      <vt:lpstr>Multi_Cipher</vt:lpstr>
      <vt:lpstr>Exemplu de utilizare</vt:lpstr>
      <vt:lpstr>Algoritmii utilizați</vt:lpstr>
      <vt:lpstr>Advanced Encryption Standard</vt:lpstr>
      <vt:lpstr>Criptarea datelor</vt:lpstr>
      <vt:lpstr>Decriptarea datelor</vt:lpstr>
      <vt:lpstr>Rivest Cipher 4</vt:lpstr>
      <vt:lpstr>Criptarea datelor</vt:lpstr>
      <vt:lpstr>Decriptarea datelor</vt:lpstr>
      <vt:lpstr>Diffie – Hellman</vt:lpstr>
      <vt:lpstr>Utilizarea algoritmului</vt:lpstr>
      <vt:lpstr>Vă mulțumesc pentru atenție!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Multi_Cipher</dc:title>
  <dc:creator>Luca Mitroi</dc:creator>
  <cp:lastModifiedBy>Luca Mitroi</cp:lastModifiedBy>
  <cp:revision>1</cp:revision>
  <dcterms:created xsi:type="dcterms:W3CDTF">2023-05-15T12:16:42Z</dcterms:created>
  <dcterms:modified xsi:type="dcterms:W3CDTF">2023-05-15T13:48:39Z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