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10DF52-6684-8F42-A0EC-A424A68DC515}" v="31" dt="2025-01-08T15:01:10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616"/>
    <p:restoredTop sz="94683"/>
  </p:normalViewPr>
  <p:slideViewPr>
    <p:cSldViewPr snapToGrid="0">
      <p:cViewPr>
        <p:scale>
          <a:sx n="117" d="100"/>
          <a:sy n="117" d="100"/>
        </p:scale>
        <p:origin x="-8" y="-272"/>
      </p:cViewPr>
      <p:guideLst/>
    </p:cSldViewPr>
  </p:slideViewPr>
  <p:notesTextViewPr>
    <p:cViewPr>
      <p:scale>
        <a:sx n="30" d="100"/>
        <a:sy n="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CA37E-039F-7F4B-B757-E451029C1BDA}" type="datetimeFigureOut">
              <a:rPr lang="it-IT" smtClean="0"/>
              <a:t>16/01/25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9B20DE-CB2D-BC4C-9F2E-32877B3F09E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235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B20DE-CB2D-BC4C-9F2E-32877B3F09E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4413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9B20DE-CB2D-BC4C-9F2E-32877B3F09E9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392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A1EBA-C48C-4440-BDA8-56475354CF5E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EDFE6-04AF-F94F-B52E-7BA45754BE3C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B2346-4243-1746-B87D-8E4FEE4057F5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C1001-DBEB-4746-B5BC-E7662008802E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73CA2-1A61-2048-9C7A-CBC8B6CE1DED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AD53-971A-B242-8980-2776C54332CB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4D86A-13E2-D84F-AF51-3D75C50166CD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360C1-8C2D-FB4D-816F-B940F3BEDB56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F028D-5825-B342-9E9B-7CDF2054C8CA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E8B31-1E81-2845-9AF7-574BB41E51E3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0FB4333-966D-C44D-9A31-906555DA95AD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DE449C6D-E4D3-BB4B-AF1E-A8B5EE4D7327}" type="datetime1">
              <a:rPr lang="it-IT" smtClean="0"/>
              <a:t>16/01/25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camjdimarco/ISW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36D50E-A766-9D10-C060-7A777E93E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MACHINE LEARNING FOR SOFTWARE ENGINEERING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9F7C06F-F3BF-32CD-E803-BD671BE6E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Ingegneria del Software 2 – Di Marco Luca 0333083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D2F5B-6889-75E1-CDA2-A6CF7FE53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40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705E85-1D08-E6FF-64CE-FC2E31D0C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64692"/>
            <a:ext cx="5894832" cy="1188720"/>
          </a:xfrm>
        </p:spPr>
        <p:txBody>
          <a:bodyPr>
            <a:normAutofit/>
          </a:bodyPr>
          <a:lstStyle/>
          <a:p>
            <a:r>
              <a:rPr lang="it-IT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DF611A-8C80-AFA3-3581-22CB49A1F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243" y="2638044"/>
            <a:ext cx="5963317" cy="3263206"/>
          </a:xfrm>
        </p:spPr>
        <p:txBody>
          <a:bodyPr>
            <a:normAutofit/>
          </a:bodyPr>
          <a:lstStyle/>
          <a:p>
            <a:r>
              <a:rPr lang="it-IT" dirty="0"/>
              <a:t>Le </a:t>
            </a:r>
            <a:r>
              <a:rPr lang="it-IT" b="1" dirty="0"/>
              <a:t>metriche (intra-release e non cumulative)</a:t>
            </a:r>
            <a:r>
              <a:rPr lang="it-IT" dirty="0"/>
              <a:t> recuperate per ogni classe sono le seguenti.</a:t>
            </a:r>
          </a:p>
          <a:p>
            <a:r>
              <a:rPr lang="it-IT" dirty="0"/>
              <a:t>La metrica </a:t>
            </a:r>
            <a:r>
              <a:rPr lang="it-IT" b="1" dirty="0"/>
              <a:t>BUGGY</a:t>
            </a:r>
            <a:r>
              <a:rPr lang="it-IT" dirty="0"/>
              <a:t> viene calcolata nel seguente modo: </a:t>
            </a:r>
          </a:p>
          <a:p>
            <a:pPr lvl="1"/>
            <a:r>
              <a:rPr lang="it-IT" dirty="0"/>
              <a:t>Vengono recuperati tutti i ticket di tipo «bug» con risoluzione </a:t>
            </a:r>
            <a:r>
              <a:rPr lang="it-IT" b="1" dirty="0"/>
              <a:t>«</a:t>
            </a:r>
            <a:r>
              <a:rPr lang="it-IT" b="1" dirty="0" err="1"/>
              <a:t>fixed</a:t>
            </a:r>
            <a:r>
              <a:rPr lang="it-IT" b="1" dirty="0"/>
              <a:t>» </a:t>
            </a:r>
            <a:r>
              <a:rPr lang="it-IT" dirty="0"/>
              <a:t>e con stato </a:t>
            </a:r>
            <a:r>
              <a:rPr lang="it-IT" b="1" dirty="0"/>
              <a:t>«</a:t>
            </a:r>
            <a:r>
              <a:rPr lang="it-IT" b="1" dirty="0" err="1"/>
              <a:t>closed</a:t>
            </a:r>
            <a:r>
              <a:rPr lang="it-IT" b="1" dirty="0"/>
              <a:t>» </a:t>
            </a:r>
            <a:r>
              <a:rPr lang="it-IT" dirty="0"/>
              <a:t>o </a:t>
            </a:r>
            <a:r>
              <a:rPr lang="it-IT" b="1" dirty="0"/>
              <a:t>«</a:t>
            </a:r>
            <a:r>
              <a:rPr lang="it-IT" b="1" dirty="0" err="1"/>
              <a:t>resolved</a:t>
            </a:r>
            <a:r>
              <a:rPr lang="it-IT" b="1" dirty="0"/>
              <a:t>» </a:t>
            </a:r>
            <a:r>
              <a:rPr lang="it-IT" dirty="0"/>
              <a:t>da JIRA;</a:t>
            </a:r>
          </a:p>
          <a:p>
            <a:pPr lvl="1"/>
            <a:r>
              <a:rPr lang="it-IT" dirty="0"/>
              <a:t>Le classi </a:t>
            </a:r>
            <a:r>
              <a:rPr lang="it-IT" b="1" dirty="0"/>
              <a:t>modificate</a:t>
            </a:r>
            <a:r>
              <a:rPr lang="it-IT" dirty="0"/>
              <a:t> da un </a:t>
            </a:r>
            <a:r>
              <a:rPr lang="it-IT" dirty="0" err="1"/>
              <a:t>commit</a:t>
            </a:r>
            <a:r>
              <a:rPr lang="it-IT" dirty="0"/>
              <a:t> linkato ad un ticket estratto precedentemente, vengono </a:t>
            </a:r>
            <a:r>
              <a:rPr lang="it-IT" b="1" dirty="0"/>
              <a:t>etichettate</a:t>
            </a:r>
            <a:r>
              <a:rPr lang="it-IT" dirty="0"/>
              <a:t> come buggy per tutte le AV (quelle comprese tra IV ed FV).</a:t>
            </a:r>
          </a:p>
          <a:p>
            <a:pPr lvl="1"/>
            <a:endParaRPr lang="it-IT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398A9-0D0D-4901-BDDF-B3D93CECA7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6706" y="964692"/>
            <a:ext cx="3986784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1FEC3B-E514-4E21-B2CB-7903A73569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1298" y="1128683"/>
            <a:ext cx="3657600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magine 7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A55B3CCC-830A-5090-73E5-99951E09E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890" y="1520088"/>
            <a:ext cx="3328416" cy="3825765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4774D45-3033-98EF-F387-802AD2679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58922" y="6217920"/>
            <a:ext cx="365760" cy="3657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A7A6979-0714-4377-B894-6BE4C2D6E202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6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FB0646-C426-685D-534B-E421736B7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AD9FF3-7966-F762-AB97-9104C14DF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279074"/>
            <a:ext cx="7729728" cy="3101983"/>
          </a:xfrm>
        </p:spPr>
        <p:txBody>
          <a:bodyPr>
            <a:normAutofit fontScale="92500" lnSpcReduction="10000"/>
          </a:bodyPr>
          <a:lstStyle/>
          <a:p>
            <a:r>
              <a:rPr lang="it-IT" dirty="0"/>
              <a:t>Al fine di effettuare predizioni, i classificatori devono essere addestrati mediante training set;</a:t>
            </a:r>
          </a:p>
          <a:p>
            <a:r>
              <a:rPr lang="it-IT" dirty="0"/>
              <a:t>Al fine di raccogliere le statistiche dei classificatori, le predizioni devono essere verificate mediante testing set.</a:t>
            </a:r>
          </a:p>
          <a:p>
            <a:r>
              <a:rPr lang="it-IT" dirty="0"/>
              <a:t>La costruzione del training e del testing set avviene mediante tecnica di </a:t>
            </a:r>
            <a:r>
              <a:rPr lang="it-IT" b="1" dirty="0" err="1"/>
              <a:t>Walk</a:t>
            </a:r>
            <a:r>
              <a:rPr lang="it-IT" b="1" dirty="0"/>
              <a:t> </a:t>
            </a:r>
            <a:r>
              <a:rPr lang="it-IT" b="1" dirty="0" err="1"/>
              <a:t>Forward</a:t>
            </a:r>
            <a:r>
              <a:rPr lang="it-IT" dirty="0"/>
              <a:t>, modalità time-</a:t>
            </a:r>
            <a:r>
              <a:rPr lang="it-IT" dirty="0" err="1"/>
              <a:t>series</a:t>
            </a:r>
            <a:r>
              <a:rPr lang="it-IT" dirty="0"/>
              <a:t> ed iterativa che segue i seguenti step: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training set </a:t>
            </a:r>
            <a:r>
              <a:rPr lang="it-IT" dirty="0"/>
              <a:t>viene costruito mediante l’utilizzo delle </a:t>
            </a:r>
            <a:r>
              <a:rPr lang="it-IT" b="1" dirty="0"/>
              <a:t>prime «</a:t>
            </a:r>
            <a:r>
              <a:rPr lang="it-IT" b="1" dirty="0" err="1"/>
              <a:t>n</a:t>
            </a:r>
            <a:r>
              <a:rPr lang="it-IT" b="1" dirty="0"/>
              <a:t>» release</a:t>
            </a:r>
            <a:r>
              <a:rPr lang="it-IT" dirty="0"/>
              <a:t>, rieffettuando il </a:t>
            </a:r>
            <a:r>
              <a:rPr lang="it-IT" dirty="0" err="1"/>
              <a:t>labeling</a:t>
            </a:r>
            <a:r>
              <a:rPr lang="it-IT" dirty="0"/>
              <a:t> esclusivamente con le </a:t>
            </a:r>
            <a:r>
              <a:rPr lang="it-IT" b="1" dirty="0"/>
              <a:t>informazioni disponibili fino a quel momento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Il </a:t>
            </a:r>
            <a:r>
              <a:rPr lang="it-IT" b="1" dirty="0"/>
              <a:t>testing set </a:t>
            </a:r>
            <a:r>
              <a:rPr lang="it-IT" dirty="0"/>
              <a:t>viene costruito, per ogni iterazione, con le informazioni presenti nella «n+1»-esima release, su cui andranno fatte le predizioni che avranno il </a:t>
            </a:r>
            <a:r>
              <a:rPr lang="it-IT" dirty="0" err="1"/>
              <a:t>labeling</a:t>
            </a:r>
            <a:r>
              <a:rPr lang="it-IT" dirty="0"/>
              <a:t> in base a </a:t>
            </a:r>
            <a:r>
              <a:rPr lang="it-IT" b="1" dirty="0"/>
              <a:t>tutte le informazioni disponibili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294234-2C02-1A75-996B-1EEFF5AC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B5D9819-D090-394C-A065-9BD0C16EF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039" y="5189537"/>
            <a:ext cx="2287823" cy="139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35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BD2868-8389-1F08-432C-747284DBD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TECNICHE DI UTILIZZO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EEA72DB-8E13-88E1-B824-29C13306A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55164"/>
            <a:ext cx="7729728" cy="3945636"/>
          </a:xfrm>
        </p:spPr>
        <p:txBody>
          <a:bodyPr>
            <a:normAutofit lnSpcReduction="10000"/>
          </a:bodyPr>
          <a:lstStyle/>
          <a:p>
            <a:r>
              <a:rPr lang="it-IT" dirty="0"/>
              <a:t>Vengono utilizzati i seguenti classificatori e le seguenti configurazioni:</a:t>
            </a:r>
          </a:p>
          <a:p>
            <a:pPr lvl="1"/>
            <a:r>
              <a:rPr lang="it-IT" b="1" dirty="0"/>
              <a:t>Classificatori:</a:t>
            </a:r>
          </a:p>
          <a:p>
            <a:pPr lvl="2"/>
            <a:r>
              <a:rPr lang="it-IT" dirty="0"/>
              <a:t>Random </a:t>
            </a:r>
            <a:r>
              <a:rPr lang="it-IT" dirty="0" err="1"/>
              <a:t>Forest</a:t>
            </a:r>
            <a:r>
              <a:rPr lang="it-IT" dirty="0"/>
              <a:t>;</a:t>
            </a:r>
          </a:p>
          <a:p>
            <a:pPr lvl="2"/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;</a:t>
            </a:r>
          </a:p>
          <a:p>
            <a:pPr lvl="2"/>
            <a:r>
              <a:rPr lang="it-IT" dirty="0"/>
              <a:t>IBK.</a:t>
            </a:r>
          </a:p>
          <a:p>
            <a:pPr lvl="1"/>
            <a:r>
              <a:rPr lang="it-IT" b="1" dirty="0"/>
              <a:t>Configurazioni:</a:t>
            </a:r>
          </a:p>
          <a:p>
            <a:pPr lvl="2"/>
            <a:r>
              <a:rPr lang="it-IT" dirty="0"/>
              <a:t>Nessun filtro presente;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 + Balancing (Under Sampling);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 + Balancing (Over Sampling);</a:t>
            </a:r>
          </a:p>
          <a:p>
            <a:pPr lvl="2"/>
            <a:r>
              <a:rPr lang="it-IT" dirty="0"/>
              <a:t>Feature </a:t>
            </a:r>
            <a:r>
              <a:rPr lang="it-IT" dirty="0" err="1"/>
              <a:t>selection</a:t>
            </a:r>
            <a:r>
              <a:rPr lang="it-IT" dirty="0"/>
              <a:t> (Best First) + Sensitive learning (CFN = 10*CFP).</a:t>
            </a:r>
          </a:p>
          <a:p>
            <a:pPr lvl="2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11500BB-FBE1-94A6-D28B-16D94DEC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77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C4E3C-EA65-315A-7BA3-F91D5C36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967E7E-98C8-8927-D455-5F79D1DCC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Bookkeeper</a:t>
            </a:r>
            <a:br>
              <a:rPr lang="it-IT" dirty="0"/>
            </a:br>
            <a:r>
              <a:rPr lang="it-IT" b="1" dirty="0"/>
              <a:t>esecuzione CON FEATURE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8E843CF-D9B1-853A-4D01-813A3118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9E0570BC-22A9-9674-EA14-EA670F07E78F}"/>
              </a:ext>
            </a:extLst>
          </p:cNvPr>
          <p:cNvSpPr txBox="1">
            <a:spLocks/>
          </p:cNvSpPr>
          <p:nvPr/>
        </p:nvSpPr>
        <p:spPr>
          <a:xfrm>
            <a:off x="6828312" y="1792860"/>
            <a:ext cx="4953596" cy="371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solo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dirty="0"/>
              <a:t>, rispetto alle esecuzioni senza alcun filtro,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leggera riduzione della </a:t>
            </a:r>
            <a:r>
              <a:rPr lang="it-IT" dirty="0" err="1"/>
              <a:t>precision</a:t>
            </a:r>
            <a:r>
              <a:rPr lang="it-IT" dirty="0"/>
              <a:t> e miglioramento accentuato nella recall;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riduzione più accentuata della </a:t>
            </a:r>
            <a:r>
              <a:rPr lang="it-IT" dirty="0" err="1"/>
              <a:t>precision</a:t>
            </a:r>
            <a:r>
              <a:rPr lang="it-IT" dirty="0"/>
              <a:t> e leggera nella recall. In generale, è il classificatore che si comporta peggio;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leggera riduzione della </a:t>
            </a:r>
            <a:r>
              <a:rPr lang="it-IT" dirty="0" err="1"/>
              <a:t>precision</a:t>
            </a:r>
            <a:r>
              <a:rPr lang="it-IT" dirty="0"/>
              <a:t>, ma sostanziale miglioramento nella recall. </a:t>
            </a:r>
          </a:p>
          <a:p>
            <a:r>
              <a:rPr lang="it-IT" dirty="0"/>
              <a:t>In generale,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 è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, schermata, numero, software&#10;&#10;Descrizione generata automaticamente">
            <a:extLst>
              <a:ext uri="{FF2B5EF4-FFF2-40B4-BE49-F238E27FC236}">
                <a16:creationId xmlns:a16="http://schemas.microsoft.com/office/drawing/2014/main" id="{12E7ED1A-C30C-45E3-CA4E-9B80123A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84" y="1792860"/>
            <a:ext cx="6721228" cy="425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5061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B31FF-32D5-9180-84C0-EFFF182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578127-359D-DAF6-2A2E-654EB9DC4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Bookkeeper</a:t>
            </a:r>
            <a:br>
              <a:rPr lang="it-IT" dirty="0"/>
            </a:br>
            <a:r>
              <a:rPr lang="it-IT" b="1" dirty="0"/>
              <a:t>esecuzione CON FEATURE SELECTION e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A77449-0432-FE76-F0B8-BF89A6B8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1D195759-ACDD-77F4-6493-F2B86C92554C}"/>
              </a:ext>
            </a:extLst>
          </p:cNvPr>
          <p:cNvSpPr txBox="1">
            <a:spLocks/>
          </p:cNvSpPr>
          <p:nvPr/>
        </p:nvSpPr>
        <p:spPr>
          <a:xfrm>
            <a:off x="6911440" y="1653178"/>
            <a:ext cx="5122124" cy="443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</a:t>
            </a:r>
            <a:r>
              <a:rPr lang="it-IT" b="1" dirty="0"/>
              <a:t> </a:t>
            </a:r>
            <a:r>
              <a:rPr lang="it-IT" dirty="0"/>
              <a:t>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Over Sampling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miglioramento più accentuato della recall e miglioramento leggero della </a:t>
            </a:r>
            <a:r>
              <a:rPr lang="it-IT" dirty="0" err="1"/>
              <a:t>precision</a:t>
            </a:r>
            <a:r>
              <a:rPr lang="it-IT" dirty="0"/>
              <a:t> rispetto al caso con solo filtraggio, dovuto all’aumento della percentuale di positivi nel training set;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risulta essere ancora il classificatore peggiore;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miglioramento della recall rispetto alle esecuzioni senza filtraggio e peggioramento rispetto al caso con solo filtraggio. Precision generalmente costante. </a:t>
            </a:r>
          </a:p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/>
              <a:t>Under</a:t>
            </a:r>
            <a:r>
              <a:rPr lang="it-IT" dirty="0"/>
              <a:t> </a:t>
            </a:r>
            <a:r>
              <a:rPr lang="it-IT" b="1" dirty="0"/>
              <a:t>Sampling</a:t>
            </a:r>
            <a:r>
              <a:rPr lang="it-IT" dirty="0"/>
              <a:t>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miglioramento sostanziale della recall, dovuto alla riduzione dei negativi all’interno del training set e miglioramento leggero nella </a:t>
            </a:r>
            <a:r>
              <a:rPr lang="it-IT" dirty="0" err="1"/>
              <a:t>precision</a:t>
            </a:r>
            <a:r>
              <a:rPr lang="it-IT" dirty="0"/>
              <a:t> rispetto al caso con solo filtraggio;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migliora leggermente </a:t>
            </a:r>
            <a:r>
              <a:rPr lang="it-IT" dirty="0" err="1"/>
              <a:t>precision</a:t>
            </a:r>
            <a:r>
              <a:rPr lang="it-IT" dirty="0"/>
              <a:t> e recall ma rimane il classificatore peggiore;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miglioramento della recall, </a:t>
            </a:r>
            <a:r>
              <a:rPr lang="it-IT" dirty="0" err="1"/>
              <a:t>precision</a:t>
            </a:r>
            <a:r>
              <a:rPr lang="it-IT" dirty="0"/>
              <a:t> generalmente costante rispetto al caso con solo filtraggio. Leggero peggioramento della </a:t>
            </a:r>
            <a:r>
              <a:rPr lang="it-IT" dirty="0" err="1"/>
              <a:t>precision</a:t>
            </a:r>
            <a:r>
              <a:rPr lang="it-IT" dirty="0"/>
              <a:t> rispetto al caso senza filtraggio.</a:t>
            </a:r>
          </a:p>
          <a:p>
            <a:r>
              <a:rPr lang="it-IT" dirty="0"/>
              <a:t>In generale, sia per Over Sampling che Under Sampling,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 è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5" name="Immagine 4" descr="Immagine che contiene testo, schermata, numero, calendario&#10;&#10;Descrizione generata automaticamente">
            <a:extLst>
              <a:ext uri="{FF2B5EF4-FFF2-40B4-BE49-F238E27FC236}">
                <a16:creationId xmlns:a16="http://schemas.microsoft.com/office/drawing/2014/main" id="{CA1C7A32-4AA8-AAC7-587E-40D266B2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36" y="1653178"/>
            <a:ext cx="6640490" cy="432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347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7A02F-F52A-D588-A8CA-07C9D70C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348D72-628A-3F34-3B96-6C8EA39D5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Bookkeeper</a:t>
            </a:r>
            <a:br>
              <a:rPr lang="it-IT" dirty="0"/>
            </a:br>
            <a:r>
              <a:rPr lang="it-IT" b="1" dirty="0"/>
              <a:t>esecuzione CON FEATURE SELECTION e Sensitive learning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8C6630-7363-F3A7-BBD7-BDC1B8C91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40B0A909-7410-93D5-51B9-9F87DA58A3CD}"/>
              </a:ext>
            </a:extLst>
          </p:cNvPr>
          <p:cNvSpPr txBox="1">
            <a:spLocks/>
          </p:cNvSpPr>
          <p:nvPr/>
        </p:nvSpPr>
        <p:spPr>
          <a:xfrm>
            <a:off x="6911440" y="1653179"/>
            <a:ext cx="5122124" cy="3717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Sensitive Learning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un peggioramento della </a:t>
            </a:r>
            <a:r>
              <a:rPr lang="it-IT" dirty="0" err="1"/>
              <a:t>precision</a:t>
            </a:r>
            <a:r>
              <a:rPr lang="it-IT" dirty="0"/>
              <a:t> ed una recall quasi costante;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una recall molto bassa, ed un miglioramento della </a:t>
            </a:r>
            <a:r>
              <a:rPr lang="it-IT" dirty="0" err="1"/>
              <a:t>precision</a:t>
            </a:r>
            <a:r>
              <a:rPr lang="it-IT" dirty="0"/>
              <a:t>, rispetto il caso con solo filtraggio, ma risulta ancora essere il classificatore peggiore;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un leggero peggioramento della </a:t>
            </a:r>
            <a:r>
              <a:rPr lang="it-IT" dirty="0" err="1"/>
              <a:t>precision</a:t>
            </a:r>
            <a:r>
              <a:rPr lang="it-IT" dirty="0"/>
              <a:t> ed un miglioramento evidente della recall. </a:t>
            </a:r>
          </a:p>
          <a:p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 risulta essere ancora il classificatore </a:t>
            </a:r>
            <a:r>
              <a:rPr lang="it-IT" b="1" dirty="0"/>
              <a:t>migliore</a:t>
            </a:r>
            <a:r>
              <a:rPr lang="it-IT" dirty="0"/>
              <a:t>. </a:t>
            </a:r>
          </a:p>
        </p:txBody>
      </p:sp>
      <p:pic>
        <p:nvPicPr>
          <p:cNvPr id="6" name="Immagine 5" descr="Immagine che contiene testo, schermata, schermo, software&#10;&#10;Descrizione generata automaticamente">
            <a:extLst>
              <a:ext uri="{FF2B5EF4-FFF2-40B4-BE49-F238E27FC236}">
                <a16:creationId xmlns:a16="http://schemas.microsoft.com/office/drawing/2014/main" id="{93940ED1-CE46-1037-1974-E99A8DFB2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91" y="1653179"/>
            <a:ext cx="6672449" cy="4386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621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C2420-F88E-C562-D6C9-B79EBA401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83F730-F16A-E712-981C-52F21726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syncope</a:t>
            </a:r>
            <a:br>
              <a:rPr lang="it-IT" dirty="0"/>
            </a:br>
            <a:r>
              <a:rPr lang="it-IT" b="1" dirty="0"/>
              <a:t>esecuzione CON FEATURE SELECTION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BB0340-0966-5281-8504-F7D60F3A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3498DFD0-7CCB-37A3-0732-E69303327294}"/>
              </a:ext>
            </a:extLst>
          </p:cNvPr>
          <p:cNvSpPr txBox="1">
            <a:spLocks/>
          </p:cNvSpPr>
          <p:nvPr/>
        </p:nvSpPr>
        <p:spPr>
          <a:xfrm>
            <a:off x="6828312" y="1792859"/>
            <a:ext cx="4953596" cy="401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solo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dirty="0"/>
              <a:t>, rispetto alle esecuzioni senza alcun filtro,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leggera diminuzione nella </a:t>
            </a:r>
            <a:r>
              <a:rPr lang="it-IT" dirty="0" err="1"/>
              <a:t>precision</a:t>
            </a:r>
            <a:r>
              <a:rPr lang="it-IT" dirty="0"/>
              <a:t> ma miglioramento nella recall;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leggera diminuzione nella </a:t>
            </a:r>
            <a:r>
              <a:rPr lang="it-IT" dirty="0" err="1"/>
              <a:t>precision</a:t>
            </a:r>
            <a:r>
              <a:rPr lang="it-IT" dirty="0"/>
              <a:t> ma leggero miglioramento nella recall;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anche qui leggera diminuzione nella </a:t>
            </a:r>
            <a:r>
              <a:rPr lang="it-IT" dirty="0" err="1"/>
              <a:t>precision</a:t>
            </a:r>
            <a:r>
              <a:rPr lang="it-IT" dirty="0"/>
              <a:t>, ma miglioramento più accentuato nella recall.  </a:t>
            </a:r>
          </a:p>
          <a:p>
            <a:r>
              <a:rPr lang="it-IT" dirty="0"/>
              <a:t>Attualmente,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ed </a:t>
            </a:r>
            <a:r>
              <a:rPr lang="it-IT" b="1" dirty="0" err="1"/>
              <a:t>IBk</a:t>
            </a:r>
            <a:r>
              <a:rPr lang="it-IT" dirty="0"/>
              <a:t> sembrano essere i classificatori </a:t>
            </a:r>
            <a:r>
              <a:rPr lang="it-IT" b="1" dirty="0"/>
              <a:t>migliori</a:t>
            </a:r>
            <a:r>
              <a:rPr lang="it-IT" dirty="0"/>
              <a:t>, con performance quasi simili.</a:t>
            </a:r>
          </a:p>
        </p:txBody>
      </p:sp>
      <p:pic>
        <p:nvPicPr>
          <p:cNvPr id="8" name="Immagine 7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C87B1F7C-588F-198C-9BAC-B8550D06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1" y="1792859"/>
            <a:ext cx="6642781" cy="3912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15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9299-C132-A2F4-9E96-DF4B90095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2D81F-0447-12CA-2593-CD4DCE99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syncope</a:t>
            </a:r>
            <a:br>
              <a:rPr lang="it-IT" dirty="0"/>
            </a:br>
            <a:r>
              <a:rPr lang="it-IT" b="1" dirty="0"/>
              <a:t>esecuzione CON FEATURE SELECTION e SAMPLING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E2A7792-CD85-04A7-3832-471825EC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0CCD57A3-7321-C7D8-F286-AD09FED7F357}"/>
              </a:ext>
            </a:extLst>
          </p:cNvPr>
          <p:cNvSpPr txBox="1">
            <a:spLocks/>
          </p:cNvSpPr>
          <p:nvPr/>
        </p:nvSpPr>
        <p:spPr>
          <a:xfrm>
            <a:off x="6911440" y="1653178"/>
            <a:ext cx="5122124" cy="4439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</a:t>
            </a:r>
            <a:r>
              <a:rPr lang="it-IT" b="1" dirty="0"/>
              <a:t> </a:t>
            </a:r>
            <a:r>
              <a:rPr lang="it-IT" dirty="0"/>
              <a:t>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Over Sampling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una leggera diminuzione nella </a:t>
            </a:r>
            <a:r>
              <a:rPr lang="it-IT" dirty="0" err="1"/>
              <a:t>precision</a:t>
            </a:r>
            <a:r>
              <a:rPr lang="it-IT" dirty="0"/>
              <a:t> ma un sostanziale aumento nella recall, come atteso, dovuto all’aumentare della percentuale di positivi;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una leggera diminuzione nella </a:t>
            </a:r>
            <a:r>
              <a:rPr lang="it-IT" dirty="0" err="1"/>
              <a:t>precision</a:t>
            </a:r>
            <a:r>
              <a:rPr lang="it-IT" dirty="0"/>
              <a:t>, ma anche qui un sostanziale aumento nella recall;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una leggera diminuzione nella </a:t>
            </a:r>
            <a:r>
              <a:rPr lang="it-IT" dirty="0" err="1"/>
              <a:t>precision</a:t>
            </a:r>
            <a:r>
              <a:rPr lang="it-IT" dirty="0"/>
              <a:t> ma anche qui un sostanziale aumento nella recall. Le sue performance sono equiparabili a quelle di </a:t>
            </a:r>
            <a:r>
              <a:rPr lang="it-IT" dirty="0" err="1"/>
              <a:t>IBk</a:t>
            </a:r>
            <a:r>
              <a:rPr lang="it-IT" dirty="0"/>
              <a:t>.</a:t>
            </a:r>
          </a:p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</a:t>
            </a:r>
            <a:r>
              <a:rPr lang="it-IT" dirty="0"/>
              <a:t>e </a:t>
            </a:r>
            <a:r>
              <a:rPr lang="it-IT" b="1" dirty="0"/>
              <a:t>Under</a:t>
            </a:r>
            <a:r>
              <a:rPr lang="it-IT" dirty="0"/>
              <a:t> </a:t>
            </a:r>
            <a:r>
              <a:rPr lang="it-IT" b="1" dirty="0"/>
              <a:t>Sampling</a:t>
            </a:r>
            <a:r>
              <a:rPr lang="it-IT" dirty="0"/>
              <a:t> 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un riduzione più accentuata nella </a:t>
            </a:r>
            <a:r>
              <a:rPr lang="it-IT" dirty="0" err="1"/>
              <a:t>precision</a:t>
            </a:r>
            <a:r>
              <a:rPr lang="it-IT" dirty="0"/>
              <a:t> ed un sostanziale aumento nella recall, come da attese, dovuto alla diminuzione della percentuale dei negativi;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 come in </a:t>
            </a:r>
            <a:r>
              <a:rPr lang="it-IT" dirty="0" err="1"/>
              <a:t>IBk</a:t>
            </a:r>
            <a:r>
              <a:rPr lang="it-IT" dirty="0"/>
              <a:t>, diminuzione leggera nella </a:t>
            </a:r>
            <a:r>
              <a:rPr lang="it-IT" dirty="0" err="1"/>
              <a:t>precision</a:t>
            </a:r>
            <a:r>
              <a:rPr lang="it-IT" dirty="0"/>
              <a:t> ma maggiore che nella over sampling ed un aumento nella recall;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come in </a:t>
            </a:r>
            <a:r>
              <a:rPr lang="it-IT" dirty="0" err="1"/>
              <a:t>IBk</a:t>
            </a:r>
            <a:r>
              <a:rPr lang="it-IT" dirty="0"/>
              <a:t>, diminuzione più accentuata nella </a:t>
            </a:r>
            <a:r>
              <a:rPr lang="it-IT" dirty="0" err="1"/>
              <a:t>precision</a:t>
            </a:r>
            <a:r>
              <a:rPr lang="it-IT" dirty="0"/>
              <a:t> ma sostanziale aumento nella recall, come atteso. </a:t>
            </a:r>
          </a:p>
          <a:p>
            <a:r>
              <a:rPr lang="it-IT" dirty="0"/>
              <a:t>In generale, per Over Sampling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b="1" dirty="0"/>
              <a:t> </a:t>
            </a:r>
            <a:r>
              <a:rPr lang="it-IT" dirty="0"/>
              <a:t>risulta essere il classificatore migliore, per Under Sampling </a:t>
            </a:r>
            <a:r>
              <a:rPr lang="it-IT" b="1" dirty="0" err="1"/>
              <a:t>IBk</a:t>
            </a:r>
            <a:r>
              <a:rPr lang="it-IT" dirty="0"/>
              <a:t> sembra essere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8" name="Immagine 7" descr="Immagine che contiene testo, schermata, schermo, numero&#10;&#10;Descrizione generata automaticamente">
            <a:extLst>
              <a:ext uri="{FF2B5EF4-FFF2-40B4-BE49-F238E27FC236}">
                <a16:creationId xmlns:a16="http://schemas.microsoft.com/office/drawing/2014/main" id="{3179231A-0B2D-94D0-D631-C1DB6A667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0" y="1653177"/>
            <a:ext cx="6796280" cy="44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655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4D460-EEEB-C08B-8E4E-DA4878D80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25A649-7B85-FEA5-3092-0188AF945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1732"/>
            <a:ext cx="7729728" cy="1188720"/>
          </a:xfrm>
        </p:spPr>
        <p:txBody>
          <a:bodyPr>
            <a:normAutofit fontScale="90000"/>
          </a:bodyPr>
          <a:lstStyle/>
          <a:p>
            <a:r>
              <a:rPr lang="it-IT" dirty="0"/>
              <a:t>Risultati – </a:t>
            </a:r>
            <a:r>
              <a:rPr lang="it-IT" dirty="0" err="1"/>
              <a:t>syncope</a:t>
            </a:r>
            <a:br>
              <a:rPr lang="it-IT" dirty="0"/>
            </a:br>
            <a:r>
              <a:rPr lang="it-IT" b="1" dirty="0"/>
              <a:t>esecuzione CON FEATURE SELECTION e Sensitive learning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7EBAA7-E5FC-2963-AC8C-A5537DC9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4F708D36-42DC-B13F-AE2D-012CEC6D71EB}"/>
              </a:ext>
            </a:extLst>
          </p:cNvPr>
          <p:cNvSpPr txBox="1">
            <a:spLocks/>
          </p:cNvSpPr>
          <p:nvPr/>
        </p:nvSpPr>
        <p:spPr>
          <a:xfrm>
            <a:off x="6911440" y="1653178"/>
            <a:ext cx="5122124" cy="43960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/>
              <a:t>Nelle esecuzioni con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e Sensitive Learning </a:t>
            </a:r>
            <a:r>
              <a:rPr lang="it-IT" dirty="0"/>
              <a:t>troviamo:</a:t>
            </a:r>
          </a:p>
          <a:p>
            <a:pPr lvl="1"/>
            <a:r>
              <a:rPr lang="it-IT" b="1" dirty="0" err="1"/>
              <a:t>IBk</a:t>
            </a:r>
            <a:r>
              <a:rPr lang="it-IT" dirty="0"/>
              <a:t>: </a:t>
            </a:r>
            <a:r>
              <a:rPr lang="it-IT" dirty="0" err="1"/>
              <a:t>precision</a:t>
            </a:r>
            <a:r>
              <a:rPr lang="it-IT" dirty="0"/>
              <a:t> e recall generalmente stabili rispetto la sola Feature </a:t>
            </a:r>
            <a:r>
              <a:rPr lang="it-IT" dirty="0" err="1"/>
              <a:t>Selection</a:t>
            </a:r>
            <a:r>
              <a:rPr lang="it-IT" dirty="0"/>
              <a:t>, con una leggera diminuzione della </a:t>
            </a:r>
            <a:r>
              <a:rPr lang="it-IT" dirty="0" err="1"/>
              <a:t>precision</a:t>
            </a:r>
            <a:r>
              <a:rPr lang="it-IT" dirty="0"/>
              <a:t>, più accentuata rispetto al caso senza filtraggio ed una leggera diminuzione anche nella recall rispetto il caso con filtraggio. Invece aumento della recall rispetto il caso senza filtraggio;</a:t>
            </a:r>
          </a:p>
          <a:p>
            <a:pPr lvl="1"/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: diminuzione leggera nella </a:t>
            </a:r>
            <a:r>
              <a:rPr lang="it-IT" dirty="0" err="1"/>
              <a:t>precision</a:t>
            </a:r>
            <a:r>
              <a:rPr lang="it-IT" dirty="0"/>
              <a:t> ma leggero aumento nella recall, come atteso, soprattutto rispetto il caso senza filtraggio.</a:t>
            </a:r>
          </a:p>
          <a:p>
            <a:pPr lvl="1"/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dirty="0"/>
              <a:t>: leggera diminuzione della </a:t>
            </a:r>
            <a:r>
              <a:rPr lang="it-IT" dirty="0" err="1"/>
              <a:t>precision</a:t>
            </a:r>
            <a:r>
              <a:rPr lang="it-IT" dirty="0"/>
              <a:t> e nella recall rispetto al caso con filtraggio. Invece, aumento della recall rispetto il caso senza filtraggio, come atteso.</a:t>
            </a:r>
          </a:p>
          <a:p>
            <a:r>
              <a:rPr lang="it-IT" dirty="0"/>
              <a:t>In questo caso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dirty="0"/>
              <a:t> sembra essere il classificatore </a:t>
            </a:r>
            <a:r>
              <a:rPr lang="it-IT" b="1" dirty="0"/>
              <a:t>migliore</a:t>
            </a:r>
            <a:r>
              <a:rPr lang="it-IT" dirty="0"/>
              <a:t>.</a:t>
            </a:r>
          </a:p>
        </p:txBody>
      </p:sp>
      <p:pic>
        <p:nvPicPr>
          <p:cNvPr id="10" name="Immagine 9" descr="Immagine che contiene testo, schermata, numero&#10;&#10;Descrizione generata automaticamente">
            <a:extLst>
              <a:ext uri="{FF2B5EF4-FFF2-40B4-BE49-F238E27FC236}">
                <a16:creationId xmlns:a16="http://schemas.microsoft.com/office/drawing/2014/main" id="{A9D612EA-C84C-9A3A-26A9-A49972E1C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6" y="1653178"/>
            <a:ext cx="6671304" cy="4321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063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05F6F3-D517-FF0F-31EA-C1CA8D5B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Conclusioni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A102B3-E1CE-DE7E-8A7C-EC0C80C5E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In generale, non è possibile definire il classificatore migliore in </a:t>
            </a:r>
            <a:r>
              <a:rPr lang="it-IT" b="1" dirty="0"/>
              <a:t>assoluto</a:t>
            </a:r>
            <a:r>
              <a:rPr lang="it-IT" dirty="0"/>
              <a:t>. I dati variano molto dal dataset iniziale e alle varie tecniche applicate:</a:t>
            </a:r>
          </a:p>
          <a:p>
            <a:pPr lvl="1"/>
            <a:r>
              <a:rPr lang="it-IT" dirty="0"/>
              <a:t>La configurazione migliore per </a:t>
            </a:r>
            <a:r>
              <a:rPr lang="it-IT" b="1" dirty="0" err="1"/>
              <a:t>BookKeeper</a:t>
            </a:r>
            <a:r>
              <a:rPr lang="it-IT" dirty="0"/>
              <a:t> risulta essere </a:t>
            </a:r>
            <a:r>
              <a:rPr lang="it-IT" b="1" dirty="0"/>
              <a:t>Random </a:t>
            </a:r>
            <a:r>
              <a:rPr lang="it-IT" b="1" dirty="0" err="1"/>
              <a:t>Forest</a:t>
            </a:r>
            <a:r>
              <a:rPr lang="it-IT" b="1" dirty="0"/>
              <a:t> </a:t>
            </a:r>
            <a:r>
              <a:rPr lang="it-IT" dirty="0"/>
              <a:t>nella configurazione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+ Sensitive Learning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La configurazione migliore per </a:t>
            </a:r>
            <a:r>
              <a:rPr lang="it-IT" b="1" dirty="0" err="1"/>
              <a:t>Syncope</a:t>
            </a:r>
            <a:r>
              <a:rPr lang="it-IT" dirty="0"/>
              <a:t> risulta essere </a:t>
            </a:r>
            <a:r>
              <a:rPr lang="it-IT" b="1" dirty="0" err="1"/>
              <a:t>Naive</a:t>
            </a:r>
            <a:r>
              <a:rPr lang="it-IT" b="1" dirty="0"/>
              <a:t> </a:t>
            </a:r>
            <a:r>
              <a:rPr lang="it-IT" b="1" dirty="0" err="1"/>
              <a:t>Bayes</a:t>
            </a:r>
            <a:r>
              <a:rPr lang="it-IT" b="1" dirty="0"/>
              <a:t> </a:t>
            </a:r>
            <a:r>
              <a:rPr lang="it-IT" dirty="0"/>
              <a:t>nella configurazione </a:t>
            </a:r>
            <a:r>
              <a:rPr lang="it-IT" b="1" dirty="0"/>
              <a:t>Feature </a:t>
            </a:r>
            <a:r>
              <a:rPr lang="it-IT" b="1" dirty="0" err="1"/>
              <a:t>Selection</a:t>
            </a:r>
            <a:r>
              <a:rPr lang="it-IT" b="1" dirty="0"/>
              <a:t> + Over Sampling</a:t>
            </a:r>
            <a:r>
              <a:rPr lang="it-IT" dirty="0"/>
              <a:t>.</a:t>
            </a:r>
          </a:p>
          <a:p>
            <a:r>
              <a:rPr lang="it-IT" dirty="0"/>
              <a:t>I risultati ottenuti sono coerenti con la trattazione teorica, portando risultati attesi a seconda della variazione delle tecniche usate.</a:t>
            </a:r>
          </a:p>
          <a:p>
            <a:r>
              <a:rPr lang="it-IT" dirty="0"/>
              <a:t>Le tecniche di </a:t>
            </a:r>
            <a:r>
              <a:rPr lang="it-IT" b="1" dirty="0"/>
              <a:t>Under Sampling</a:t>
            </a:r>
            <a:r>
              <a:rPr lang="it-IT" dirty="0"/>
              <a:t>, in </a:t>
            </a:r>
            <a:r>
              <a:rPr lang="it-IT" b="1" dirty="0"/>
              <a:t>dataset ridotti </a:t>
            </a:r>
            <a:r>
              <a:rPr lang="it-IT" dirty="0"/>
              <a:t>come nel caso di </a:t>
            </a:r>
            <a:r>
              <a:rPr lang="it-IT" dirty="0" err="1"/>
              <a:t>BookKeeper</a:t>
            </a:r>
            <a:r>
              <a:rPr lang="it-IT" dirty="0"/>
              <a:t>, potrebbero portare ad uno sbilanciamento ed una </a:t>
            </a:r>
            <a:r>
              <a:rPr lang="it-IT" b="1" dirty="0"/>
              <a:t>perdita di informazioni eccessiva</a:t>
            </a:r>
            <a:r>
              <a:rPr lang="it-IT" dirty="0"/>
              <a:t>. Sono da preferire tecniche alternative, come Over Sampling oppure Sensitive Learning.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192EDB-C7DA-B660-FCD9-A1230279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58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829419-DB09-AB90-9CD0-446F563EE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AGENDA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793C694-DD60-508A-DBA8-8883A4425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313432"/>
            <a:ext cx="8296821" cy="3904488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Introduzione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Obiettivo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Metodologia: 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Recupero delle metriche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Costruzione del dataset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/>
              <a:t>Tecniche di utilizzo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Risultati:</a:t>
            </a:r>
          </a:p>
          <a:p>
            <a:pPr marL="571500" lvl="1" indent="-342900">
              <a:buFont typeface="+mj-lt"/>
              <a:buAutoNum type="arabicPeriod"/>
            </a:pPr>
            <a:r>
              <a:rPr lang="it-IT" dirty="0" err="1"/>
              <a:t>BookKeeper</a:t>
            </a:r>
            <a:endParaRPr lang="it-IT" dirty="0"/>
          </a:p>
          <a:p>
            <a:pPr marL="571500" lvl="1" indent="-342900">
              <a:buFont typeface="+mj-lt"/>
              <a:buAutoNum type="arabicPeriod"/>
            </a:pPr>
            <a:r>
              <a:rPr lang="it-IT" dirty="0" err="1"/>
              <a:t>Syncope</a:t>
            </a: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Conclusioni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Minacce alla validità</a:t>
            </a:r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Link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FD079E-A5CA-61B2-D64A-2890FCA14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546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7D5BA51-F801-33EF-3EC7-A1777012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Minacce alla validità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CCAE10-58F0-29E0-A4C2-F149CF450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L’operazione di </a:t>
            </a:r>
            <a:r>
              <a:rPr lang="it-IT" b="1" dirty="0" err="1"/>
              <a:t>Cold</a:t>
            </a:r>
            <a:r>
              <a:rPr lang="it-IT" b="1" dirty="0"/>
              <a:t> Start </a:t>
            </a:r>
            <a:r>
              <a:rPr lang="it-IT" dirty="0"/>
              <a:t>nel calcolo della </a:t>
            </a:r>
            <a:r>
              <a:rPr lang="it-IT" dirty="0" err="1"/>
              <a:t>Proportion</a:t>
            </a:r>
            <a:r>
              <a:rPr lang="it-IT" dirty="0"/>
              <a:t> si basa sull’assunzione che alcuni progetti Apache selezionati (ad esempio </a:t>
            </a:r>
            <a:r>
              <a:rPr lang="it-IT" dirty="0" err="1"/>
              <a:t>Avro</a:t>
            </a:r>
            <a:r>
              <a:rPr lang="it-IT" dirty="0"/>
              <a:t>, </a:t>
            </a:r>
            <a:r>
              <a:rPr lang="it-IT" dirty="0" err="1"/>
              <a:t>ZookKeeper</a:t>
            </a:r>
            <a:r>
              <a:rPr lang="it-IT" dirty="0"/>
              <a:t> per </a:t>
            </a:r>
            <a:r>
              <a:rPr lang="it-IT" dirty="0" err="1"/>
              <a:t>BookKeeper</a:t>
            </a:r>
            <a:r>
              <a:rPr lang="it-IT" dirty="0"/>
              <a:t>, Proton e </a:t>
            </a:r>
            <a:r>
              <a:rPr lang="it-IT" dirty="0" err="1"/>
              <a:t>OpenJPA</a:t>
            </a:r>
            <a:r>
              <a:rPr lang="it-IT" dirty="0"/>
              <a:t> per </a:t>
            </a:r>
            <a:r>
              <a:rPr lang="it-IT" dirty="0" err="1"/>
              <a:t>Syncope</a:t>
            </a:r>
            <a:r>
              <a:rPr lang="it-IT" dirty="0"/>
              <a:t>) siano simili ai progetti di studio.</a:t>
            </a:r>
          </a:p>
          <a:p>
            <a:r>
              <a:rPr lang="it-IT" dirty="0"/>
              <a:t>I </a:t>
            </a:r>
            <a:r>
              <a:rPr lang="it-IT" b="1" dirty="0"/>
              <a:t>ticket</a:t>
            </a:r>
            <a:r>
              <a:rPr lang="it-IT" dirty="0"/>
              <a:t> che </a:t>
            </a:r>
            <a:r>
              <a:rPr lang="it-IT" b="1" dirty="0"/>
              <a:t>non</a:t>
            </a:r>
            <a:r>
              <a:rPr lang="it-IT" dirty="0"/>
              <a:t> </a:t>
            </a:r>
            <a:r>
              <a:rPr lang="it-IT" b="1" dirty="0"/>
              <a:t>presentano</a:t>
            </a:r>
            <a:r>
              <a:rPr lang="it-IT" dirty="0"/>
              <a:t> </a:t>
            </a:r>
            <a:r>
              <a:rPr lang="it-IT" b="1" dirty="0" err="1"/>
              <a:t>commit</a:t>
            </a:r>
            <a:r>
              <a:rPr lang="it-IT" dirty="0"/>
              <a:t> associati vengono esclusi dal calcolo, poiché non forniscono informazioni. </a:t>
            </a:r>
          </a:p>
          <a:p>
            <a:r>
              <a:rPr lang="it-IT" dirty="0"/>
              <a:t>Le </a:t>
            </a:r>
            <a:r>
              <a:rPr lang="it-IT" b="1" dirty="0"/>
              <a:t>informazioni</a:t>
            </a:r>
            <a:r>
              <a:rPr lang="it-IT" dirty="0"/>
              <a:t> su JIRA, come le date di apertura, risoluzione e le versioni affette o </a:t>
            </a:r>
            <a:r>
              <a:rPr lang="it-IT" dirty="0" err="1"/>
              <a:t>fixed</a:t>
            </a:r>
            <a:r>
              <a:rPr lang="it-IT" dirty="0"/>
              <a:t>, vengono considerate </a:t>
            </a:r>
            <a:r>
              <a:rPr lang="it-IT" b="1" dirty="0"/>
              <a:t>vere a priori</a:t>
            </a:r>
            <a:r>
              <a:rPr lang="it-IT" dirty="0"/>
              <a:t>.</a:t>
            </a:r>
          </a:p>
          <a:p>
            <a:r>
              <a:rPr lang="it-IT" dirty="0"/>
              <a:t>Se un ticket presenta una lista di </a:t>
            </a:r>
            <a:r>
              <a:rPr lang="it-IT" dirty="0" err="1"/>
              <a:t>Affected</a:t>
            </a:r>
            <a:r>
              <a:rPr lang="it-IT" dirty="0"/>
              <a:t> Version (AV), viene considerata come </a:t>
            </a:r>
            <a:r>
              <a:rPr lang="it-IT" dirty="0" err="1"/>
              <a:t>Injected</a:t>
            </a:r>
            <a:r>
              <a:rPr lang="it-IT" dirty="0"/>
              <a:t> Version (IV) la </a:t>
            </a:r>
            <a:r>
              <a:rPr lang="it-IT" b="1" dirty="0"/>
              <a:t>prima AV nella lista.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CAD60D0-13B5-ECA5-A160-745FB0F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1894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8596A4-3524-DD29-F490-32E736E4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Link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66C22D5-5C74-4138-F84B-6EF11E70E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GITHUB:</a:t>
            </a:r>
          </a:p>
          <a:p>
            <a:pPr lvl="1"/>
            <a:r>
              <a:rPr lang="it-IT" dirty="0">
                <a:hlinkClick r:id="rId2"/>
              </a:rPr>
              <a:t>https://github.com/lucamjdimarco/ISW2</a:t>
            </a:r>
            <a:endParaRPr lang="it-IT" dirty="0"/>
          </a:p>
          <a:p>
            <a:pPr lvl="1"/>
            <a:endParaRPr lang="it-IT" dirty="0"/>
          </a:p>
          <a:p>
            <a:r>
              <a:rPr lang="it-IT" dirty="0"/>
              <a:t>SONARCLOUD:</a:t>
            </a:r>
          </a:p>
          <a:p>
            <a:pPr lvl="1"/>
            <a:r>
              <a:rPr lang="it-IT" dirty="0"/>
              <a:t>https://</a:t>
            </a:r>
            <a:r>
              <a:rPr lang="it-IT" dirty="0" err="1"/>
              <a:t>sonarcloud.io</a:t>
            </a:r>
            <a:r>
              <a:rPr lang="it-IT" dirty="0"/>
              <a:t>/</a:t>
            </a:r>
            <a:r>
              <a:rPr lang="it-IT" dirty="0" err="1"/>
              <a:t>summary</a:t>
            </a:r>
            <a:r>
              <a:rPr lang="it-IT" dirty="0"/>
              <a:t>/</a:t>
            </a:r>
            <a:r>
              <a:rPr lang="it-IT" dirty="0" err="1"/>
              <a:t>new_code?id</a:t>
            </a:r>
            <a:r>
              <a:rPr lang="it-IT" dirty="0"/>
              <a:t>=lucamjdimarco_ISW2&amp;branch=</a:t>
            </a:r>
            <a:r>
              <a:rPr lang="it-IT" dirty="0" err="1"/>
              <a:t>main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26C60F6-9170-381D-D619-FC4CF1C14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FA6F44-B734-2991-264A-3AEB8BD46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Introduzione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6C9FD4-50DA-5B15-21AC-8AFB32E0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L’operazione di testing all’interno dei progetti SW è un’operazione </a:t>
            </a:r>
            <a:r>
              <a:rPr lang="it-IT" b="1" dirty="0"/>
              <a:t>dispendiosa</a:t>
            </a:r>
            <a:r>
              <a:rPr lang="it-IT" dirty="0"/>
              <a:t> in termini di tempo e di costo monetario:</a:t>
            </a:r>
          </a:p>
          <a:p>
            <a:pPr lvl="1"/>
            <a:r>
              <a:rPr lang="it-IT" dirty="0"/>
              <a:t>Svolgere le operazioni di testing in maniera </a:t>
            </a:r>
            <a:r>
              <a:rPr lang="it-IT" b="1" dirty="0"/>
              <a:t>esaustiva</a:t>
            </a:r>
            <a:r>
              <a:rPr lang="it-IT" dirty="0"/>
              <a:t> sull’intero progetto è oneroso e difficilmente applicabile.</a:t>
            </a:r>
          </a:p>
          <a:p>
            <a:r>
              <a:rPr lang="it-IT" dirty="0"/>
              <a:t>Riuscire a ridurre queste due variabili è cruciale per risparmiare risorse:</a:t>
            </a:r>
          </a:p>
          <a:p>
            <a:pPr lvl="1"/>
            <a:r>
              <a:rPr lang="it-IT" dirty="0"/>
              <a:t>La </a:t>
            </a:r>
            <a:r>
              <a:rPr lang="it-IT" b="1" dirty="0"/>
              <a:t>soluzione</a:t>
            </a:r>
            <a:r>
              <a:rPr lang="it-IT" dirty="0"/>
              <a:t> può ricadere nella </a:t>
            </a:r>
            <a:r>
              <a:rPr lang="it-IT" b="1" dirty="0"/>
              <a:t>predizione </a:t>
            </a:r>
            <a:r>
              <a:rPr lang="it-IT" dirty="0"/>
              <a:t>delle future classi buggy mediante </a:t>
            </a:r>
            <a:r>
              <a:rPr lang="it-IT" b="1" dirty="0"/>
              <a:t>informazioni passate</a:t>
            </a:r>
            <a:r>
              <a:rPr lang="it-IT" dirty="0"/>
              <a:t>.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EEB7A57-6593-86E8-5EE3-1B9A2FF50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77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CF99DAD-5A9D-7FCD-B80D-AE8C632A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Obiettivo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4CFE9-0642-A6D0-8C2A-71B42BB15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L’obiettivo è quello di rendere più </a:t>
            </a:r>
            <a:r>
              <a:rPr lang="it-IT" b="1" dirty="0"/>
              <a:t>mirata</a:t>
            </a:r>
            <a:r>
              <a:rPr lang="it-IT" dirty="0"/>
              <a:t> l’operazione di testing:</a:t>
            </a:r>
          </a:p>
          <a:p>
            <a:pPr lvl="1"/>
            <a:r>
              <a:rPr lang="it-IT" dirty="0"/>
              <a:t>Per raggiungere questo obiettivo, nel progetto di studio:</a:t>
            </a:r>
          </a:p>
          <a:p>
            <a:pPr lvl="2"/>
            <a:r>
              <a:rPr lang="it-IT" dirty="0"/>
              <a:t>Sono stati </a:t>
            </a:r>
            <a:r>
              <a:rPr lang="it-IT" b="1" dirty="0"/>
              <a:t>applicati</a:t>
            </a:r>
            <a:r>
              <a:rPr lang="it-IT" dirty="0"/>
              <a:t> diversi </a:t>
            </a:r>
            <a:r>
              <a:rPr lang="it-IT" b="1" dirty="0"/>
              <a:t>modelli</a:t>
            </a:r>
            <a:r>
              <a:rPr lang="it-IT" dirty="0"/>
              <a:t> di ML per ottenere predizioni sulla </a:t>
            </a:r>
            <a:r>
              <a:rPr lang="it-IT" dirty="0" err="1"/>
              <a:t>bugginess</a:t>
            </a:r>
            <a:r>
              <a:rPr lang="it-IT" dirty="0"/>
              <a:t> delle classi dei progetti sott’esame;</a:t>
            </a:r>
          </a:p>
          <a:p>
            <a:pPr lvl="2"/>
            <a:r>
              <a:rPr lang="it-IT" dirty="0"/>
              <a:t>Si sono </a:t>
            </a:r>
            <a:r>
              <a:rPr lang="it-IT" b="1" dirty="0"/>
              <a:t>analizzati</a:t>
            </a:r>
            <a:r>
              <a:rPr lang="it-IT" dirty="0"/>
              <a:t> i risultati di questi modelli al variare di tecniche di addestramento.</a:t>
            </a:r>
          </a:p>
          <a:p>
            <a:r>
              <a:rPr lang="it-IT" dirty="0"/>
              <a:t>L’obiettivo è quello di trovare la </a:t>
            </a:r>
            <a:r>
              <a:rPr lang="it-IT" b="1" dirty="0"/>
              <a:t>configurazione ottimale </a:t>
            </a:r>
            <a:r>
              <a:rPr lang="it-IT" dirty="0"/>
              <a:t>per i due progetti Apache sott’esame: </a:t>
            </a:r>
            <a:r>
              <a:rPr lang="it-IT" dirty="0" err="1"/>
              <a:t>BookKeeper</a:t>
            </a:r>
            <a:r>
              <a:rPr lang="it-IT" dirty="0"/>
              <a:t> e </a:t>
            </a:r>
            <a:r>
              <a:rPr lang="it-IT" dirty="0" err="1"/>
              <a:t>Syncope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9F48EBC-8218-ECE4-165F-1B726B8D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0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358696-92F4-3288-8821-5A91C2AD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9EA3CD-334D-E89F-D81B-71404DCCF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Vengono raccolte le </a:t>
            </a:r>
            <a:r>
              <a:rPr lang="it-IT" b="1" dirty="0"/>
              <a:t>metriche</a:t>
            </a:r>
            <a:r>
              <a:rPr lang="it-IT" dirty="0"/>
              <a:t> dei seguenti </a:t>
            </a:r>
            <a:r>
              <a:rPr lang="it-IT" b="1" dirty="0"/>
              <a:t>progetti</a:t>
            </a:r>
            <a:r>
              <a:rPr lang="it-IT" dirty="0"/>
              <a:t>:</a:t>
            </a:r>
          </a:p>
          <a:p>
            <a:pPr lvl="1"/>
            <a:r>
              <a:rPr lang="it-IT" dirty="0"/>
              <a:t>Apache </a:t>
            </a:r>
            <a:r>
              <a:rPr lang="it-IT" dirty="0" err="1"/>
              <a:t>BookKeeper</a:t>
            </a:r>
            <a:r>
              <a:rPr lang="it-IT" dirty="0"/>
              <a:t>;</a:t>
            </a:r>
          </a:p>
          <a:p>
            <a:pPr lvl="1"/>
            <a:r>
              <a:rPr lang="it-IT" dirty="0"/>
              <a:t>Apache </a:t>
            </a:r>
            <a:r>
              <a:rPr lang="it-IT" dirty="0" err="1"/>
              <a:t>Syncope</a:t>
            </a:r>
            <a:r>
              <a:rPr lang="it-IT" dirty="0"/>
              <a:t>.</a:t>
            </a:r>
          </a:p>
          <a:p>
            <a:r>
              <a:rPr lang="it-IT" dirty="0"/>
              <a:t>Vengono costruiti i </a:t>
            </a:r>
            <a:r>
              <a:rPr lang="it-IT" b="1" dirty="0"/>
              <a:t>dataset</a:t>
            </a:r>
            <a:r>
              <a:rPr lang="it-IT" dirty="0"/>
              <a:t> di training e di testing set;</a:t>
            </a:r>
          </a:p>
          <a:p>
            <a:r>
              <a:rPr lang="it-IT" dirty="0"/>
              <a:t>Vengono applicati gli </a:t>
            </a:r>
            <a:r>
              <a:rPr lang="it-IT" b="1" dirty="0"/>
              <a:t>algoritmi</a:t>
            </a:r>
            <a:r>
              <a:rPr lang="it-IT" dirty="0"/>
              <a:t> di ML per eseguire le predizioni:</a:t>
            </a:r>
          </a:p>
          <a:p>
            <a:pPr lvl="1"/>
            <a:r>
              <a:rPr lang="it-IT" dirty="0"/>
              <a:t>Utilizzo di 3 </a:t>
            </a:r>
            <a:r>
              <a:rPr lang="it-IT" b="1" dirty="0"/>
              <a:t>modelli</a:t>
            </a:r>
            <a:r>
              <a:rPr lang="it-IT" dirty="0"/>
              <a:t>: Random </a:t>
            </a:r>
            <a:r>
              <a:rPr lang="it-IT" dirty="0" err="1"/>
              <a:t>Forest</a:t>
            </a:r>
            <a:r>
              <a:rPr lang="it-IT" dirty="0"/>
              <a:t>, </a:t>
            </a:r>
            <a:r>
              <a:rPr lang="it-IT" dirty="0" err="1"/>
              <a:t>Naive</a:t>
            </a:r>
            <a:r>
              <a:rPr lang="it-IT" dirty="0"/>
              <a:t> </a:t>
            </a:r>
            <a:r>
              <a:rPr lang="it-IT" dirty="0" err="1"/>
              <a:t>Bayes</a:t>
            </a:r>
            <a:r>
              <a:rPr lang="it-IT" dirty="0"/>
              <a:t>, IBK.</a:t>
            </a:r>
          </a:p>
          <a:p>
            <a:pPr lvl="1"/>
            <a:r>
              <a:rPr lang="it-IT" dirty="0"/>
              <a:t>Utilizzo di 3 </a:t>
            </a:r>
            <a:r>
              <a:rPr lang="it-IT" b="1" dirty="0"/>
              <a:t>tecniche</a:t>
            </a:r>
            <a:r>
              <a:rPr lang="it-IT" dirty="0"/>
              <a:t>: </a:t>
            </a:r>
            <a:r>
              <a:rPr lang="it-IT" dirty="0" err="1"/>
              <a:t>Feauture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, Sampling (Over e Under) e Cost </a:t>
            </a:r>
            <a:r>
              <a:rPr lang="it-IT" dirty="0" err="1"/>
              <a:t>Sensitivity</a:t>
            </a:r>
            <a:r>
              <a:rPr lang="it-IT" dirty="0"/>
              <a:t>.</a:t>
            </a:r>
          </a:p>
          <a:p>
            <a:pPr lvl="2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372A48-8DC8-B091-D514-07E7E17B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6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C3ED23-D212-9679-50F7-6A7B51F28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RECUPERO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4FFFC2-0781-7321-AD48-9D677C58B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84053"/>
            <a:ext cx="7729728" cy="3945636"/>
          </a:xfrm>
        </p:spPr>
        <p:txBody>
          <a:bodyPr/>
          <a:lstStyle/>
          <a:p>
            <a:r>
              <a:rPr lang="it-IT" dirty="0"/>
              <a:t>Si introduce il concetto di »</a:t>
            </a:r>
            <a:r>
              <a:rPr lang="it-IT" b="1" dirty="0"/>
              <a:t>ciclo di vita</a:t>
            </a:r>
            <a:r>
              <a:rPr lang="it-IT" dirty="0"/>
              <a:t>» del bug: le classe definite affette sono quelle contenute tra IV (</a:t>
            </a:r>
            <a:r>
              <a:rPr lang="it-IT" dirty="0" err="1"/>
              <a:t>injected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 e FV (</a:t>
            </a:r>
            <a:r>
              <a:rPr lang="it-IT" dirty="0" err="1"/>
              <a:t>fixed</a:t>
            </a:r>
            <a:r>
              <a:rPr lang="it-IT" dirty="0"/>
              <a:t> </a:t>
            </a:r>
            <a:r>
              <a:rPr lang="it-IT" dirty="0" err="1"/>
              <a:t>version</a:t>
            </a:r>
            <a:r>
              <a:rPr lang="it-IT" dirty="0"/>
              <a:t>).</a:t>
            </a:r>
          </a:p>
          <a:p>
            <a:endParaRPr lang="it-IT" dirty="0"/>
          </a:p>
          <a:p>
            <a:r>
              <a:rPr lang="it-IT" dirty="0"/>
              <a:t>La </a:t>
            </a:r>
            <a:r>
              <a:rPr lang="it-IT" b="1" dirty="0"/>
              <a:t>timeline</a:t>
            </a:r>
            <a:r>
              <a:rPr lang="it-IT" dirty="0"/>
              <a:t> completa dell’arco temporale di vita del bug è la seguente: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Nello specifico:</a:t>
            </a:r>
          </a:p>
          <a:p>
            <a:pPr lvl="1"/>
            <a:r>
              <a:rPr lang="it-IT" b="1" dirty="0"/>
              <a:t>IV:</a:t>
            </a:r>
            <a:r>
              <a:rPr lang="it-IT" dirty="0"/>
              <a:t> # della release dalla quale il bug viene introdotto;</a:t>
            </a:r>
          </a:p>
          <a:p>
            <a:pPr lvl="1"/>
            <a:r>
              <a:rPr lang="it-IT" b="1" dirty="0"/>
              <a:t>OV</a:t>
            </a:r>
            <a:r>
              <a:rPr lang="it-IT" dirty="0"/>
              <a:t>: # della release dalla quale il bug viene rilevato;</a:t>
            </a:r>
          </a:p>
          <a:p>
            <a:pPr lvl="1"/>
            <a:r>
              <a:rPr lang="it-IT" b="1" dirty="0"/>
              <a:t>FV</a:t>
            </a:r>
            <a:r>
              <a:rPr lang="it-IT" dirty="0"/>
              <a:t>: # della release nella quale il bug viene risolto e chiuso.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A51960-D61C-A421-5BF9-48685A70D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DA9BFA-2E76-DD76-2D6F-3188A698D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91" y="3224481"/>
            <a:ext cx="1894018" cy="40903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F058A9C-A28A-30BC-648F-76AFA56E2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134" y="3976222"/>
            <a:ext cx="5297732" cy="84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554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CB832C3-4844-96EB-64C0-4D4126817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- RECUPERO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5663F11-2E8E-530B-3CAA-E46FA808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Queste informazioni di IV, OV ed FV vengono recuperate tramite </a:t>
            </a:r>
            <a:r>
              <a:rPr lang="it-IT" dirty="0" err="1"/>
              <a:t>issue</a:t>
            </a:r>
            <a:r>
              <a:rPr lang="it-IT" dirty="0"/>
              <a:t> sulla piattaforma </a:t>
            </a:r>
            <a:r>
              <a:rPr lang="it-IT" b="1" dirty="0"/>
              <a:t>JIRA</a:t>
            </a:r>
            <a:r>
              <a:rPr lang="it-IT" dirty="0"/>
              <a:t>:</a:t>
            </a:r>
          </a:p>
          <a:p>
            <a:pPr lvl="1"/>
            <a:r>
              <a:rPr lang="it-IT" b="1" dirty="0"/>
              <a:t>Problema</a:t>
            </a:r>
            <a:r>
              <a:rPr lang="it-IT" dirty="0"/>
              <a:t>: non tutte le versioni su JIRA presentano dati riguardo le IV.</a:t>
            </a:r>
          </a:p>
          <a:p>
            <a:r>
              <a:rPr lang="it-IT" dirty="0"/>
              <a:t>Ove le IV non siano presenti, si ricorre al calcolo delle stesse mediante tecnica di </a:t>
            </a:r>
            <a:r>
              <a:rPr lang="it-IT" b="1" dirty="0" err="1"/>
              <a:t>proportion</a:t>
            </a:r>
            <a:r>
              <a:rPr lang="it-IT" dirty="0"/>
              <a:t>: mediante l’utilizzo del parametro di proporzionalità </a:t>
            </a:r>
            <a:r>
              <a:rPr lang="it-IT" dirty="0" err="1"/>
              <a:t>p</a:t>
            </a:r>
            <a:r>
              <a:rPr lang="it-IT" dirty="0"/>
              <a:t>, calcolato su ticket aventi informazioni sulla IV, è possibile stimare IV sui ticket che non lo presentano.</a:t>
            </a:r>
          </a:p>
          <a:p>
            <a:endParaRPr lang="it-IT" b="1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65DB360-802F-8CAD-4682-79777CD51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D0D466D-CAAB-6AF1-F7A6-AC991BA3D2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070" y="5073064"/>
            <a:ext cx="4138930" cy="820244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E4D507E-336F-1882-F99D-47E401849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612" y="5080965"/>
            <a:ext cx="3861318" cy="8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81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BBD1F4-7E99-0892-FA6E-8A445E43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- RECUPERO DELLE METRICHE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72240E-D4AE-EC13-F063-82711309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Nel progetto vengono utilizzate </a:t>
            </a:r>
            <a:r>
              <a:rPr lang="it-IT" b="1" dirty="0"/>
              <a:t>due modalità </a:t>
            </a:r>
            <a:r>
              <a:rPr lang="it-IT" dirty="0"/>
              <a:t>di calcolo nella </a:t>
            </a:r>
            <a:r>
              <a:rPr lang="it-IT" dirty="0" err="1"/>
              <a:t>proportion</a:t>
            </a:r>
            <a:r>
              <a:rPr lang="it-IT" dirty="0"/>
              <a:t>:</a:t>
            </a:r>
          </a:p>
          <a:p>
            <a:pPr lvl="1"/>
            <a:r>
              <a:rPr lang="it-IT" b="1" dirty="0" err="1"/>
              <a:t>Cold</a:t>
            </a:r>
            <a:r>
              <a:rPr lang="it-IT" b="1" dirty="0"/>
              <a:t> start</a:t>
            </a:r>
            <a:r>
              <a:rPr lang="it-IT" dirty="0"/>
              <a:t>: modalità utilizzata quando non sono presenti abbastanza dati per calcolare una </a:t>
            </a:r>
            <a:r>
              <a:rPr lang="it-IT" dirty="0" err="1"/>
              <a:t>proportion</a:t>
            </a:r>
            <a:r>
              <a:rPr lang="it-IT" dirty="0"/>
              <a:t> nel progetto (i ticket presi sono meno della grandezza della finestra). La </a:t>
            </a:r>
            <a:r>
              <a:rPr lang="it-IT" dirty="0" err="1"/>
              <a:t>proportion</a:t>
            </a:r>
            <a:r>
              <a:rPr lang="it-IT" dirty="0"/>
              <a:t> viene calcolata utilizzando ticket di </a:t>
            </a:r>
            <a:r>
              <a:rPr lang="it-IT" b="1" dirty="0"/>
              <a:t>progetti</a:t>
            </a:r>
            <a:r>
              <a:rPr lang="it-IT" dirty="0"/>
              <a:t> correlati o </a:t>
            </a:r>
            <a:r>
              <a:rPr lang="it-IT" b="1" dirty="0"/>
              <a:t>simili</a:t>
            </a:r>
            <a:r>
              <a:rPr lang="it-IT" dirty="0"/>
              <a:t>.</a:t>
            </a:r>
          </a:p>
          <a:p>
            <a:pPr lvl="1"/>
            <a:r>
              <a:rPr lang="it-IT" b="1" dirty="0" err="1"/>
              <a:t>Moving</a:t>
            </a:r>
            <a:r>
              <a:rPr lang="it-IT" b="1" dirty="0"/>
              <a:t> Window</a:t>
            </a:r>
            <a:r>
              <a:rPr lang="it-IT" dirty="0"/>
              <a:t>: modalità utilizzata per calcolare dinamicamente la </a:t>
            </a:r>
            <a:r>
              <a:rPr lang="it-IT" dirty="0" err="1"/>
              <a:t>proportion</a:t>
            </a:r>
            <a:r>
              <a:rPr lang="it-IT" dirty="0"/>
              <a:t> basandosi solo su una quantità limitata di ticket recenti (grandezza della window).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A62D9D5-B4BA-C53C-5F81-4CD9C9312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ABACC-8492-1164-20FE-A6ECC60E5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METODOLOGIA – COSTRUZIONE DEL DATASET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30D5A8-ABB9-2AB0-49F9-08B4AAE33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La metà più recente delle release viene eliminata per ridurre il fenomeno dello </a:t>
            </a:r>
            <a:r>
              <a:rPr lang="it-IT" b="1" dirty="0" err="1"/>
              <a:t>snoring</a:t>
            </a:r>
            <a:r>
              <a:rPr lang="it-IT" dirty="0"/>
              <a:t>.</a:t>
            </a:r>
          </a:p>
          <a:p>
            <a:r>
              <a:rPr lang="it-IT" dirty="0"/>
              <a:t>Per ciascuna coppia release + classe vengono recuperate delle </a:t>
            </a:r>
            <a:r>
              <a:rPr lang="it-IT" b="1" dirty="0"/>
              <a:t>metriche</a:t>
            </a:r>
            <a:r>
              <a:rPr lang="it-IT" dirty="0"/>
              <a:t> (illustrate nella slide successiva) per permettere ai classificatori di effettuare le predizioni.</a:t>
            </a:r>
          </a:p>
          <a:p>
            <a:r>
              <a:rPr lang="it-IT" dirty="0"/>
              <a:t>Per ciascuna coppia release + classe viene inserita una label (come ultima colonna del dataset) che indica se la stessa era affetta da </a:t>
            </a:r>
            <a:r>
              <a:rPr lang="it-IT" b="1" dirty="0"/>
              <a:t>bug</a:t>
            </a:r>
            <a:r>
              <a:rPr lang="it-IT" dirty="0"/>
              <a:t> o meno, nella release specifica.</a:t>
            </a:r>
          </a:p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2A9A1A-8E45-ED97-12D7-727B1E38E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984472"/>
      </p:ext>
    </p:extLst>
  </p:cSld>
  <p:clrMapOvr>
    <a:masterClrMapping/>
  </p:clrMapOvr>
</p:sld>
</file>

<file path=ppt/theme/theme1.xml><?xml version="1.0" encoding="utf-8"?>
<a:theme xmlns:a="http://schemas.openxmlformats.org/drawingml/2006/main" name="Pacco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Pacco</Template>
  <TotalTime>956</TotalTime>
  <Words>1915</Words>
  <Application>Microsoft Macintosh PowerPoint</Application>
  <PresentationFormat>Widescreen</PresentationFormat>
  <Paragraphs>163</Paragraphs>
  <Slides>21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21</vt:i4>
      </vt:variant>
    </vt:vector>
  </HeadingPairs>
  <TitlesOfParts>
    <vt:vector size="25" baseType="lpstr">
      <vt:lpstr>Aptos</vt:lpstr>
      <vt:lpstr>Arial</vt:lpstr>
      <vt:lpstr>Gill Sans MT</vt:lpstr>
      <vt:lpstr>Pacco</vt:lpstr>
      <vt:lpstr>MACHINE LEARNING FOR SOFTWARE ENGINEERING</vt:lpstr>
      <vt:lpstr>AGENDA</vt:lpstr>
      <vt:lpstr>Introduzione</vt:lpstr>
      <vt:lpstr>Obiettivo</vt:lpstr>
      <vt:lpstr>Metodologia</vt:lpstr>
      <vt:lpstr>Metodologia – RECUPERO DELLE METRICHE</vt:lpstr>
      <vt:lpstr>METODOLOGIA - RECUPERO DELLE METRICHE</vt:lpstr>
      <vt:lpstr>METODOLOGIA - RECUPERO DELLE METRICHE</vt:lpstr>
      <vt:lpstr>METODOLOGIA – COSTRUZIONE DEL DATASET</vt:lpstr>
      <vt:lpstr>METODOLOGIA – COSTRUZIONE DEL DATASET</vt:lpstr>
      <vt:lpstr>METODOLOGIA – COSTRUZIONE DEL DATASET</vt:lpstr>
      <vt:lpstr>METODOLOGIA – TECNICHE DI UTILIZZO </vt:lpstr>
      <vt:lpstr>Risultati – Bookkeeper esecuzione CON FEATURE SELECTION</vt:lpstr>
      <vt:lpstr>Risultati – Bookkeeper esecuzione CON FEATURE SELECTION e SAMPLING</vt:lpstr>
      <vt:lpstr>Risultati – Bookkeeper esecuzione CON FEATURE SELECTION e Sensitive learning</vt:lpstr>
      <vt:lpstr>Risultati – syncope esecuzione CON FEATURE SELECTION</vt:lpstr>
      <vt:lpstr>Risultati – syncope esecuzione CON FEATURE SELECTION e SAMPLING</vt:lpstr>
      <vt:lpstr>Risultati – syncope esecuzione CON FEATURE SELECTION e Sensitive learning</vt:lpstr>
      <vt:lpstr>Conclusioni</vt:lpstr>
      <vt:lpstr>Minacce alla validità</vt:lpstr>
      <vt:lpstr>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di marco</dc:creator>
  <cp:lastModifiedBy>luca di marco</cp:lastModifiedBy>
  <cp:revision>2</cp:revision>
  <dcterms:created xsi:type="dcterms:W3CDTF">2025-01-05T15:18:57Z</dcterms:created>
  <dcterms:modified xsi:type="dcterms:W3CDTF">2025-01-16T20:23:17Z</dcterms:modified>
</cp:coreProperties>
</file>