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0DF52-6684-8F42-A0EC-A424A68DC515}" v="31" dt="2025-01-08T15:01:1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612"/>
  </p:normalViewPr>
  <p:slideViewPr>
    <p:cSldViewPr snapToGrid="0">
      <p:cViewPr>
        <p:scale>
          <a:sx n="117" d="100"/>
          <a:sy n="117" d="100"/>
        </p:scale>
        <p:origin x="-80" y="96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A37E-039F-7F4B-B757-E451029C1BDA}" type="datetimeFigureOut">
              <a:rPr lang="it-IT" smtClean="0"/>
              <a:t>09/01/25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B20DE-CB2D-BC4C-9F2E-32877B3F09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2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B20DE-CB2D-BC4C-9F2E-32877B3F09E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1EBA-C48C-4440-BDA8-56475354CF5E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DFE6-04AF-F94F-B52E-7BA45754BE3C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2346-4243-1746-B87D-8E4FEE4057F5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001-DBEB-4746-B5BC-E7662008802E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CA2-1A61-2048-9C7A-CBC8B6CE1DED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AD53-971A-B242-8980-2776C54332CB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6A-13E2-D84F-AF51-3D75C50166CD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60C1-8C2D-FB4D-816F-B940F3BEDB56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028D-5825-B342-9E9B-7CDF2054C8CA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8B31-1E81-2845-9AF7-574BB41E51E3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FB4333-966D-C44D-9A31-906555DA95AD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449C6D-E4D3-BB4B-AF1E-A8B5EE4D7327}" type="datetime1">
              <a:rPr lang="it-IT" smtClean="0"/>
              <a:t>09/01/25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mjdimarco/ISW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6D50E-A766-9D10-C060-7A777E93E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F7C06F-F3BF-32CD-E803-BD671BE6E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2 – Di Marco Luca 0333083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D2F5B-6889-75E1-CDA2-A6CF7FE5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05E85-1D08-E6FF-64CE-FC2E31D0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DF611A-8C80-AFA3-3581-22CB49A1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it-IT" dirty="0"/>
              <a:t>Le </a:t>
            </a:r>
            <a:r>
              <a:rPr lang="it-IT" b="1" dirty="0"/>
              <a:t>metriche (intra-release e non cumulative)</a:t>
            </a:r>
            <a:r>
              <a:rPr lang="it-IT" dirty="0"/>
              <a:t> recuperate per ogni classe sono le seguenti.</a:t>
            </a:r>
          </a:p>
          <a:p>
            <a:r>
              <a:rPr lang="it-IT" dirty="0"/>
              <a:t>La metrica </a:t>
            </a:r>
            <a:r>
              <a:rPr lang="it-IT" b="1" dirty="0"/>
              <a:t>BUGGY</a:t>
            </a:r>
            <a:r>
              <a:rPr lang="it-IT" dirty="0"/>
              <a:t> viene calcolata nel seguente modo: </a:t>
            </a:r>
          </a:p>
          <a:p>
            <a:pPr lvl="1"/>
            <a:r>
              <a:rPr lang="it-IT" dirty="0"/>
              <a:t>Vengono recuperati tutti i ticket di tipo «bug» con risoluzione </a:t>
            </a:r>
            <a:r>
              <a:rPr lang="it-IT" b="1" dirty="0"/>
              <a:t>«</a:t>
            </a:r>
            <a:r>
              <a:rPr lang="it-IT" b="1" dirty="0" err="1"/>
              <a:t>fixed</a:t>
            </a:r>
            <a:r>
              <a:rPr lang="it-IT" b="1" dirty="0"/>
              <a:t>» </a:t>
            </a:r>
            <a:r>
              <a:rPr lang="it-IT" dirty="0"/>
              <a:t>e con stato </a:t>
            </a:r>
            <a:r>
              <a:rPr lang="it-IT" b="1" dirty="0"/>
              <a:t>«</a:t>
            </a:r>
            <a:r>
              <a:rPr lang="it-IT" b="1" dirty="0" err="1"/>
              <a:t>closed</a:t>
            </a:r>
            <a:r>
              <a:rPr lang="it-IT" b="1" dirty="0"/>
              <a:t>» </a:t>
            </a:r>
            <a:r>
              <a:rPr lang="it-IT" dirty="0"/>
              <a:t>o </a:t>
            </a:r>
            <a:r>
              <a:rPr lang="it-IT" b="1" dirty="0"/>
              <a:t>«</a:t>
            </a:r>
            <a:r>
              <a:rPr lang="it-IT" b="1" dirty="0" err="1"/>
              <a:t>resolved</a:t>
            </a:r>
            <a:r>
              <a:rPr lang="it-IT" b="1" dirty="0"/>
              <a:t>» </a:t>
            </a:r>
            <a:r>
              <a:rPr lang="it-IT" dirty="0"/>
              <a:t>da JIRA;</a:t>
            </a:r>
          </a:p>
          <a:p>
            <a:pPr lvl="1"/>
            <a:r>
              <a:rPr lang="it-IT" dirty="0"/>
              <a:t>Le classi </a:t>
            </a:r>
            <a:r>
              <a:rPr lang="it-IT" b="1" dirty="0"/>
              <a:t>modificate</a:t>
            </a:r>
            <a:r>
              <a:rPr lang="it-IT" dirty="0"/>
              <a:t> da un </a:t>
            </a:r>
            <a:r>
              <a:rPr lang="it-IT" dirty="0" err="1"/>
              <a:t>commit</a:t>
            </a:r>
            <a:r>
              <a:rPr lang="it-IT" dirty="0"/>
              <a:t> linkato ad un ticket estratto precedentemente, vengono </a:t>
            </a:r>
            <a:r>
              <a:rPr lang="it-IT" b="1" dirty="0"/>
              <a:t>etichettate</a:t>
            </a:r>
            <a:r>
              <a:rPr lang="it-IT" dirty="0"/>
              <a:t> come buggy per tutte le AV (quelle comprese tra IV ed FV).</a:t>
            </a:r>
          </a:p>
          <a:p>
            <a:pPr lvl="1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55B3CCC-830A-5090-73E5-99951E09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520088"/>
            <a:ext cx="3328416" cy="382576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74D45-3033-98EF-F387-802AD26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B0646-C426-685D-534B-E421736B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AD9FF3-7966-F762-AB97-9104C14D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907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Al fine di effettuare predizioni, i classificatori devono essere addestrati mediante training set;</a:t>
            </a:r>
          </a:p>
          <a:p>
            <a:r>
              <a:rPr lang="it-IT" dirty="0"/>
              <a:t>Al fine di raccogliere le statistiche dei classificatori, le predizioni devono essere verificate mediante testing set.</a:t>
            </a:r>
          </a:p>
          <a:p>
            <a:r>
              <a:rPr lang="it-IT" dirty="0"/>
              <a:t>La costruzione del training e del testing set avviene mediante tecnica di </a:t>
            </a:r>
            <a:r>
              <a:rPr lang="it-IT" b="1" dirty="0" err="1"/>
              <a:t>Walk</a:t>
            </a:r>
            <a:r>
              <a:rPr lang="it-IT" b="1" dirty="0"/>
              <a:t> </a:t>
            </a:r>
            <a:r>
              <a:rPr lang="it-IT" b="1" dirty="0" err="1"/>
              <a:t>Forward</a:t>
            </a:r>
            <a:r>
              <a:rPr lang="it-IT" dirty="0"/>
              <a:t>, modalità time-</a:t>
            </a:r>
            <a:r>
              <a:rPr lang="it-IT" dirty="0" err="1"/>
              <a:t>series</a:t>
            </a:r>
            <a:r>
              <a:rPr lang="it-IT" dirty="0"/>
              <a:t> ed iterativa che segue i seguenti step: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training set </a:t>
            </a:r>
            <a:r>
              <a:rPr lang="it-IT" dirty="0"/>
              <a:t>viene costruito mediante l’utilizzo delle </a:t>
            </a:r>
            <a:r>
              <a:rPr lang="it-IT" b="1" dirty="0"/>
              <a:t>prime «</a:t>
            </a:r>
            <a:r>
              <a:rPr lang="it-IT" b="1" dirty="0" err="1"/>
              <a:t>n</a:t>
            </a:r>
            <a:r>
              <a:rPr lang="it-IT" b="1" dirty="0"/>
              <a:t>» release</a:t>
            </a:r>
            <a:r>
              <a:rPr lang="it-IT" dirty="0"/>
              <a:t>, rieffettuando il </a:t>
            </a:r>
            <a:r>
              <a:rPr lang="it-IT" dirty="0" err="1"/>
              <a:t>labeling</a:t>
            </a:r>
            <a:r>
              <a:rPr lang="it-IT" dirty="0"/>
              <a:t> esclusivamente con le </a:t>
            </a:r>
            <a:r>
              <a:rPr lang="it-IT" b="1" dirty="0"/>
              <a:t>informazioni disponibili fino a quel momento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testing set </a:t>
            </a:r>
            <a:r>
              <a:rPr lang="it-IT" dirty="0"/>
              <a:t>viene costruito, per ogni iterazione, con le informazioni presenti nella «n+1»-esima release, su cui andranno fatte le predizioni che avranno il </a:t>
            </a:r>
            <a:r>
              <a:rPr lang="it-IT" dirty="0" err="1"/>
              <a:t>labeling</a:t>
            </a:r>
            <a:r>
              <a:rPr lang="it-IT" dirty="0"/>
              <a:t> in base a </a:t>
            </a:r>
            <a:r>
              <a:rPr lang="it-IT" b="1" dirty="0"/>
              <a:t>tutte le informazioni disponibili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294234-2C02-1A75-996B-1EEFF5AC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5D9819-D090-394C-A065-9BD0C16E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39" y="5189537"/>
            <a:ext cx="2287823" cy="13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D2868-8389-1F08-432C-747284D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TECNICHE DI UTILIZZO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A72DB-8E13-88E1-B824-29C13306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5164"/>
            <a:ext cx="7729728" cy="39456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Vengono utilizzati i seguenti classificatori e le seguenti configurazioni:</a:t>
            </a:r>
          </a:p>
          <a:p>
            <a:pPr lvl="1"/>
            <a:r>
              <a:rPr lang="it-IT" b="1" dirty="0"/>
              <a:t>Classificatori:</a:t>
            </a:r>
          </a:p>
          <a:p>
            <a:pPr lvl="2"/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;</a:t>
            </a:r>
          </a:p>
          <a:p>
            <a:pPr lvl="2"/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;</a:t>
            </a:r>
          </a:p>
          <a:p>
            <a:pPr lvl="2"/>
            <a:r>
              <a:rPr lang="it-IT" dirty="0"/>
              <a:t>IBK.</a:t>
            </a:r>
          </a:p>
          <a:p>
            <a:pPr lvl="1"/>
            <a:r>
              <a:rPr lang="it-IT" b="1" dirty="0"/>
              <a:t>Configurazioni:</a:t>
            </a:r>
          </a:p>
          <a:p>
            <a:pPr lvl="2"/>
            <a:r>
              <a:rPr lang="it-IT" dirty="0"/>
              <a:t>Nessun filtro presente;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Balancing (Under Sampling);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Balancing (Over Sampling);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Sensitive learning (CFN = 10*CFP).</a:t>
            </a:r>
          </a:p>
          <a:p>
            <a:pPr lvl="2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1500BB-FBE1-94A6-D28B-16D94DE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C4E3C-EA65-315A-7BA3-F91D5C36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67E7E-98C8-8927-D455-5F79D1DC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E843CF-D9B1-853A-4D01-813A3118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9E0570BC-22A9-9674-EA14-EA670F07E78F}"/>
              </a:ext>
            </a:extLst>
          </p:cNvPr>
          <p:cNvSpPr txBox="1">
            <a:spLocks/>
          </p:cNvSpPr>
          <p:nvPr/>
        </p:nvSpPr>
        <p:spPr>
          <a:xfrm>
            <a:off x="6828312" y="1792860"/>
            <a:ext cx="4953596" cy="371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solo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dirty="0"/>
              <a:t>, rispetto alle esecuzioni senza alcun filtro,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leggera riduzione della </a:t>
            </a:r>
            <a:r>
              <a:rPr lang="it-IT" dirty="0" err="1"/>
              <a:t>precision</a:t>
            </a:r>
            <a:r>
              <a:rPr lang="it-IT" dirty="0"/>
              <a:t> e miglioramento accentuato nella recall;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riduzione più accentuata della </a:t>
            </a:r>
            <a:r>
              <a:rPr lang="it-IT" dirty="0" err="1"/>
              <a:t>precision</a:t>
            </a:r>
            <a:r>
              <a:rPr lang="it-IT" dirty="0"/>
              <a:t> e della AUC. In generale, è il classificatore che si comporta peggio;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leggera riduzione della </a:t>
            </a:r>
            <a:r>
              <a:rPr lang="it-IT" dirty="0" err="1"/>
              <a:t>precision</a:t>
            </a:r>
            <a:r>
              <a:rPr lang="it-IT" dirty="0"/>
              <a:t>, ma sostanziale miglioramento nella recall. </a:t>
            </a:r>
          </a:p>
          <a:p>
            <a:r>
              <a:rPr lang="it-IT" dirty="0"/>
              <a:t>In generale,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è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2E7ED1A-C30C-45E3-CA4E-9B80123A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" y="1792860"/>
            <a:ext cx="6721228" cy="4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B31FF-32D5-9180-84C0-EFFF182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78127-359D-DAF6-2A2E-654EB9DC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 e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A77449-0432-FE76-F0B8-BF89A6B8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1D195759-ACDD-77F4-6493-F2B86C92554C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43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</a:t>
            </a:r>
            <a:r>
              <a:rPr lang="it-IT" b="1" dirty="0"/>
              <a:t> </a:t>
            </a:r>
            <a:r>
              <a:rPr lang="it-IT" dirty="0"/>
              <a:t>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Over Sampling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miglioramento più accentuato della recall e miglioramento leggero della </a:t>
            </a:r>
            <a:r>
              <a:rPr lang="it-IT" dirty="0" err="1"/>
              <a:t>precision</a:t>
            </a:r>
            <a:r>
              <a:rPr lang="it-IT" dirty="0"/>
              <a:t>, dovuto all’aumento della percentuale di positivi nel training set;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risulta essere ancora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miglioramento della recall rispetto alle esecuzioni senza filtri, come atteso. </a:t>
            </a:r>
          </a:p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/>
              <a:t>Under</a:t>
            </a:r>
            <a:r>
              <a:rPr lang="it-IT" dirty="0"/>
              <a:t> </a:t>
            </a:r>
            <a:r>
              <a:rPr lang="it-IT" b="1" dirty="0"/>
              <a:t>Sampling</a:t>
            </a:r>
            <a:r>
              <a:rPr lang="it-IT" dirty="0"/>
              <a:t>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miglioramento sostanziale della recall, dovuto alla riduzione dei negativi all’interno del training set;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migliora leggermente </a:t>
            </a:r>
            <a:r>
              <a:rPr lang="it-IT" dirty="0" err="1"/>
              <a:t>precision</a:t>
            </a:r>
            <a:r>
              <a:rPr lang="it-IT" dirty="0"/>
              <a:t> e recall ma rimane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miglioramento della recall e della </a:t>
            </a:r>
            <a:r>
              <a:rPr lang="it-IT" dirty="0" err="1"/>
              <a:t>precision</a:t>
            </a:r>
            <a:r>
              <a:rPr lang="it-IT" dirty="0"/>
              <a:t>. </a:t>
            </a:r>
          </a:p>
          <a:p>
            <a:r>
              <a:rPr lang="it-IT" dirty="0"/>
              <a:t>In generale, sia per Over Sampling che Under Sampling,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è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schermata, numero, calendario&#10;&#10;Descrizione generata automaticamente">
            <a:extLst>
              <a:ext uri="{FF2B5EF4-FFF2-40B4-BE49-F238E27FC236}">
                <a16:creationId xmlns:a16="http://schemas.microsoft.com/office/drawing/2014/main" id="{CA1C7A32-4AA8-AAC7-587E-40D266B2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" y="1653178"/>
            <a:ext cx="6640490" cy="43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A02F-F52A-D588-A8CA-07C9D70C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8D72-628A-3F34-3B96-6C8EA39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 e Sensitive learning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8C6630-7363-F3A7-BBD7-BDC1B8C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40B0A909-7410-93D5-51B9-9F87DA58A3CD}"/>
              </a:ext>
            </a:extLst>
          </p:cNvPr>
          <p:cNvSpPr txBox="1">
            <a:spLocks/>
          </p:cNvSpPr>
          <p:nvPr/>
        </p:nvSpPr>
        <p:spPr>
          <a:xfrm>
            <a:off x="6911440" y="1653179"/>
            <a:ext cx="5122124" cy="371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Sensitive Learning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 peggioramento della </a:t>
            </a:r>
            <a:r>
              <a:rPr lang="it-IT" dirty="0" err="1"/>
              <a:t>precision</a:t>
            </a:r>
            <a:r>
              <a:rPr lang="it-IT" dirty="0"/>
              <a:t> ed una recall quasi costante, con un leggero miglioramento, come atteso;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un leggero miglioramento della recall, ed un miglioramento della </a:t>
            </a:r>
            <a:r>
              <a:rPr lang="it-IT" dirty="0" err="1"/>
              <a:t>precision</a:t>
            </a:r>
            <a:r>
              <a:rPr lang="it-IT" dirty="0"/>
              <a:t>, ma risulta ancora essere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un leggero peggioramento della </a:t>
            </a:r>
            <a:r>
              <a:rPr lang="it-IT" dirty="0" err="1"/>
              <a:t>precision</a:t>
            </a:r>
            <a:r>
              <a:rPr lang="it-IT" dirty="0"/>
              <a:t> ed un miglioramento evidente della recall. </a:t>
            </a:r>
          </a:p>
          <a:p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risulta essere ancora il classificatore </a:t>
            </a:r>
            <a:r>
              <a:rPr lang="it-IT" b="1" dirty="0"/>
              <a:t>migliore</a:t>
            </a:r>
            <a:r>
              <a:rPr lang="it-IT" dirty="0"/>
              <a:t>. </a:t>
            </a:r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3940ED1-CE46-1037-1974-E99A8DFB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653179"/>
            <a:ext cx="6672449" cy="43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C2420-F88E-C562-D6C9-B79EBA40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3F730-F16A-E712-981C-52F2172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BB0340-0966-5281-8504-F7D60F3A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3498DFD0-7CCB-37A3-0732-E69303327294}"/>
              </a:ext>
            </a:extLst>
          </p:cNvPr>
          <p:cNvSpPr txBox="1">
            <a:spLocks/>
          </p:cNvSpPr>
          <p:nvPr/>
        </p:nvSpPr>
        <p:spPr>
          <a:xfrm>
            <a:off x="6828312" y="1792859"/>
            <a:ext cx="4953596" cy="401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solo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dirty="0"/>
              <a:t>, rispetto alle esecuzioni senza alcun filtro,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leggera diminuzione nella </a:t>
            </a:r>
            <a:r>
              <a:rPr lang="it-IT" dirty="0" err="1"/>
              <a:t>precision</a:t>
            </a:r>
            <a:r>
              <a:rPr lang="it-IT" dirty="0"/>
              <a:t> ma miglioramento nella recall;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leggera diminuzione nella </a:t>
            </a:r>
            <a:r>
              <a:rPr lang="it-IT" dirty="0" err="1"/>
              <a:t>precision</a:t>
            </a:r>
            <a:r>
              <a:rPr lang="it-IT" dirty="0"/>
              <a:t> ma leggero miglioramento nella recall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anche qui leggera diminuzione nella </a:t>
            </a:r>
            <a:r>
              <a:rPr lang="it-IT" dirty="0" err="1"/>
              <a:t>precision</a:t>
            </a:r>
            <a:r>
              <a:rPr lang="it-IT" dirty="0"/>
              <a:t>, ma miglioramento più accentuato nella recall.  </a:t>
            </a:r>
          </a:p>
          <a:p>
            <a:r>
              <a:rPr lang="it-IT" dirty="0"/>
              <a:t>Attualmente,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ed </a:t>
            </a:r>
            <a:r>
              <a:rPr lang="it-IT" b="1" dirty="0" err="1"/>
              <a:t>IBk</a:t>
            </a:r>
            <a:r>
              <a:rPr lang="it-IT" dirty="0"/>
              <a:t> sembrano essere i classificatori </a:t>
            </a:r>
            <a:r>
              <a:rPr lang="it-IT" b="1" dirty="0"/>
              <a:t>migliori</a:t>
            </a:r>
            <a:r>
              <a:rPr lang="it-IT" dirty="0"/>
              <a:t>, con performance quasi simili.</a:t>
            </a:r>
          </a:p>
        </p:txBody>
      </p:sp>
      <p:pic>
        <p:nvPicPr>
          <p:cNvPr id="8" name="Immagine 7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C87B1F7C-588F-198C-9BAC-B8550D06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792859"/>
            <a:ext cx="6642781" cy="39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9299-C132-A2F4-9E96-DF4B9009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2D81F-0447-12CA-2593-CD4DCE9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 e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2A7792-CD85-04A7-3832-471825E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CD57A3-7321-C7D8-F286-AD09FED7F357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43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</a:t>
            </a:r>
            <a:r>
              <a:rPr lang="it-IT" b="1" dirty="0"/>
              <a:t> </a:t>
            </a:r>
            <a:r>
              <a:rPr lang="it-IT" dirty="0"/>
              <a:t>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Over Sampling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 ma un sostanziale aumento nella recall, come atteso, dovuto all’aumentare della percentuale di positivi;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, ma anche qui un sostanziale aumento nella recall;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 ma anche qui un sostanziale aumento nella recall. Le sue performance sono equiparabili a quelle di </a:t>
            </a:r>
            <a:r>
              <a:rPr lang="it-IT" dirty="0" err="1"/>
              <a:t>Ibk</a:t>
            </a:r>
            <a:r>
              <a:rPr lang="it-IT" dirty="0"/>
              <a:t>.</a:t>
            </a:r>
          </a:p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/>
              <a:t>Under</a:t>
            </a:r>
            <a:r>
              <a:rPr lang="it-IT" dirty="0"/>
              <a:t> </a:t>
            </a:r>
            <a:r>
              <a:rPr lang="it-IT" b="1" dirty="0"/>
              <a:t>Sampling</a:t>
            </a:r>
            <a:r>
              <a:rPr lang="it-IT" dirty="0"/>
              <a:t>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 riduzione più accentuata nella </a:t>
            </a:r>
            <a:r>
              <a:rPr lang="it-IT" dirty="0" err="1"/>
              <a:t>precision</a:t>
            </a:r>
            <a:r>
              <a:rPr lang="it-IT" dirty="0"/>
              <a:t> ed un sostanziale aumento nella recall, come da attese, dovuto alla diminuzione della percentuale dei negativi;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 come in </a:t>
            </a:r>
            <a:r>
              <a:rPr lang="it-IT" dirty="0" err="1"/>
              <a:t>IBk</a:t>
            </a:r>
            <a:r>
              <a:rPr lang="it-IT" dirty="0"/>
              <a:t>, diminuzione leggera nella </a:t>
            </a:r>
            <a:r>
              <a:rPr lang="it-IT" dirty="0" err="1"/>
              <a:t>precision</a:t>
            </a:r>
            <a:r>
              <a:rPr lang="it-IT" dirty="0"/>
              <a:t> ed un aumento nella recall più basso rispetto </a:t>
            </a:r>
            <a:r>
              <a:rPr lang="it-IT" dirty="0" err="1"/>
              <a:t>oversampling</a:t>
            </a:r>
            <a:r>
              <a:rPr lang="it-IT" dirty="0"/>
              <a:t>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come in </a:t>
            </a:r>
            <a:r>
              <a:rPr lang="it-IT" dirty="0" err="1"/>
              <a:t>IBk</a:t>
            </a:r>
            <a:r>
              <a:rPr lang="it-IT" dirty="0"/>
              <a:t>, diminuzione più accentuata nella </a:t>
            </a:r>
            <a:r>
              <a:rPr lang="it-IT" dirty="0" err="1"/>
              <a:t>precision</a:t>
            </a:r>
            <a:r>
              <a:rPr lang="it-IT" dirty="0"/>
              <a:t> ma sostanziale aumento nella recall, come atteso. </a:t>
            </a:r>
          </a:p>
          <a:p>
            <a:r>
              <a:rPr lang="it-IT" dirty="0"/>
              <a:t>In generale, per Over Sampling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b="1" dirty="0"/>
              <a:t> </a:t>
            </a:r>
            <a:r>
              <a:rPr lang="it-IT" dirty="0"/>
              <a:t>risulta essere il classificatore migliore, per Under Sampling </a:t>
            </a:r>
            <a:r>
              <a:rPr lang="it-IT" b="1" dirty="0" err="1"/>
              <a:t>IBk</a:t>
            </a:r>
            <a:r>
              <a:rPr lang="it-IT" dirty="0"/>
              <a:t> sembra essere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8" name="Immagine 7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3179231A-0B2D-94D0-D631-C1DB6A66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0" y="1653177"/>
            <a:ext cx="6796280" cy="44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D460-EEEB-C08B-8E4E-DA4878D8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5A649-7B85-FEA5-3092-0188AF9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 e Sensitive learning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7EBAA7-E5FC-2963-AC8C-A5537DC9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4F708D36-42DC-B13F-AE2D-012CEC6D71EB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39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Sensitive Learning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</a:t>
            </a:r>
            <a:r>
              <a:rPr lang="it-IT" dirty="0" err="1"/>
              <a:t>precision</a:t>
            </a:r>
            <a:r>
              <a:rPr lang="it-IT" dirty="0"/>
              <a:t> e recall generalmente stabili rispetto la sola Feature </a:t>
            </a:r>
            <a:r>
              <a:rPr lang="it-IT" dirty="0" err="1"/>
              <a:t>Selection</a:t>
            </a:r>
            <a:r>
              <a:rPr lang="it-IT" dirty="0"/>
              <a:t>, con una leggera diminuzione della </a:t>
            </a:r>
            <a:r>
              <a:rPr lang="it-IT" dirty="0" err="1"/>
              <a:t>precision</a:t>
            </a:r>
            <a:r>
              <a:rPr lang="it-IT" dirty="0"/>
              <a:t>, più accentuata rispetto al caso senza filtraggio ed una leggera diminuzione anche nella recall;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diminuzione leggera nella </a:t>
            </a:r>
            <a:r>
              <a:rPr lang="it-IT" dirty="0" err="1"/>
              <a:t>precision</a:t>
            </a:r>
            <a:r>
              <a:rPr lang="it-IT" dirty="0"/>
              <a:t> ma leggero aumento nella recall, come atteso, soprattutto rispetto il caso senza filtraggio.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leggera diminuzione della </a:t>
            </a:r>
            <a:r>
              <a:rPr lang="it-IT" dirty="0" err="1"/>
              <a:t>precision</a:t>
            </a:r>
            <a:r>
              <a:rPr lang="it-IT" dirty="0"/>
              <a:t> e aumento nella recall, rispetto al caso senza filtraggio.</a:t>
            </a:r>
          </a:p>
          <a:p>
            <a:r>
              <a:rPr lang="it-IT" dirty="0"/>
              <a:t>In questo caso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 sembra essere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10" name="Immagine 9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A9D612EA-C84C-9A3A-26A9-A49972E1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6" y="1653178"/>
            <a:ext cx="6671304" cy="43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5F6F3-D517-FF0F-31EA-C1CA8D5B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A102B3-E1CE-DE7E-8A7C-EC0C80C5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generale, non è possibile definire il classificatore migliore in </a:t>
            </a:r>
            <a:r>
              <a:rPr lang="it-IT" b="1" dirty="0"/>
              <a:t>assoluto</a:t>
            </a:r>
            <a:r>
              <a:rPr lang="it-IT" dirty="0"/>
              <a:t>. I dati variano molto dal dataset iniziale e alle varie tecniche applicate:</a:t>
            </a:r>
          </a:p>
          <a:p>
            <a:pPr lvl="1"/>
            <a:r>
              <a:rPr lang="it-IT" dirty="0"/>
              <a:t>La configurazione migliore per </a:t>
            </a:r>
            <a:r>
              <a:rPr lang="it-IT" b="1" dirty="0" err="1"/>
              <a:t>BookKeeper</a:t>
            </a:r>
            <a:r>
              <a:rPr lang="it-IT" dirty="0"/>
              <a:t> risulta essere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nella configurazione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+ Sensitive Learning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La configurazione migliore per </a:t>
            </a:r>
            <a:r>
              <a:rPr lang="it-IT" b="1" dirty="0" err="1"/>
              <a:t>Syncope</a:t>
            </a:r>
            <a:r>
              <a:rPr lang="it-IT" dirty="0"/>
              <a:t> risulta essere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b="1" dirty="0"/>
              <a:t> </a:t>
            </a:r>
            <a:r>
              <a:rPr lang="it-IT" dirty="0"/>
              <a:t>nella configurazione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+ Over Sampling</a:t>
            </a:r>
            <a:r>
              <a:rPr lang="it-IT" dirty="0"/>
              <a:t>.</a:t>
            </a:r>
          </a:p>
          <a:p>
            <a:r>
              <a:rPr lang="it-IT" dirty="0"/>
              <a:t>I risultati ottenuti sono coerenti con la trattazione teorica, portando risultati attesi a seconda della variazione delle tecniche usate.</a:t>
            </a:r>
          </a:p>
          <a:p>
            <a:r>
              <a:rPr lang="it-IT" dirty="0"/>
              <a:t>Le tecniche di </a:t>
            </a:r>
            <a:r>
              <a:rPr lang="it-IT" b="1" dirty="0"/>
              <a:t>Under Sampling</a:t>
            </a:r>
            <a:r>
              <a:rPr lang="it-IT" dirty="0"/>
              <a:t>, in </a:t>
            </a:r>
            <a:r>
              <a:rPr lang="it-IT" b="1" dirty="0"/>
              <a:t>dataset ridotti </a:t>
            </a:r>
            <a:r>
              <a:rPr lang="it-IT" dirty="0"/>
              <a:t>come nel caso di </a:t>
            </a:r>
            <a:r>
              <a:rPr lang="it-IT" dirty="0" err="1"/>
              <a:t>BookKeeper</a:t>
            </a:r>
            <a:r>
              <a:rPr lang="it-IT" dirty="0"/>
              <a:t>, potrebbero portare ad uno sbilanciamento ed una </a:t>
            </a:r>
            <a:r>
              <a:rPr lang="it-IT" b="1" dirty="0"/>
              <a:t>perdita di informazioni eccessiva</a:t>
            </a:r>
            <a:r>
              <a:rPr lang="it-IT" dirty="0"/>
              <a:t>. Sono da preferire tecniche alternative, come Over Sampling oppure Sensitive Learning.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192EDB-C7DA-B660-FCD9-A1230279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29419-DB09-AB90-9CD0-446F563E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3C694-DD60-508A-DBA8-8883A442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13432"/>
            <a:ext cx="8296821" cy="39044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Introduzione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Obiettivo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Metodologia: 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Recupero delle metriche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Costruzione del dataset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Tecniche di utilizzo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Risultati: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 err="1"/>
              <a:t>BookKeeper</a:t>
            </a:r>
            <a:endParaRPr lang="it-IT" dirty="0"/>
          </a:p>
          <a:p>
            <a:pPr marL="571500" lvl="1" indent="-342900">
              <a:buFont typeface="+mj-lt"/>
              <a:buAutoNum type="arabicPeriod"/>
            </a:pPr>
            <a:r>
              <a:rPr lang="it-IT" dirty="0" err="1"/>
              <a:t>Syncope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Minacce alla validità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Link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FD079E-A5CA-61B2-D64A-2890FCA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4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5BA51-F801-33EF-3EC7-A1777012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Minacce alla validità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CAE10-58F0-29E0-A4C2-F149CF45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L’operazione di </a:t>
            </a:r>
            <a:r>
              <a:rPr lang="it-IT" b="1" dirty="0" err="1"/>
              <a:t>Cold</a:t>
            </a:r>
            <a:r>
              <a:rPr lang="it-IT" b="1" dirty="0"/>
              <a:t> Start </a:t>
            </a:r>
            <a:r>
              <a:rPr lang="it-IT" dirty="0"/>
              <a:t>nel calcolo della </a:t>
            </a:r>
            <a:r>
              <a:rPr lang="it-IT" dirty="0" err="1"/>
              <a:t>Proportion</a:t>
            </a:r>
            <a:r>
              <a:rPr lang="it-IT" dirty="0"/>
              <a:t> si basa sull’assunzione che alcuni progetti Apache selezionati (ad esempio </a:t>
            </a:r>
            <a:r>
              <a:rPr lang="it-IT" dirty="0" err="1"/>
              <a:t>Avro</a:t>
            </a:r>
            <a:r>
              <a:rPr lang="it-IT" dirty="0"/>
              <a:t>, </a:t>
            </a:r>
            <a:r>
              <a:rPr lang="it-IT" dirty="0" err="1"/>
              <a:t>ZookKeeper</a:t>
            </a:r>
            <a:r>
              <a:rPr lang="it-IT" dirty="0"/>
              <a:t> per </a:t>
            </a:r>
            <a:r>
              <a:rPr lang="it-IT" dirty="0" err="1"/>
              <a:t>BookKeeper</a:t>
            </a:r>
            <a:r>
              <a:rPr lang="it-IT" dirty="0"/>
              <a:t>, Proton e </a:t>
            </a:r>
            <a:r>
              <a:rPr lang="it-IT" dirty="0" err="1"/>
              <a:t>OpenJPA</a:t>
            </a:r>
            <a:r>
              <a:rPr lang="it-IT" dirty="0"/>
              <a:t> per </a:t>
            </a:r>
            <a:r>
              <a:rPr lang="it-IT" dirty="0" err="1"/>
              <a:t>Syncope</a:t>
            </a:r>
            <a:r>
              <a:rPr lang="it-IT" dirty="0"/>
              <a:t>) siano simili ai progetti di studio.</a:t>
            </a:r>
          </a:p>
          <a:p>
            <a:r>
              <a:rPr lang="it-IT" dirty="0"/>
              <a:t>I </a:t>
            </a:r>
            <a:r>
              <a:rPr lang="it-IT" b="1" dirty="0"/>
              <a:t>ticket</a:t>
            </a:r>
            <a:r>
              <a:rPr lang="it-IT" dirty="0"/>
              <a:t> che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presentano</a:t>
            </a:r>
            <a:r>
              <a:rPr lang="it-IT" dirty="0"/>
              <a:t> </a:t>
            </a:r>
            <a:r>
              <a:rPr lang="it-IT" b="1" dirty="0" err="1"/>
              <a:t>commit</a:t>
            </a:r>
            <a:r>
              <a:rPr lang="it-IT" dirty="0"/>
              <a:t> associati vengono esclusi dal calcolo, poiché non forniscono informazioni. </a:t>
            </a:r>
          </a:p>
          <a:p>
            <a:r>
              <a:rPr lang="it-IT" dirty="0"/>
              <a:t>Le </a:t>
            </a:r>
            <a:r>
              <a:rPr lang="it-IT" b="1" dirty="0"/>
              <a:t>informazioni</a:t>
            </a:r>
            <a:r>
              <a:rPr lang="it-IT" dirty="0"/>
              <a:t> su JIRA, come le date di apertura, risoluzione e le versioni affette o </a:t>
            </a:r>
            <a:r>
              <a:rPr lang="it-IT" dirty="0" err="1"/>
              <a:t>fixed</a:t>
            </a:r>
            <a:r>
              <a:rPr lang="it-IT" dirty="0"/>
              <a:t>, vengono considerate </a:t>
            </a:r>
            <a:r>
              <a:rPr lang="it-IT" b="1" dirty="0"/>
              <a:t>vere a priori</a:t>
            </a:r>
            <a:r>
              <a:rPr lang="it-IT" dirty="0"/>
              <a:t>.</a:t>
            </a:r>
          </a:p>
          <a:p>
            <a:r>
              <a:rPr lang="it-IT" dirty="0"/>
              <a:t>Se un ticket presenta una lista di </a:t>
            </a:r>
            <a:r>
              <a:rPr lang="it-IT" dirty="0" err="1"/>
              <a:t>Affected</a:t>
            </a:r>
            <a:r>
              <a:rPr lang="it-IT" dirty="0"/>
              <a:t> Version (AV), viene considerata come </a:t>
            </a:r>
            <a:r>
              <a:rPr lang="it-IT" dirty="0" err="1"/>
              <a:t>Injected</a:t>
            </a:r>
            <a:r>
              <a:rPr lang="it-IT" dirty="0"/>
              <a:t> Version (IV) la </a:t>
            </a:r>
            <a:r>
              <a:rPr lang="it-IT" b="1" dirty="0"/>
              <a:t>prima AV nella lista.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AD60D0-13B5-ECA5-A160-745FB0F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596A4-3524-DD29-F490-32E736E4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6C22D5-5C74-4138-F84B-6EF11E70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GITHUB:</a:t>
            </a:r>
          </a:p>
          <a:p>
            <a:pPr lvl="1"/>
            <a:r>
              <a:rPr lang="it-IT" dirty="0">
                <a:hlinkClick r:id="rId2"/>
              </a:rPr>
              <a:t>https://github.com/lucamjdimarco/ISW2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SONARCLOUD:</a:t>
            </a:r>
          </a:p>
          <a:p>
            <a:pPr lvl="1"/>
            <a:r>
              <a:rPr lang="it-IT" dirty="0"/>
              <a:t>https://</a:t>
            </a:r>
            <a:r>
              <a:rPr lang="it-IT" dirty="0" err="1"/>
              <a:t>sonarcloud.io</a:t>
            </a:r>
            <a:r>
              <a:rPr lang="it-IT" dirty="0"/>
              <a:t>/</a:t>
            </a:r>
            <a:r>
              <a:rPr lang="it-IT" dirty="0" err="1"/>
              <a:t>summary</a:t>
            </a:r>
            <a:r>
              <a:rPr lang="it-IT" dirty="0"/>
              <a:t>/</a:t>
            </a:r>
            <a:r>
              <a:rPr lang="it-IT" dirty="0" err="1"/>
              <a:t>new_code?id</a:t>
            </a:r>
            <a:r>
              <a:rPr lang="it-IT" dirty="0"/>
              <a:t>=lucamjdimarco_ISW2&amp;branch=</a:t>
            </a:r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6C60F6-9170-381D-D619-FC4CF1C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A6F44-B734-2991-264A-3AEB8BD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C9FD4-50DA-5B15-21AC-8AFB32E0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L’operazione di testing all’interno dei progetti SW è un’operazione </a:t>
            </a:r>
            <a:r>
              <a:rPr lang="it-IT" b="1" dirty="0"/>
              <a:t>dispendiosa</a:t>
            </a:r>
            <a:r>
              <a:rPr lang="it-IT" dirty="0"/>
              <a:t> in termini di tempo e di costo monetario:</a:t>
            </a:r>
          </a:p>
          <a:p>
            <a:pPr lvl="1"/>
            <a:r>
              <a:rPr lang="it-IT" dirty="0"/>
              <a:t>Svolgere le operazioni di testing in maniera </a:t>
            </a:r>
            <a:r>
              <a:rPr lang="it-IT" b="1" dirty="0"/>
              <a:t>esaustiva</a:t>
            </a:r>
            <a:r>
              <a:rPr lang="it-IT" dirty="0"/>
              <a:t> sull’intero progetto è oneroso e difficilmente applicabile.</a:t>
            </a:r>
          </a:p>
          <a:p>
            <a:r>
              <a:rPr lang="it-IT" dirty="0"/>
              <a:t>Riuscire a ridurre queste due variabili è cruciale per risparmiare risorse:</a:t>
            </a:r>
          </a:p>
          <a:p>
            <a:pPr lvl="1"/>
            <a:r>
              <a:rPr lang="it-IT" dirty="0"/>
              <a:t>La </a:t>
            </a:r>
            <a:r>
              <a:rPr lang="it-IT" b="1" dirty="0"/>
              <a:t>soluzione</a:t>
            </a:r>
            <a:r>
              <a:rPr lang="it-IT" dirty="0"/>
              <a:t> può ricadere nella </a:t>
            </a:r>
            <a:r>
              <a:rPr lang="it-IT" b="1" dirty="0"/>
              <a:t>predizione </a:t>
            </a:r>
            <a:r>
              <a:rPr lang="it-IT" dirty="0"/>
              <a:t>delle future classi buggy mediante </a:t>
            </a:r>
            <a:r>
              <a:rPr lang="it-IT" b="1" dirty="0"/>
              <a:t>informazioni passate</a:t>
            </a:r>
            <a:r>
              <a:rPr lang="it-IT" dirty="0"/>
              <a:t>.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EB7A57-6593-86E8-5EE3-1B9A2FF5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99DAD-5A9D-7FCD-B80D-AE8C632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4CFE9-0642-A6D0-8C2A-71B42BB1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L’obiettivo è quello di rendere più </a:t>
            </a:r>
            <a:r>
              <a:rPr lang="it-IT" b="1" dirty="0"/>
              <a:t>mirata</a:t>
            </a:r>
            <a:r>
              <a:rPr lang="it-IT" dirty="0"/>
              <a:t> l’operazione di testing:</a:t>
            </a:r>
          </a:p>
          <a:p>
            <a:pPr lvl="1"/>
            <a:r>
              <a:rPr lang="it-IT" dirty="0"/>
              <a:t>Per raggiungere questo obiettivo, nel progetto di studio:</a:t>
            </a:r>
          </a:p>
          <a:p>
            <a:pPr lvl="2"/>
            <a:r>
              <a:rPr lang="it-IT" dirty="0"/>
              <a:t>Sono stati </a:t>
            </a:r>
            <a:r>
              <a:rPr lang="it-IT" b="1" dirty="0"/>
              <a:t>applicati</a:t>
            </a:r>
            <a:r>
              <a:rPr lang="it-IT" dirty="0"/>
              <a:t> diversi </a:t>
            </a:r>
            <a:r>
              <a:rPr lang="it-IT" b="1" dirty="0"/>
              <a:t>modelli</a:t>
            </a:r>
            <a:r>
              <a:rPr lang="it-IT" dirty="0"/>
              <a:t> di ML per ottenere predizioni sulla </a:t>
            </a:r>
            <a:r>
              <a:rPr lang="it-IT" dirty="0" err="1"/>
              <a:t>bugginess</a:t>
            </a:r>
            <a:r>
              <a:rPr lang="it-IT" dirty="0"/>
              <a:t> delle classi dei progetti sott’esame;</a:t>
            </a:r>
          </a:p>
          <a:p>
            <a:pPr lvl="2"/>
            <a:r>
              <a:rPr lang="it-IT" dirty="0"/>
              <a:t>Si sono </a:t>
            </a:r>
            <a:r>
              <a:rPr lang="it-IT" b="1" dirty="0"/>
              <a:t>analizzati</a:t>
            </a:r>
            <a:r>
              <a:rPr lang="it-IT" dirty="0"/>
              <a:t> i risultati di questi modelli al variare di tecniche di addestramento.</a:t>
            </a:r>
          </a:p>
          <a:p>
            <a:r>
              <a:rPr lang="it-IT" dirty="0"/>
              <a:t>L’obiettivo è quello di trovare la </a:t>
            </a:r>
            <a:r>
              <a:rPr lang="it-IT" b="1" dirty="0"/>
              <a:t>configurazione ottimale </a:t>
            </a:r>
            <a:r>
              <a:rPr lang="it-IT" dirty="0"/>
              <a:t>per i due progetti Apache sott’esame: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Syncope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F48EBC-8218-ECE4-165F-1B726B8D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58696-92F4-3288-8821-5A91C2AD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EA3CD-334D-E89F-D81B-71404DCC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Vengono raccolte le </a:t>
            </a:r>
            <a:r>
              <a:rPr lang="it-IT" b="1" dirty="0"/>
              <a:t>metriche</a:t>
            </a:r>
            <a:r>
              <a:rPr lang="it-IT" dirty="0"/>
              <a:t> dei seguenti </a:t>
            </a:r>
            <a:r>
              <a:rPr lang="it-IT" b="1" dirty="0"/>
              <a:t>progetti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Apache </a:t>
            </a:r>
            <a:r>
              <a:rPr lang="it-IT" dirty="0" err="1"/>
              <a:t>Syncope</a:t>
            </a:r>
            <a:r>
              <a:rPr lang="it-IT" dirty="0"/>
              <a:t>.</a:t>
            </a:r>
          </a:p>
          <a:p>
            <a:r>
              <a:rPr lang="it-IT" dirty="0"/>
              <a:t>Vengono costruiti i </a:t>
            </a:r>
            <a:r>
              <a:rPr lang="it-IT" b="1" dirty="0"/>
              <a:t>dataset</a:t>
            </a:r>
            <a:r>
              <a:rPr lang="it-IT" dirty="0"/>
              <a:t> di training e di testing set;</a:t>
            </a:r>
          </a:p>
          <a:p>
            <a:r>
              <a:rPr lang="it-IT" dirty="0"/>
              <a:t>Vengono applicati gli </a:t>
            </a:r>
            <a:r>
              <a:rPr lang="it-IT" b="1" dirty="0"/>
              <a:t>algoritmi</a:t>
            </a:r>
            <a:r>
              <a:rPr lang="it-IT" dirty="0"/>
              <a:t> di ML per eseguire le predizioni:</a:t>
            </a:r>
          </a:p>
          <a:p>
            <a:pPr lvl="1"/>
            <a:r>
              <a:rPr lang="it-IT" dirty="0"/>
              <a:t>Utilizzo di 3 </a:t>
            </a:r>
            <a:r>
              <a:rPr lang="it-IT" b="1" dirty="0"/>
              <a:t>modelli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r>
              <a:rPr lang="it-IT" dirty="0"/>
              <a:t>,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, IBK.</a:t>
            </a:r>
          </a:p>
          <a:p>
            <a:pPr lvl="1"/>
            <a:r>
              <a:rPr lang="it-IT" dirty="0"/>
              <a:t>Utilizzo di 3 </a:t>
            </a:r>
            <a:r>
              <a:rPr lang="it-IT" b="1" dirty="0"/>
              <a:t>tecniche</a:t>
            </a:r>
            <a:r>
              <a:rPr lang="it-IT" dirty="0"/>
              <a:t>: </a:t>
            </a:r>
            <a:r>
              <a:rPr lang="it-IT" dirty="0" err="1"/>
              <a:t>Feauture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, Sampling (Over e Under) e Cost </a:t>
            </a:r>
            <a:r>
              <a:rPr lang="it-IT" dirty="0" err="1"/>
              <a:t>Sensitivity</a:t>
            </a:r>
            <a:r>
              <a:rPr lang="it-IT" dirty="0"/>
              <a:t>.</a:t>
            </a:r>
          </a:p>
          <a:p>
            <a:pPr lvl="2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372A48-8DC8-B091-D514-07E7E17B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3ED23-D212-9679-50F7-6A7B51F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4FFFC2-0781-7321-AD48-9D677C58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4053"/>
            <a:ext cx="7729728" cy="3945636"/>
          </a:xfrm>
        </p:spPr>
        <p:txBody>
          <a:bodyPr/>
          <a:lstStyle/>
          <a:p>
            <a:r>
              <a:rPr lang="it-IT" dirty="0"/>
              <a:t>Si introduce il concetto di »</a:t>
            </a:r>
            <a:r>
              <a:rPr lang="it-IT" b="1" dirty="0"/>
              <a:t>ciclo di vita</a:t>
            </a:r>
            <a:r>
              <a:rPr lang="it-IT" dirty="0"/>
              <a:t>» del bug: le classe definite affette sono quelle contenute tra IV (</a:t>
            </a:r>
            <a:r>
              <a:rPr lang="it-IT" dirty="0" err="1"/>
              <a:t>injected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 e FV (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).</a:t>
            </a:r>
          </a:p>
          <a:p>
            <a:endParaRPr lang="it-IT" dirty="0"/>
          </a:p>
          <a:p>
            <a:r>
              <a:rPr lang="it-IT" dirty="0"/>
              <a:t>La </a:t>
            </a:r>
            <a:r>
              <a:rPr lang="it-IT" b="1" dirty="0"/>
              <a:t>timeline</a:t>
            </a:r>
            <a:r>
              <a:rPr lang="it-IT" dirty="0"/>
              <a:t> completa dell’arco temporale di vita del bug è la seguente: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Nello specifico:</a:t>
            </a:r>
          </a:p>
          <a:p>
            <a:pPr lvl="1"/>
            <a:r>
              <a:rPr lang="it-IT" b="1" dirty="0"/>
              <a:t>IV:</a:t>
            </a:r>
            <a:r>
              <a:rPr lang="it-IT" dirty="0"/>
              <a:t> # della release dalla quale il bug viene introdotto;</a:t>
            </a:r>
          </a:p>
          <a:p>
            <a:pPr lvl="1"/>
            <a:r>
              <a:rPr lang="it-IT" b="1" dirty="0"/>
              <a:t>OV</a:t>
            </a:r>
            <a:r>
              <a:rPr lang="it-IT" dirty="0"/>
              <a:t>: # della release dalla quale il bug viene rilevato;</a:t>
            </a:r>
          </a:p>
          <a:p>
            <a:pPr lvl="1"/>
            <a:r>
              <a:rPr lang="it-IT" b="1" dirty="0"/>
              <a:t>FV</a:t>
            </a:r>
            <a:r>
              <a:rPr lang="it-IT" dirty="0"/>
              <a:t>: # della release nella quale il bug viene risolto e chiuso.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51960-D61C-A421-5BF9-48685A70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DA9BFA-2E76-DD76-2D6F-3188A698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91" y="3224481"/>
            <a:ext cx="1894018" cy="4090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058A9C-A28A-30BC-648F-76AFA56E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34" y="3976222"/>
            <a:ext cx="5297732" cy="8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832C3-4844-96EB-64C0-4D412681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-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63F11-2E8E-530B-3CAA-E46FA808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Queste informazioni di IV, OV ed FV vengono recuperate tramite </a:t>
            </a:r>
            <a:r>
              <a:rPr lang="it-IT" dirty="0" err="1"/>
              <a:t>issue</a:t>
            </a:r>
            <a:r>
              <a:rPr lang="it-IT" dirty="0"/>
              <a:t> sulla piattaforma </a:t>
            </a:r>
            <a:r>
              <a:rPr lang="it-IT" b="1" dirty="0"/>
              <a:t>JIRA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Problema</a:t>
            </a:r>
            <a:r>
              <a:rPr lang="it-IT" dirty="0"/>
              <a:t>: non tutte le versioni su JIRA presentano dati riguardo le IV.</a:t>
            </a:r>
          </a:p>
          <a:p>
            <a:r>
              <a:rPr lang="it-IT" dirty="0"/>
              <a:t>Ove le IV non siano presenti, si ricorre al calcolo delle stesse mediante tecnica di </a:t>
            </a:r>
            <a:r>
              <a:rPr lang="it-IT" b="1" dirty="0" err="1"/>
              <a:t>proportion</a:t>
            </a:r>
            <a:r>
              <a:rPr lang="it-IT" dirty="0"/>
              <a:t>: mediante l’utilizzo del parametro di proporzionalità </a:t>
            </a:r>
            <a:r>
              <a:rPr lang="it-IT" dirty="0" err="1"/>
              <a:t>p</a:t>
            </a:r>
            <a:r>
              <a:rPr lang="it-IT" dirty="0"/>
              <a:t>, calcolato su ticket aventi informazioni sulla IV, è possibile stimare IV sui ticket che non lo presentano.</a:t>
            </a:r>
          </a:p>
          <a:p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5DB360-802F-8CAD-4682-79777CD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0D466D-CAAB-6AF1-F7A6-AC991BA3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70" y="5073064"/>
            <a:ext cx="4138930" cy="8202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4D507E-336F-1882-F99D-47E40184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12" y="5080965"/>
            <a:ext cx="3861318" cy="8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BD1F4-7E99-0892-FA6E-8A445E43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-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2240E-D4AE-EC13-F063-82711309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progetto vengono utilizzate </a:t>
            </a:r>
            <a:r>
              <a:rPr lang="it-IT" b="1" dirty="0"/>
              <a:t>due modalità </a:t>
            </a:r>
            <a:r>
              <a:rPr lang="it-IT" dirty="0"/>
              <a:t>di calcolo nella </a:t>
            </a:r>
            <a:r>
              <a:rPr lang="it-IT" dirty="0" err="1"/>
              <a:t>proportion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Cold</a:t>
            </a:r>
            <a:r>
              <a:rPr lang="it-IT" b="1" dirty="0"/>
              <a:t> start</a:t>
            </a:r>
            <a:r>
              <a:rPr lang="it-IT" dirty="0"/>
              <a:t>: modalità utilizzata quando non sono presenti abbastanza dati per calcolare una </a:t>
            </a:r>
            <a:r>
              <a:rPr lang="it-IT" dirty="0" err="1"/>
              <a:t>proportion</a:t>
            </a:r>
            <a:r>
              <a:rPr lang="it-IT" dirty="0"/>
              <a:t> nel progetto (i ticket presi sono meno della grandezza della finestra). La </a:t>
            </a:r>
            <a:r>
              <a:rPr lang="it-IT" dirty="0" err="1"/>
              <a:t>proportion</a:t>
            </a:r>
            <a:r>
              <a:rPr lang="it-IT" dirty="0"/>
              <a:t> viene calcolata utilizzando ticket di </a:t>
            </a:r>
            <a:r>
              <a:rPr lang="it-IT" b="1" dirty="0"/>
              <a:t>progetti</a:t>
            </a:r>
            <a:r>
              <a:rPr lang="it-IT" dirty="0"/>
              <a:t> correlati o </a:t>
            </a:r>
            <a:r>
              <a:rPr lang="it-IT" b="1" dirty="0"/>
              <a:t>simili</a:t>
            </a:r>
            <a:r>
              <a:rPr lang="it-IT" dirty="0"/>
              <a:t>.</a:t>
            </a:r>
          </a:p>
          <a:p>
            <a:pPr lvl="1"/>
            <a:r>
              <a:rPr lang="it-IT" b="1" dirty="0" err="1"/>
              <a:t>Moving</a:t>
            </a:r>
            <a:r>
              <a:rPr lang="it-IT" b="1" dirty="0"/>
              <a:t> Window</a:t>
            </a:r>
            <a:r>
              <a:rPr lang="it-IT" dirty="0"/>
              <a:t>: modalità utilizzata per calcolare dinamicamente la </a:t>
            </a:r>
            <a:r>
              <a:rPr lang="it-IT" dirty="0" err="1"/>
              <a:t>proportion</a:t>
            </a:r>
            <a:r>
              <a:rPr lang="it-IT" dirty="0"/>
              <a:t> basandosi solo su una quantità limitata di ticket recenti (grandezza della window).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62D9D5-B4BA-C53C-5F81-4CD9C93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ABACC-8492-1164-20FE-A6ECC60E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30D5A8-ABB9-2AB0-49F9-08B4AAE3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metà più recente delle release viene eliminata per ridurre il fenomeno dello </a:t>
            </a:r>
            <a:r>
              <a:rPr lang="it-IT" b="1" dirty="0" err="1"/>
              <a:t>snoring</a:t>
            </a:r>
            <a:r>
              <a:rPr lang="it-IT" dirty="0"/>
              <a:t>.</a:t>
            </a:r>
          </a:p>
          <a:p>
            <a:r>
              <a:rPr lang="it-IT" dirty="0"/>
              <a:t>Per ciascuna coppia release + classe vengono recuperate delle </a:t>
            </a:r>
            <a:r>
              <a:rPr lang="it-IT" b="1" dirty="0"/>
              <a:t>metriche</a:t>
            </a:r>
            <a:r>
              <a:rPr lang="it-IT" dirty="0"/>
              <a:t> (illustrate nella slide successiva) per permettere ai classificatori di effettuare le predizioni.</a:t>
            </a:r>
          </a:p>
          <a:p>
            <a:r>
              <a:rPr lang="it-IT" dirty="0"/>
              <a:t>Per ciascuna coppia release + classe viene inserita una label (come ultima colonna del dataset) che indica se la stessa era affetta da </a:t>
            </a:r>
            <a:r>
              <a:rPr lang="it-IT" b="1" dirty="0"/>
              <a:t>bug</a:t>
            </a:r>
            <a:r>
              <a:rPr lang="it-IT" dirty="0"/>
              <a:t> o meno, nella release specifica.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2A9A1A-8E45-ED97-12D7-727B1E3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4472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899</TotalTime>
  <Words>1842</Words>
  <Application>Microsoft Macintosh PowerPoint</Application>
  <PresentationFormat>Widescreen</PresentationFormat>
  <Paragraphs>162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Aptos</vt:lpstr>
      <vt:lpstr>Arial</vt:lpstr>
      <vt:lpstr>Gill Sans MT</vt:lpstr>
      <vt:lpstr>Pacco</vt:lpstr>
      <vt:lpstr>MACHINE LEARNING FOR SOFTWARE ENGINEERING</vt:lpstr>
      <vt:lpstr>AGENDA</vt:lpstr>
      <vt:lpstr>Introduzione</vt:lpstr>
      <vt:lpstr>Obiettivo</vt:lpstr>
      <vt:lpstr>Metodologia</vt:lpstr>
      <vt:lpstr>Metodologia – RECUPERO DELLE METRICHE</vt:lpstr>
      <vt:lpstr>METODOLOGIA - RECUPERO DELLE METRICHE</vt:lpstr>
      <vt:lpstr>METODOLOGIA - RECUPERO DELLE METRICHE</vt:lpstr>
      <vt:lpstr>METODOLOGIA – COSTRUZIONE DEL DATASET</vt:lpstr>
      <vt:lpstr>METODOLOGIA – COSTRUZIONE DEL DATASET</vt:lpstr>
      <vt:lpstr>METODOLOGIA – COSTRUZIONE DEL DATASET</vt:lpstr>
      <vt:lpstr>METODOLOGIA – TECNICHE DI UTILIZZO </vt:lpstr>
      <vt:lpstr>Risultati – Bookkeeper esecuzione CON FEATURE SELECTION</vt:lpstr>
      <vt:lpstr>Risultati – Bookkeeper esecuzione CON FEATURE SELECTION e SAMPLING</vt:lpstr>
      <vt:lpstr>Risultati – Bookkeeper esecuzione CON FEATURE SELECTION e Sensitive learning</vt:lpstr>
      <vt:lpstr>Risultati – syncope esecuzione CON FEATURE SELECTION</vt:lpstr>
      <vt:lpstr>Risultati – syncope esecuzione CON FEATURE SELECTION e SAMPLING</vt:lpstr>
      <vt:lpstr>Risultati – syncope esecuzione CON FEATURE SELECTION e Sensitive learning</vt:lpstr>
      <vt:lpstr>Conclusioni</vt:lpstr>
      <vt:lpstr>Minacce alla validità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marco</dc:creator>
  <cp:lastModifiedBy>luca di marco</cp:lastModifiedBy>
  <cp:revision>2</cp:revision>
  <dcterms:created xsi:type="dcterms:W3CDTF">2025-01-05T15:18:57Z</dcterms:created>
  <dcterms:modified xsi:type="dcterms:W3CDTF">2025-01-09T21:00:50Z</dcterms:modified>
</cp:coreProperties>
</file>