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0DF52-6684-8F42-A0EC-A424A68DC515}" v="31" dt="2025-01-08T15:01:10.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8"/>
    <p:restoredTop sz="94595"/>
  </p:normalViewPr>
  <p:slideViewPr>
    <p:cSldViewPr snapToGrid="0">
      <p:cViewPr>
        <p:scale>
          <a:sx n="118" d="100"/>
          <a:sy n="118" d="100"/>
        </p:scale>
        <p:origin x="-248" y="-288"/>
      </p:cViewPr>
      <p:guideLst/>
    </p:cSldViewPr>
  </p:slideViewPr>
  <p:notesTextViewPr>
    <p:cViewPr>
      <p:scale>
        <a:sx n="30" d="100"/>
        <a:sy n="3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CA37E-039F-7F4B-B757-E451029C1BDA}" type="datetimeFigureOut">
              <a:rPr lang="it-IT" smtClean="0"/>
              <a:t>15/01/25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B20DE-CB2D-BC4C-9F2E-32877B3F09E9}" type="slidenum">
              <a:rPr lang="it-IT" smtClean="0"/>
              <a:t>‹N›</a:t>
            </a:fld>
            <a:endParaRPr lang="it-IT"/>
          </a:p>
        </p:txBody>
      </p:sp>
    </p:spTree>
    <p:extLst>
      <p:ext uri="{BB962C8B-B14F-4D97-AF65-F5344CB8AC3E}">
        <p14:creationId xmlns:p14="http://schemas.microsoft.com/office/powerpoint/2010/main" val="202323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D9B20DE-CB2D-BC4C-9F2E-32877B3F09E9}" type="slidenum">
              <a:rPr lang="it-IT" smtClean="0"/>
              <a:t>15</a:t>
            </a:fld>
            <a:endParaRPr lang="it-IT"/>
          </a:p>
        </p:txBody>
      </p:sp>
    </p:spTree>
    <p:extLst>
      <p:ext uri="{BB962C8B-B14F-4D97-AF65-F5344CB8AC3E}">
        <p14:creationId xmlns:p14="http://schemas.microsoft.com/office/powerpoint/2010/main" val="120441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D9B20DE-CB2D-BC4C-9F2E-32877B3F09E9}" type="slidenum">
              <a:rPr lang="it-IT" smtClean="0"/>
              <a:t>16</a:t>
            </a:fld>
            <a:endParaRPr lang="it-IT"/>
          </a:p>
        </p:txBody>
      </p:sp>
    </p:spTree>
    <p:extLst>
      <p:ext uri="{BB962C8B-B14F-4D97-AF65-F5344CB8AC3E}">
        <p14:creationId xmlns:p14="http://schemas.microsoft.com/office/powerpoint/2010/main" val="30392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146A1EBA-C48C-4440-BDA8-56475354CF5E}" type="datetime1">
              <a:rPr lang="it-IT" smtClean="0"/>
              <a:t>15/01/25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3FEDFE6-04AF-F94F-B52E-7BA45754BE3C}" type="datetime1">
              <a:rPr lang="it-IT" smtClean="0"/>
              <a:t>15/01/25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CB2346-4243-1746-B87D-8E4FEE4057F5}" type="datetime1">
              <a:rPr lang="it-IT" smtClean="0"/>
              <a:t>15/01/25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90C1001-DBEB-4746-B5BC-E7662008802E}" type="datetime1">
              <a:rPr lang="it-IT" smtClean="0"/>
              <a:t>15/01/25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3D873CA2-1A61-2048-9C7A-CBC8B6CE1DED}" type="datetime1">
              <a:rPr lang="it-IT" smtClean="0"/>
              <a:t>15/01/25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E101AD53-971A-B242-8980-2776C54332CB}" type="datetime1">
              <a:rPr lang="it-IT" smtClean="0"/>
              <a:t>15/01/25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77E4D86A-13E2-D84F-AF51-3D75C50166CD}" type="datetime1">
              <a:rPr lang="it-IT" smtClean="0"/>
              <a:t>15/01/25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C8360C1-8C2D-FB4D-816F-B940F3BEDB56}" type="datetime1">
              <a:rPr lang="it-IT" smtClean="0"/>
              <a:t>15/01/25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F028D-5825-B342-9E9B-7CDF2054C8CA}" type="datetime1">
              <a:rPr lang="it-IT" smtClean="0"/>
              <a:t>15/01/25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B75E8B31-1E81-2845-9AF7-574BB41E51E3}" type="datetime1">
              <a:rPr lang="it-IT" smtClean="0"/>
              <a:t>15/01/25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0FB4333-966D-C44D-9A31-906555DA95AD}" type="datetime1">
              <a:rPr lang="it-IT" smtClean="0"/>
              <a:t>15/01/25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449C6D-E4D3-BB4B-AF1E-A8B5EE4D7327}" type="datetime1">
              <a:rPr lang="it-IT" smtClean="0"/>
              <a:t>15/01/25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ucamjdimarco/ISW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36D50E-A766-9D10-C060-7A777E93E8E5}"/>
              </a:ext>
            </a:extLst>
          </p:cNvPr>
          <p:cNvSpPr>
            <a:spLocks noGrp="1"/>
          </p:cNvSpPr>
          <p:nvPr>
            <p:ph type="ctrTitle"/>
          </p:nvPr>
        </p:nvSpPr>
        <p:spPr/>
        <p:txBody>
          <a:bodyPr/>
          <a:lstStyle/>
          <a:p>
            <a:r>
              <a:rPr lang="it-IT" b="1" dirty="0"/>
              <a:t>MACHINE LEARNING FOR SOFTWARE ENGINEERING</a:t>
            </a:r>
          </a:p>
        </p:txBody>
      </p:sp>
      <p:sp>
        <p:nvSpPr>
          <p:cNvPr id="3" name="Sottotitolo 2">
            <a:extLst>
              <a:ext uri="{FF2B5EF4-FFF2-40B4-BE49-F238E27FC236}">
                <a16:creationId xmlns:a16="http://schemas.microsoft.com/office/drawing/2014/main" id="{79F7C06F-F3BF-32CD-E803-BD671BE6E6B3}"/>
              </a:ext>
            </a:extLst>
          </p:cNvPr>
          <p:cNvSpPr>
            <a:spLocks noGrp="1"/>
          </p:cNvSpPr>
          <p:nvPr>
            <p:ph type="subTitle" idx="1"/>
          </p:nvPr>
        </p:nvSpPr>
        <p:spPr/>
        <p:txBody>
          <a:bodyPr/>
          <a:lstStyle/>
          <a:p>
            <a:r>
              <a:rPr lang="it-IT" dirty="0"/>
              <a:t>Ingegneria del Software 2 – Di Marco Luca 0333083</a:t>
            </a:r>
          </a:p>
        </p:txBody>
      </p:sp>
      <p:sp>
        <p:nvSpPr>
          <p:cNvPr id="4" name="Segnaposto numero diapositiva 3">
            <a:extLst>
              <a:ext uri="{FF2B5EF4-FFF2-40B4-BE49-F238E27FC236}">
                <a16:creationId xmlns:a16="http://schemas.microsoft.com/office/drawing/2014/main" id="{555D2F5B-6889-75E1-CDA2-A6CF7FE53443}"/>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129040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05E85-1D08-E6FF-64CE-FC2E31D0C516}"/>
              </a:ext>
            </a:extLst>
          </p:cNvPr>
          <p:cNvSpPr>
            <a:spLocks noGrp="1"/>
          </p:cNvSpPr>
          <p:nvPr>
            <p:ph type="title"/>
          </p:nvPr>
        </p:nvSpPr>
        <p:spPr>
          <a:xfrm>
            <a:off x="804672" y="964692"/>
            <a:ext cx="5894832" cy="1188720"/>
          </a:xfrm>
        </p:spPr>
        <p:txBody>
          <a:bodyPr>
            <a:normAutofit/>
          </a:bodyPr>
          <a:lstStyle/>
          <a:p>
            <a:r>
              <a:rPr lang="it-IT" dirty="0"/>
              <a:t>METODOLOGIA – COSTRUZIONE DEL DATASET</a:t>
            </a:r>
          </a:p>
        </p:txBody>
      </p:sp>
      <p:sp>
        <p:nvSpPr>
          <p:cNvPr id="3" name="Segnaposto contenuto 2">
            <a:extLst>
              <a:ext uri="{FF2B5EF4-FFF2-40B4-BE49-F238E27FC236}">
                <a16:creationId xmlns:a16="http://schemas.microsoft.com/office/drawing/2014/main" id="{BDDF611A-8C80-AFA3-3581-22CB49A1FC76}"/>
              </a:ext>
            </a:extLst>
          </p:cNvPr>
          <p:cNvSpPr>
            <a:spLocks noGrp="1"/>
          </p:cNvSpPr>
          <p:nvPr>
            <p:ph idx="1"/>
          </p:nvPr>
        </p:nvSpPr>
        <p:spPr>
          <a:xfrm>
            <a:off x="803243" y="2638044"/>
            <a:ext cx="5963317" cy="3263206"/>
          </a:xfrm>
        </p:spPr>
        <p:txBody>
          <a:bodyPr>
            <a:normAutofit/>
          </a:bodyPr>
          <a:lstStyle/>
          <a:p>
            <a:r>
              <a:rPr lang="it-IT" dirty="0"/>
              <a:t>Le </a:t>
            </a:r>
            <a:r>
              <a:rPr lang="it-IT" b="1" dirty="0"/>
              <a:t>metriche (intra-release e non cumulative)</a:t>
            </a:r>
            <a:r>
              <a:rPr lang="it-IT" dirty="0"/>
              <a:t> recuperate per ogni classe sono le seguenti.</a:t>
            </a:r>
          </a:p>
          <a:p>
            <a:r>
              <a:rPr lang="it-IT" dirty="0"/>
              <a:t>La metrica </a:t>
            </a:r>
            <a:r>
              <a:rPr lang="it-IT" b="1" dirty="0"/>
              <a:t>BUGGY</a:t>
            </a:r>
            <a:r>
              <a:rPr lang="it-IT" dirty="0"/>
              <a:t> viene calcolata nel seguente modo: </a:t>
            </a:r>
          </a:p>
          <a:p>
            <a:pPr lvl="1"/>
            <a:r>
              <a:rPr lang="it-IT" dirty="0"/>
              <a:t>Vengono recuperati tutti i ticket di tipo «bug» con risoluzione </a:t>
            </a:r>
            <a:r>
              <a:rPr lang="it-IT" b="1" dirty="0"/>
              <a:t>«</a:t>
            </a:r>
            <a:r>
              <a:rPr lang="it-IT" b="1" dirty="0" err="1"/>
              <a:t>fixed</a:t>
            </a:r>
            <a:r>
              <a:rPr lang="it-IT" b="1" dirty="0"/>
              <a:t>» </a:t>
            </a:r>
            <a:r>
              <a:rPr lang="it-IT" dirty="0"/>
              <a:t>e con stato </a:t>
            </a:r>
            <a:r>
              <a:rPr lang="it-IT" b="1" dirty="0"/>
              <a:t>«</a:t>
            </a:r>
            <a:r>
              <a:rPr lang="it-IT" b="1" dirty="0" err="1"/>
              <a:t>closed</a:t>
            </a:r>
            <a:r>
              <a:rPr lang="it-IT" b="1" dirty="0"/>
              <a:t>» </a:t>
            </a:r>
            <a:r>
              <a:rPr lang="it-IT" dirty="0"/>
              <a:t>o </a:t>
            </a:r>
            <a:r>
              <a:rPr lang="it-IT" b="1" dirty="0"/>
              <a:t>«</a:t>
            </a:r>
            <a:r>
              <a:rPr lang="it-IT" b="1" dirty="0" err="1"/>
              <a:t>resolved</a:t>
            </a:r>
            <a:r>
              <a:rPr lang="it-IT" b="1" dirty="0"/>
              <a:t>» </a:t>
            </a:r>
            <a:r>
              <a:rPr lang="it-IT" dirty="0"/>
              <a:t>da JIRA;</a:t>
            </a:r>
          </a:p>
          <a:p>
            <a:pPr lvl="1"/>
            <a:r>
              <a:rPr lang="it-IT" dirty="0"/>
              <a:t>Le classi </a:t>
            </a:r>
            <a:r>
              <a:rPr lang="it-IT" b="1" dirty="0"/>
              <a:t>modificate</a:t>
            </a:r>
            <a:r>
              <a:rPr lang="it-IT" dirty="0"/>
              <a:t> da un </a:t>
            </a:r>
            <a:r>
              <a:rPr lang="it-IT" dirty="0" err="1"/>
              <a:t>commit</a:t>
            </a:r>
            <a:r>
              <a:rPr lang="it-IT" dirty="0"/>
              <a:t> linkato ad un ticket estratto precedentemente, vengono </a:t>
            </a:r>
            <a:r>
              <a:rPr lang="it-IT" b="1" dirty="0"/>
              <a:t>etichettate</a:t>
            </a:r>
            <a:r>
              <a:rPr lang="it-IT" dirty="0"/>
              <a:t> come buggy per tutte le AV (quelle comprese tra IV ed FV).</a:t>
            </a:r>
          </a:p>
          <a:p>
            <a:pPr lvl="1"/>
            <a:endParaRPr lang="it-IT" dirty="0"/>
          </a:p>
        </p:txBody>
      </p:sp>
      <p:sp>
        <p:nvSpPr>
          <p:cNvPr id="13" name="Rectangle 12">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descr="Immagine che contiene testo, schermata, Carattere, numero&#10;&#10;Descrizione generata automaticamente">
            <a:extLst>
              <a:ext uri="{FF2B5EF4-FFF2-40B4-BE49-F238E27FC236}">
                <a16:creationId xmlns:a16="http://schemas.microsoft.com/office/drawing/2014/main" id="{A55B3CCC-830A-5090-73E5-99951E09EBC5}"/>
              </a:ext>
            </a:extLst>
          </p:cNvPr>
          <p:cNvPicPr>
            <a:picLocks noChangeAspect="1"/>
          </p:cNvPicPr>
          <p:nvPr/>
        </p:nvPicPr>
        <p:blipFill>
          <a:blip r:embed="rId2"/>
          <a:stretch>
            <a:fillRect/>
          </a:stretch>
        </p:blipFill>
        <p:spPr>
          <a:xfrm>
            <a:off x="7715890" y="1520088"/>
            <a:ext cx="3328416" cy="3825765"/>
          </a:xfrm>
          <a:prstGeom prst="rect">
            <a:avLst/>
          </a:prstGeom>
        </p:spPr>
      </p:pic>
      <p:sp>
        <p:nvSpPr>
          <p:cNvPr id="4" name="Segnaposto numero diapositiva 3">
            <a:extLst>
              <a:ext uri="{FF2B5EF4-FFF2-40B4-BE49-F238E27FC236}">
                <a16:creationId xmlns:a16="http://schemas.microsoft.com/office/drawing/2014/main" id="{74774D45-3033-98EF-F387-802AD2679D3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45413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FB0646-C426-685D-534B-E421736B7577}"/>
              </a:ext>
            </a:extLst>
          </p:cNvPr>
          <p:cNvSpPr>
            <a:spLocks noGrp="1"/>
          </p:cNvSpPr>
          <p:nvPr>
            <p:ph type="title"/>
          </p:nvPr>
        </p:nvSpPr>
        <p:spPr/>
        <p:txBody>
          <a:bodyPr/>
          <a:lstStyle/>
          <a:p>
            <a:r>
              <a:rPr lang="it-IT" dirty="0"/>
              <a:t>METODOLOGIA – COSTRUZIONE DEL DATASET</a:t>
            </a:r>
          </a:p>
        </p:txBody>
      </p:sp>
      <p:sp>
        <p:nvSpPr>
          <p:cNvPr id="3" name="Segnaposto contenuto 2">
            <a:extLst>
              <a:ext uri="{FF2B5EF4-FFF2-40B4-BE49-F238E27FC236}">
                <a16:creationId xmlns:a16="http://schemas.microsoft.com/office/drawing/2014/main" id="{63AD9FF3-7966-F762-AB97-9104C14DF402}"/>
              </a:ext>
            </a:extLst>
          </p:cNvPr>
          <p:cNvSpPr>
            <a:spLocks noGrp="1"/>
          </p:cNvSpPr>
          <p:nvPr>
            <p:ph idx="1"/>
          </p:nvPr>
        </p:nvSpPr>
        <p:spPr>
          <a:xfrm>
            <a:off x="2231136" y="2279074"/>
            <a:ext cx="7729728" cy="3101983"/>
          </a:xfrm>
        </p:spPr>
        <p:txBody>
          <a:bodyPr>
            <a:normAutofit fontScale="92500" lnSpcReduction="10000"/>
          </a:bodyPr>
          <a:lstStyle/>
          <a:p>
            <a:r>
              <a:rPr lang="it-IT" dirty="0"/>
              <a:t>Al fine di effettuare predizioni, i classificatori devono essere addestrati mediante training set;</a:t>
            </a:r>
          </a:p>
          <a:p>
            <a:r>
              <a:rPr lang="it-IT" dirty="0"/>
              <a:t>Al fine di raccogliere le statistiche dei classificatori, le predizioni devono essere verificate mediante testing set.</a:t>
            </a:r>
          </a:p>
          <a:p>
            <a:r>
              <a:rPr lang="it-IT" dirty="0"/>
              <a:t>La costruzione del training e del testing set avviene mediante tecnica di </a:t>
            </a:r>
            <a:r>
              <a:rPr lang="it-IT" b="1" dirty="0" err="1"/>
              <a:t>Walk</a:t>
            </a:r>
            <a:r>
              <a:rPr lang="it-IT" b="1" dirty="0"/>
              <a:t> </a:t>
            </a:r>
            <a:r>
              <a:rPr lang="it-IT" b="1" dirty="0" err="1"/>
              <a:t>Forward</a:t>
            </a:r>
            <a:r>
              <a:rPr lang="it-IT" dirty="0"/>
              <a:t>, modalità time-</a:t>
            </a:r>
            <a:r>
              <a:rPr lang="it-IT" dirty="0" err="1"/>
              <a:t>series</a:t>
            </a:r>
            <a:r>
              <a:rPr lang="it-IT" dirty="0"/>
              <a:t> ed iterativa che segue i seguenti step:</a:t>
            </a:r>
          </a:p>
          <a:p>
            <a:pPr lvl="1"/>
            <a:r>
              <a:rPr lang="it-IT" dirty="0"/>
              <a:t>Il </a:t>
            </a:r>
            <a:r>
              <a:rPr lang="it-IT" b="1" dirty="0"/>
              <a:t>training set </a:t>
            </a:r>
            <a:r>
              <a:rPr lang="it-IT" dirty="0"/>
              <a:t>viene costruito mediante l’utilizzo delle </a:t>
            </a:r>
            <a:r>
              <a:rPr lang="it-IT" b="1" dirty="0"/>
              <a:t>prime «</a:t>
            </a:r>
            <a:r>
              <a:rPr lang="it-IT" b="1" dirty="0" err="1"/>
              <a:t>n</a:t>
            </a:r>
            <a:r>
              <a:rPr lang="it-IT" b="1" dirty="0"/>
              <a:t>» release</a:t>
            </a:r>
            <a:r>
              <a:rPr lang="it-IT" dirty="0"/>
              <a:t>, rieffettuando il </a:t>
            </a:r>
            <a:r>
              <a:rPr lang="it-IT" dirty="0" err="1"/>
              <a:t>labeling</a:t>
            </a:r>
            <a:r>
              <a:rPr lang="it-IT" dirty="0"/>
              <a:t> esclusivamente con le </a:t>
            </a:r>
            <a:r>
              <a:rPr lang="it-IT" b="1" dirty="0"/>
              <a:t>informazioni disponibili fino a quel momento</a:t>
            </a:r>
            <a:r>
              <a:rPr lang="it-IT" dirty="0"/>
              <a:t>;</a:t>
            </a:r>
          </a:p>
          <a:p>
            <a:pPr lvl="1"/>
            <a:r>
              <a:rPr lang="it-IT" dirty="0"/>
              <a:t>Il </a:t>
            </a:r>
            <a:r>
              <a:rPr lang="it-IT" b="1" dirty="0"/>
              <a:t>testing set </a:t>
            </a:r>
            <a:r>
              <a:rPr lang="it-IT" dirty="0"/>
              <a:t>viene costruito, per ogni iterazione, con le informazioni presenti nella «n+1»-esima release, su cui andranno fatte le predizioni che avranno il </a:t>
            </a:r>
            <a:r>
              <a:rPr lang="it-IT" dirty="0" err="1"/>
              <a:t>labeling</a:t>
            </a:r>
            <a:r>
              <a:rPr lang="it-IT" dirty="0"/>
              <a:t> in base a </a:t>
            </a:r>
            <a:r>
              <a:rPr lang="it-IT" b="1" dirty="0"/>
              <a:t>tutte le informazioni disponibili</a:t>
            </a:r>
            <a:r>
              <a:rPr lang="it-IT" dirty="0"/>
              <a:t>.</a:t>
            </a:r>
          </a:p>
        </p:txBody>
      </p:sp>
      <p:sp>
        <p:nvSpPr>
          <p:cNvPr id="4" name="Segnaposto numero diapositiva 3">
            <a:extLst>
              <a:ext uri="{FF2B5EF4-FFF2-40B4-BE49-F238E27FC236}">
                <a16:creationId xmlns:a16="http://schemas.microsoft.com/office/drawing/2014/main" id="{8B294234-2C02-1A75-996B-1EEFF5AC1015}"/>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5" name="Immagine 4">
            <a:extLst>
              <a:ext uri="{FF2B5EF4-FFF2-40B4-BE49-F238E27FC236}">
                <a16:creationId xmlns:a16="http://schemas.microsoft.com/office/drawing/2014/main" id="{3B5D9819-D090-394C-A065-9BD0C16EF23B}"/>
              </a:ext>
            </a:extLst>
          </p:cNvPr>
          <p:cNvPicPr>
            <a:picLocks noChangeAspect="1"/>
          </p:cNvPicPr>
          <p:nvPr/>
        </p:nvPicPr>
        <p:blipFill>
          <a:blip r:embed="rId2"/>
          <a:stretch>
            <a:fillRect/>
          </a:stretch>
        </p:blipFill>
        <p:spPr>
          <a:xfrm>
            <a:off x="5527039" y="5189537"/>
            <a:ext cx="2287823" cy="1394143"/>
          </a:xfrm>
          <a:prstGeom prst="rect">
            <a:avLst/>
          </a:prstGeom>
        </p:spPr>
      </p:pic>
    </p:spTree>
    <p:extLst>
      <p:ext uri="{BB962C8B-B14F-4D97-AF65-F5344CB8AC3E}">
        <p14:creationId xmlns:p14="http://schemas.microsoft.com/office/powerpoint/2010/main" val="44983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D2868-8389-1F08-432C-747284DBD3F8}"/>
              </a:ext>
            </a:extLst>
          </p:cNvPr>
          <p:cNvSpPr>
            <a:spLocks noGrp="1"/>
          </p:cNvSpPr>
          <p:nvPr>
            <p:ph type="title"/>
          </p:nvPr>
        </p:nvSpPr>
        <p:spPr/>
        <p:txBody>
          <a:bodyPr/>
          <a:lstStyle/>
          <a:p>
            <a:r>
              <a:rPr lang="it-IT" dirty="0"/>
              <a:t>METODOLOGIA – TECNICHE DI UTILIZZO </a:t>
            </a:r>
          </a:p>
        </p:txBody>
      </p:sp>
      <p:sp>
        <p:nvSpPr>
          <p:cNvPr id="3" name="Segnaposto contenuto 2">
            <a:extLst>
              <a:ext uri="{FF2B5EF4-FFF2-40B4-BE49-F238E27FC236}">
                <a16:creationId xmlns:a16="http://schemas.microsoft.com/office/drawing/2014/main" id="{DEEA72DB-8E13-88E1-B824-29C13306AE22}"/>
              </a:ext>
            </a:extLst>
          </p:cNvPr>
          <p:cNvSpPr>
            <a:spLocks noGrp="1"/>
          </p:cNvSpPr>
          <p:nvPr>
            <p:ph idx="1"/>
          </p:nvPr>
        </p:nvSpPr>
        <p:spPr>
          <a:xfrm>
            <a:off x="2231136" y="2455164"/>
            <a:ext cx="7729728" cy="3945636"/>
          </a:xfrm>
        </p:spPr>
        <p:txBody>
          <a:bodyPr>
            <a:normAutofit lnSpcReduction="10000"/>
          </a:bodyPr>
          <a:lstStyle/>
          <a:p>
            <a:r>
              <a:rPr lang="it-IT" dirty="0"/>
              <a:t>Vengono utilizzati i seguenti classificatori e le seguenti configurazioni:</a:t>
            </a:r>
          </a:p>
          <a:p>
            <a:pPr lvl="1"/>
            <a:r>
              <a:rPr lang="it-IT" b="1" dirty="0"/>
              <a:t>Classificatori:</a:t>
            </a:r>
          </a:p>
          <a:p>
            <a:pPr lvl="2"/>
            <a:r>
              <a:rPr lang="it-IT" dirty="0"/>
              <a:t>Random </a:t>
            </a:r>
            <a:r>
              <a:rPr lang="it-IT" dirty="0" err="1"/>
              <a:t>Forest</a:t>
            </a:r>
            <a:r>
              <a:rPr lang="it-IT" dirty="0"/>
              <a:t>;</a:t>
            </a:r>
          </a:p>
          <a:p>
            <a:pPr lvl="2"/>
            <a:r>
              <a:rPr lang="it-IT" dirty="0" err="1"/>
              <a:t>Naive</a:t>
            </a:r>
            <a:r>
              <a:rPr lang="it-IT" dirty="0"/>
              <a:t> </a:t>
            </a:r>
            <a:r>
              <a:rPr lang="it-IT" dirty="0" err="1"/>
              <a:t>Bayes</a:t>
            </a:r>
            <a:r>
              <a:rPr lang="it-IT" dirty="0"/>
              <a:t>;</a:t>
            </a:r>
          </a:p>
          <a:p>
            <a:pPr lvl="2"/>
            <a:r>
              <a:rPr lang="it-IT" dirty="0"/>
              <a:t>IBK.</a:t>
            </a:r>
          </a:p>
          <a:p>
            <a:pPr lvl="1"/>
            <a:r>
              <a:rPr lang="it-IT" b="1" dirty="0"/>
              <a:t>Configurazioni:</a:t>
            </a:r>
          </a:p>
          <a:p>
            <a:pPr lvl="2"/>
            <a:r>
              <a:rPr lang="it-IT" dirty="0"/>
              <a:t>Nessun filtro presente;</a:t>
            </a:r>
          </a:p>
          <a:p>
            <a:pPr lvl="2"/>
            <a:r>
              <a:rPr lang="it-IT" dirty="0"/>
              <a:t>Feature </a:t>
            </a:r>
            <a:r>
              <a:rPr lang="it-IT" dirty="0" err="1"/>
              <a:t>selection</a:t>
            </a:r>
            <a:r>
              <a:rPr lang="it-IT" dirty="0"/>
              <a:t> (Best First);</a:t>
            </a:r>
          </a:p>
          <a:p>
            <a:pPr lvl="2"/>
            <a:r>
              <a:rPr lang="it-IT" dirty="0"/>
              <a:t>Feature </a:t>
            </a:r>
            <a:r>
              <a:rPr lang="it-IT" dirty="0" err="1"/>
              <a:t>selection</a:t>
            </a:r>
            <a:r>
              <a:rPr lang="it-IT" dirty="0"/>
              <a:t> (Best First) + Balancing (Under Sampling);</a:t>
            </a:r>
          </a:p>
          <a:p>
            <a:pPr lvl="2"/>
            <a:r>
              <a:rPr lang="it-IT" dirty="0"/>
              <a:t>Feature </a:t>
            </a:r>
            <a:r>
              <a:rPr lang="it-IT" dirty="0" err="1"/>
              <a:t>selection</a:t>
            </a:r>
            <a:r>
              <a:rPr lang="it-IT" dirty="0"/>
              <a:t> (Best First) + Balancing (Over Sampling);</a:t>
            </a:r>
          </a:p>
          <a:p>
            <a:pPr lvl="2"/>
            <a:r>
              <a:rPr lang="it-IT" dirty="0"/>
              <a:t>Feature </a:t>
            </a:r>
            <a:r>
              <a:rPr lang="it-IT" dirty="0" err="1"/>
              <a:t>selection</a:t>
            </a:r>
            <a:r>
              <a:rPr lang="it-IT" dirty="0"/>
              <a:t> (Best First) + Sensitive learning (CFN = 10*CFP).</a:t>
            </a:r>
          </a:p>
          <a:p>
            <a:pPr lvl="2"/>
            <a:endParaRPr lang="it-IT" dirty="0"/>
          </a:p>
        </p:txBody>
      </p:sp>
      <p:sp>
        <p:nvSpPr>
          <p:cNvPr id="4" name="Segnaposto numero diapositiva 3">
            <a:extLst>
              <a:ext uri="{FF2B5EF4-FFF2-40B4-BE49-F238E27FC236}">
                <a16:creationId xmlns:a16="http://schemas.microsoft.com/office/drawing/2014/main" id="{B11500BB-FBE1-94A6-D28B-16D94DECAFF5}"/>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242557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4E3C-EA65-315A-7BA3-F91D5C366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9967E7E-98C8-8927-D455-5F79D1DCC31F}"/>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Bookkeeper</a:t>
            </a:r>
            <a:br>
              <a:rPr lang="it-IT" dirty="0"/>
            </a:br>
            <a:r>
              <a:rPr lang="it-IT" b="1" dirty="0"/>
              <a:t>esecuzione CON FEATURE SELECTION</a:t>
            </a:r>
          </a:p>
        </p:txBody>
      </p:sp>
      <p:sp>
        <p:nvSpPr>
          <p:cNvPr id="4" name="Segnaposto numero diapositiva 3">
            <a:extLst>
              <a:ext uri="{FF2B5EF4-FFF2-40B4-BE49-F238E27FC236}">
                <a16:creationId xmlns:a16="http://schemas.microsoft.com/office/drawing/2014/main" id="{28E843CF-D9B1-853A-4D01-813A31181DA2}"/>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22" name="Segnaposto contenuto 2">
            <a:extLst>
              <a:ext uri="{FF2B5EF4-FFF2-40B4-BE49-F238E27FC236}">
                <a16:creationId xmlns:a16="http://schemas.microsoft.com/office/drawing/2014/main" id="{9E0570BC-22A9-9674-EA14-EA670F07E78F}"/>
              </a:ext>
            </a:extLst>
          </p:cNvPr>
          <p:cNvSpPr txBox="1">
            <a:spLocks/>
          </p:cNvSpPr>
          <p:nvPr/>
        </p:nvSpPr>
        <p:spPr>
          <a:xfrm>
            <a:off x="6828312" y="1792860"/>
            <a:ext cx="4953596" cy="37178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 esecuzioni con solo </a:t>
            </a:r>
            <a:r>
              <a:rPr lang="it-IT" b="1" dirty="0"/>
              <a:t>Feature </a:t>
            </a:r>
            <a:r>
              <a:rPr lang="it-IT" b="1" dirty="0" err="1"/>
              <a:t>Selection</a:t>
            </a:r>
            <a:r>
              <a:rPr lang="it-IT" dirty="0"/>
              <a:t>, rispetto alle esecuzioni senza alcun filtro, troviamo:</a:t>
            </a:r>
          </a:p>
          <a:p>
            <a:pPr lvl="1"/>
            <a:r>
              <a:rPr lang="it-IT" b="1" dirty="0" err="1"/>
              <a:t>IBk</a:t>
            </a:r>
            <a:r>
              <a:rPr lang="it-IT" dirty="0"/>
              <a:t>: leggera riduzione della </a:t>
            </a:r>
            <a:r>
              <a:rPr lang="it-IT" dirty="0" err="1"/>
              <a:t>precision</a:t>
            </a:r>
            <a:r>
              <a:rPr lang="it-IT" dirty="0"/>
              <a:t> e miglioramento accentuato nella recall;</a:t>
            </a:r>
          </a:p>
          <a:p>
            <a:pPr lvl="1"/>
            <a:r>
              <a:rPr lang="it-IT" b="1" dirty="0" err="1"/>
              <a:t>Naive</a:t>
            </a:r>
            <a:r>
              <a:rPr lang="it-IT" b="1" dirty="0"/>
              <a:t> </a:t>
            </a:r>
            <a:r>
              <a:rPr lang="it-IT" b="1" dirty="0" err="1"/>
              <a:t>Bayes</a:t>
            </a:r>
            <a:r>
              <a:rPr lang="it-IT" dirty="0"/>
              <a:t>: riduzione più accentuata della </a:t>
            </a:r>
            <a:r>
              <a:rPr lang="it-IT" dirty="0" err="1"/>
              <a:t>precision</a:t>
            </a:r>
            <a:r>
              <a:rPr lang="it-IT" dirty="0"/>
              <a:t> e leggera nella recall. In generale, è il classificatore che si comporta peggio;</a:t>
            </a:r>
          </a:p>
          <a:p>
            <a:pPr lvl="1"/>
            <a:r>
              <a:rPr lang="it-IT" b="1" dirty="0"/>
              <a:t>Random </a:t>
            </a:r>
            <a:r>
              <a:rPr lang="it-IT" b="1" dirty="0" err="1"/>
              <a:t>Forest</a:t>
            </a:r>
            <a:r>
              <a:rPr lang="it-IT" dirty="0"/>
              <a:t>: leggera riduzione della </a:t>
            </a:r>
            <a:r>
              <a:rPr lang="it-IT" dirty="0" err="1"/>
              <a:t>precision</a:t>
            </a:r>
            <a:r>
              <a:rPr lang="it-IT" dirty="0"/>
              <a:t>, ma sostanziale miglioramento nella recall. </a:t>
            </a:r>
          </a:p>
          <a:p>
            <a:r>
              <a:rPr lang="it-IT" dirty="0"/>
              <a:t>In generale, </a:t>
            </a:r>
            <a:r>
              <a:rPr lang="it-IT" b="1" dirty="0"/>
              <a:t>Random </a:t>
            </a:r>
            <a:r>
              <a:rPr lang="it-IT" b="1" dirty="0" err="1"/>
              <a:t>Forest</a:t>
            </a:r>
            <a:r>
              <a:rPr lang="it-IT" dirty="0"/>
              <a:t> è il classificatore </a:t>
            </a:r>
            <a:r>
              <a:rPr lang="it-IT" b="1" dirty="0"/>
              <a:t>migliore</a:t>
            </a:r>
            <a:r>
              <a:rPr lang="it-IT" dirty="0"/>
              <a:t>.</a:t>
            </a:r>
          </a:p>
        </p:txBody>
      </p:sp>
      <p:pic>
        <p:nvPicPr>
          <p:cNvPr id="5" name="Immagine 4" descr="Immagine che contiene testo, schermata, numero, software&#10;&#10;Descrizione generata automaticamente">
            <a:extLst>
              <a:ext uri="{FF2B5EF4-FFF2-40B4-BE49-F238E27FC236}">
                <a16:creationId xmlns:a16="http://schemas.microsoft.com/office/drawing/2014/main" id="{12E7ED1A-C30C-45E3-CA4E-9B80123A9201}"/>
              </a:ext>
            </a:extLst>
          </p:cNvPr>
          <p:cNvPicPr>
            <a:picLocks noChangeAspect="1"/>
          </p:cNvPicPr>
          <p:nvPr/>
        </p:nvPicPr>
        <p:blipFill>
          <a:blip r:embed="rId2"/>
          <a:stretch>
            <a:fillRect/>
          </a:stretch>
        </p:blipFill>
        <p:spPr>
          <a:xfrm>
            <a:off x="107084" y="1792860"/>
            <a:ext cx="6721228" cy="4256116"/>
          </a:xfrm>
          <a:prstGeom prst="rect">
            <a:avLst/>
          </a:prstGeom>
        </p:spPr>
      </p:pic>
    </p:spTree>
    <p:extLst>
      <p:ext uri="{BB962C8B-B14F-4D97-AF65-F5344CB8AC3E}">
        <p14:creationId xmlns:p14="http://schemas.microsoft.com/office/powerpoint/2010/main" val="208950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B31FF-32D5-9180-84C0-EFFF182CBA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8578127-359D-DAF6-2A2E-654EB9DC4746}"/>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Bookkeeper</a:t>
            </a:r>
            <a:br>
              <a:rPr lang="it-IT" dirty="0"/>
            </a:br>
            <a:r>
              <a:rPr lang="it-IT" b="1" dirty="0"/>
              <a:t>esecuzione CON FEATURE SELECTION e SAMPLING</a:t>
            </a:r>
          </a:p>
        </p:txBody>
      </p:sp>
      <p:sp>
        <p:nvSpPr>
          <p:cNvPr id="4" name="Segnaposto numero diapositiva 3">
            <a:extLst>
              <a:ext uri="{FF2B5EF4-FFF2-40B4-BE49-F238E27FC236}">
                <a16:creationId xmlns:a16="http://schemas.microsoft.com/office/drawing/2014/main" id="{77A77449-0432-FE76-F0B8-BF89A6B898DE}"/>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22" name="Segnaposto contenuto 2">
            <a:extLst>
              <a:ext uri="{FF2B5EF4-FFF2-40B4-BE49-F238E27FC236}">
                <a16:creationId xmlns:a16="http://schemas.microsoft.com/office/drawing/2014/main" id="{1D195759-ACDD-77F4-6493-F2B86C92554C}"/>
              </a:ext>
            </a:extLst>
          </p:cNvPr>
          <p:cNvSpPr txBox="1">
            <a:spLocks/>
          </p:cNvSpPr>
          <p:nvPr/>
        </p:nvSpPr>
        <p:spPr>
          <a:xfrm>
            <a:off x="6911440" y="1653178"/>
            <a:ext cx="5122124" cy="44396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a:t>
            </a:r>
            <a:r>
              <a:rPr lang="it-IT" b="1" dirty="0"/>
              <a:t> </a:t>
            </a:r>
            <a:r>
              <a:rPr lang="it-IT" dirty="0"/>
              <a:t>esecuzioni con </a:t>
            </a:r>
            <a:r>
              <a:rPr lang="it-IT" b="1" dirty="0"/>
              <a:t>Feature </a:t>
            </a:r>
            <a:r>
              <a:rPr lang="it-IT" b="1" dirty="0" err="1"/>
              <a:t>Selection</a:t>
            </a:r>
            <a:r>
              <a:rPr lang="it-IT" b="1" dirty="0"/>
              <a:t> e Over Sampling </a:t>
            </a:r>
            <a:r>
              <a:rPr lang="it-IT" dirty="0"/>
              <a:t>troviamo:</a:t>
            </a:r>
          </a:p>
          <a:p>
            <a:pPr lvl="1"/>
            <a:r>
              <a:rPr lang="it-IT" b="1" dirty="0" err="1"/>
              <a:t>IBk</a:t>
            </a:r>
            <a:r>
              <a:rPr lang="it-IT" dirty="0"/>
              <a:t>: miglioramento più accentuato della recall e miglioramento leggero della </a:t>
            </a:r>
            <a:r>
              <a:rPr lang="it-IT" dirty="0" err="1"/>
              <a:t>precision</a:t>
            </a:r>
            <a:r>
              <a:rPr lang="it-IT" dirty="0"/>
              <a:t> rispetto al caso con solo filtraggio, dovuto all’aumento della percentuale di positivi nel training set;</a:t>
            </a:r>
          </a:p>
          <a:p>
            <a:pPr lvl="1"/>
            <a:r>
              <a:rPr lang="it-IT" b="1" dirty="0" err="1"/>
              <a:t>Naive</a:t>
            </a:r>
            <a:r>
              <a:rPr lang="it-IT" b="1" dirty="0"/>
              <a:t> </a:t>
            </a:r>
            <a:r>
              <a:rPr lang="it-IT" b="1" dirty="0" err="1"/>
              <a:t>Bayes</a:t>
            </a:r>
            <a:r>
              <a:rPr lang="it-IT" dirty="0"/>
              <a:t>: risulta essere ancora il classificatore peggiore;</a:t>
            </a:r>
          </a:p>
          <a:p>
            <a:pPr lvl="1"/>
            <a:r>
              <a:rPr lang="it-IT" b="1" dirty="0"/>
              <a:t>Random </a:t>
            </a:r>
            <a:r>
              <a:rPr lang="it-IT" b="1" dirty="0" err="1"/>
              <a:t>Forest</a:t>
            </a:r>
            <a:r>
              <a:rPr lang="it-IT" dirty="0"/>
              <a:t>: miglioramento della recall rispetto alle esecuzioni senza filtraggio e peggioramento rispetto al caso con solo filtraggio. Precision generalmente costante. </a:t>
            </a:r>
          </a:p>
          <a:p>
            <a:r>
              <a:rPr lang="it-IT" dirty="0"/>
              <a:t>Nelle esecuzioni con </a:t>
            </a:r>
            <a:r>
              <a:rPr lang="it-IT" b="1" dirty="0"/>
              <a:t>Feature </a:t>
            </a:r>
            <a:r>
              <a:rPr lang="it-IT" b="1" dirty="0" err="1"/>
              <a:t>Selection</a:t>
            </a:r>
            <a:r>
              <a:rPr lang="it-IT" b="1" dirty="0"/>
              <a:t> </a:t>
            </a:r>
            <a:r>
              <a:rPr lang="it-IT" dirty="0"/>
              <a:t>e </a:t>
            </a:r>
            <a:r>
              <a:rPr lang="it-IT" b="1" dirty="0"/>
              <a:t>Under</a:t>
            </a:r>
            <a:r>
              <a:rPr lang="it-IT" dirty="0"/>
              <a:t> </a:t>
            </a:r>
            <a:r>
              <a:rPr lang="it-IT" b="1" dirty="0"/>
              <a:t>Sampling</a:t>
            </a:r>
            <a:r>
              <a:rPr lang="it-IT" dirty="0"/>
              <a:t> troviamo:</a:t>
            </a:r>
          </a:p>
          <a:p>
            <a:pPr lvl="1"/>
            <a:r>
              <a:rPr lang="it-IT" b="1" dirty="0" err="1"/>
              <a:t>IBk</a:t>
            </a:r>
            <a:r>
              <a:rPr lang="it-IT" dirty="0"/>
              <a:t>: miglioramento sostanziale della recall, dovuto alla riduzione dei negativi all’interno del training set e miglioramento leggero nella </a:t>
            </a:r>
            <a:r>
              <a:rPr lang="it-IT" dirty="0" err="1"/>
              <a:t>precision</a:t>
            </a:r>
            <a:r>
              <a:rPr lang="it-IT" dirty="0"/>
              <a:t> rispetto al caso con solo filtraggio;</a:t>
            </a:r>
          </a:p>
          <a:p>
            <a:pPr lvl="1"/>
            <a:r>
              <a:rPr lang="it-IT" b="1" dirty="0" err="1"/>
              <a:t>Naive</a:t>
            </a:r>
            <a:r>
              <a:rPr lang="it-IT" b="1" dirty="0"/>
              <a:t> </a:t>
            </a:r>
            <a:r>
              <a:rPr lang="it-IT" b="1" dirty="0" err="1"/>
              <a:t>Bayes</a:t>
            </a:r>
            <a:r>
              <a:rPr lang="it-IT" dirty="0"/>
              <a:t>: migliora leggermente </a:t>
            </a:r>
            <a:r>
              <a:rPr lang="it-IT" dirty="0" err="1"/>
              <a:t>precision</a:t>
            </a:r>
            <a:r>
              <a:rPr lang="it-IT" dirty="0"/>
              <a:t> e recall ma rimane il classificatore peggiore;</a:t>
            </a:r>
          </a:p>
          <a:p>
            <a:pPr lvl="1"/>
            <a:r>
              <a:rPr lang="it-IT" b="1" dirty="0"/>
              <a:t>Random </a:t>
            </a:r>
            <a:r>
              <a:rPr lang="it-IT" b="1" dirty="0" err="1"/>
              <a:t>Forest</a:t>
            </a:r>
            <a:r>
              <a:rPr lang="it-IT" dirty="0"/>
              <a:t>: miglioramento della recall, </a:t>
            </a:r>
            <a:r>
              <a:rPr lang="it-IT" dirty="0" err="1"/>
              <a:t>precision</a:t>
            </a:r>
            <a:r>
              <a:rPr lang="it-IT" dirty="0"/>
              <a:t> generalmente costante rispetto al caso con solo filtraggio. Leggero peggioramento della </a:t>
            </a:r>
            <a:r>
              <a:rPr lang="it-IT" dirty="0" err="1"/>
              <a:t>precision</a:t>
            </a:r>
            <a:r>
              <a:rPr lang="it-IT" dirty="0"/>
              <a:t> rispetto al caso senza filtraggio.</a:t>
            </a:r>
          </a:p>
          <a:p>
            <a:r>
              <a:rPr lang="it-IT" dirty="0"/>
              <a:t>In generale, sia per Over Sampling che Under Sampling, </a:t>
            </a:r>
            <a:r>
              <a:rPr lang="it-IT" b="1" dirty="0"/>
              <a:t>Random </a:t>
            </a:r>
            <a:r>
              <a:rPr lang="it-IT" b="1" dirty="0" err="1"/>
              <a:t>Forest</a:t>
            </a:r>
            <a:r>
              <a:rPr lang="it-IT" dirty="0"/>
              <a:t> è il classificatore </a:t>
            </a:r>
            <a:r>
              <a:rPr lang="it-IT" b="1" dirty="0"/>
              <a:t>migliore</a:t>
            </a:r>
            <a:r>
              <a:rPr lang="it-IT" dirty="0"/>
              <a:t>.</a:t>
            </a:r>
          </a:p>
        </p:txBody>
      </p:sp>
      <p:pic>
        <p:nvPicPr>
          <p:cNvPr id="5" name="Immagine 4" descr="Immagine che contiene testo, schermata, numero, calendario&#10;&#10;Descrizione generata automaticamente">
            <a:extLst>
              <a:ext uri="{FF2B5EF4-FFF2-40B4-BE49-F238E27FC236}">
                <a16:creationId xmlns:a16="http://schemas.microsoft.com/office/drawing/2014/main" id="{CA1C7A32-4AA8-AAC7-587E-40D266B263AC}"/>
              </a:ext>
            </a:extLst>
          </p:cNvPr>
          <p:cNvPicPr>
            <a:picLocks noChangeAspect="1"/>
          </p:cNvPicPr>
          <p:nvPr/>
        </p:nvPicPr>
        <p:blipFill>
          <a:blip r:embed="rId2"/>
          <a:stretch>
            <a:fillRect/>
          </a:stretch>
        </p:blipFill>
        <p:spPr>
          <a:xfrm>
            <a:off x="158436" y="1653178"/>
            <a:ext cx="6640490" cy="4326775"/>
          </a:xfrm>
          <a:prstGeom prst="rect">
            <a:avLst/>
          </a:prstGeom>
        </p:spPr>
      </p:pic>
    </p:spTree>
    <p:extLst>
      <p:ext uri="{BB962C8B-B14F-4D97-AF65-F5344CB8AC3E}">
        <p14:creationId xmlns:p14="http://schemas.microsoft.com/office/powerpoint/2010/main" val="300134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7A02F-F52A-D588-A8CA-07C9D70C9C9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348D72-628A-3F34-3B96-6C8EA39D5373}"/>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Bookkeeper</a:t>
            </a:r>
            <a:br>
              <a:rPr lang="it-IT" dirty="0"/>
            </a:br>
            <a:r>
              <a:rPr lang="it-IT" b="1" dirty="0"/>
              <a:t>esecuzione CON FEATURE SELECTION e Sensitive learning</a:t>
            </a:r>
          </a:p>
        </p:txBody>
      </p:sp>
      <p:sp>
        <p:nvSpPr>
          <p:cNvPr id="4" name="Segnaposto numero diapositiva 3">
            <a:extLst>
              <a:ext uri="{FF2B5EF4-FFF2-40B4-BE49-F238E27FC236}">
                <a16:creationId xmlns:a16="http://schemas.microsoft.com/office/drawing/2014/main" id="{1A8C6630-7363-F3A7-BBD7-BDC1B8C91E5C}"/>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22" name="Segnaposto contenuto 2">
            <a:extLst>
              <a:ext uri="{FF2B5EF4-FFF2-40B4-BE49-F238E27FC236}">
                <a16:creationId xmlns:a16="http://schemas.microsoft.com/office/drawing/2014/main" id="{40B0A909-7410-93D5-51B9-9F87DA58A3CD}"/>
              </a:ext>
            </a:extLst>
          </p:cNvPr>
          <p:cNvSpPr txBox="1">
            <a:spLocks/>
          </p:cNvSpPr>
          <p:nvPr/>
        </p:nvSpPr>
        <p:spPr>
          <a:xfrm>
            <a:off x="6911440" y="1653179"/>
            <a:ext cx="5122124" cy="37178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 esecuzioni con </a:t>
            </a:r>
            <a:r>
              <a:rPr lang="it-IT" b="1" dirty="0"/>
              <a:t>Feature </a:t>
            </a:r>
            <a:r>
              <a:rPr lang="it-IT" b="1" dirty="0" err="1"/>
              <a:t>Selection</a:t>
            </a:r>
            <a:r>
              <a:rPr lang="it-IT" b="1" dirty="0"/>
              <a:t> e Sensitive Learning </a:t>
            </a:r>
            <a:r>
              <a:rPr lang="it-IT" dirty="0"/>
              <a:t>troviamo:</a:t>
            </a:r>
          </a:p>
          <a:p>
            <a:pPr lvl="1"/>
            <a:r>
              <a:rPr lang="it-IT" b="1" dirty="0" err="1"/>
              <a:t>IBk</a:t>
            </a:r>
            <a:r>
              <a:rPr lang="it-IT" dirty="0"/>
              <a:t>: un peggioramento della </a:t>
            </a:r>
            <a:r>
              <a:rPr lang="it-IT" dirty="0" err="1"/>
              <a:t>precision</a:t>
            </a:r>
            <a:r>
              <a:rPr lang="it-IT" dirty="0"/>
              <a:t> ed una recall quasi costante, con un leggero miglioramento, rispetto, come atteso;</a:t>
            </a:r>
          </a:p>
          <a:p>
            <a:pPr lvl="1"/>
            <a:r>
              <a:rPr lang="it-IT" b="1" dirty="0" err="1"/>
              <a:t>Naive</a:t>
            </a:r>
            <a:r>
              <a:rPr lang="it-IT" b="1" dirty="0"/>
              <a:t> </a:t>
            </a:r>
            <a:r>
              <a:rPr lang="it-IT" b="1" dirty="0" err="1"/>
              <a:t>Bayes</a:t>
            </a:r>
            <a:r>
              <a:rPr lang="it-IT" dirty="0"/>
              <a:t>: una recall media quasi costante, ed un miglioramento della </a:t>
            </a:r>
            <a:r>
              <a:rPr lang="it-IT" dirty="0" err="1"/>
              <a:t>precision</a:t>
            </a:r>
            <a:r>
              <a:rPr lang="it-IT" dirty="0"/>
              <a:t>, rispetto il caso con solo filtraggio, ma risulta ancora essere il classificatore peggiore;</a:t>
            </a:r>
          </a:p>
          <a:p>
            <a:pPr lvl="1"/>
            <a:r>
              <a:rPr lang="it-IT" b="1" dirty="0"/>
              <a:t>Random </a:t>
            </a:r>
            <a:r>
              <a:rPr lang="it-IT" b="1" dirty="0" err="1"/>
              <a:t>Forest</a:t>
            </a:r>
            <a:r>
              <a:rPr lang="it-IT" dirty="0"/>
              <a:t>: un leggero peggioramento della </a:t>
            </a:r>
            <a:r>
              <a:rPr lang="it-IT" dirty="0" err="1"/>
              <a:t>precision</a:t>
            </a:r>
            <a:r>
              <a:rPr lang="it-IT" dirty="0"/>
              <a:t> ed un miglioramento evidente della recall. </a:t>
            </a:r>
          </a:p>
          <a:p>
            <a:r>
              <a:rPr lang="it-IT" b="1" dirty="0"/>
              <a:t>Random </a:t>
            </a:r>
            <a:r>
              <a:rPr lang="it-IT" b="1" dirty="0" err="1"/>
              <a:t>Forest</a:t>
            </a:r>
            <a:r>
              <a:rPr lang="it-IT" dirty="0"/>
              <a:t> risulta essere ancora il classificatore </a:t>
            </a:r>
            <a:r>
              <a:rPr lang="it-IT" b="1" dirty="0"/>
              <a:t>migliore</a:t>
            </a:r>
            <a:r>
              <a:rPr lang="it-IT" dirty="0"/>
              <a:t>. </a:t>
            </a:r>
          </a:p>
        </p:txBody>
      </p:sp>
      <p:pic>
        <p:nvPicPr>
          <p:cNvPr id="6" name="Immagine 5" descr="Immagine che contiene testo, schermata, schermo, software&#10;&#10;Descrizione generata automaticamente">
            <a:extLst>
              <a:ext uri="{FF2B5EF4-FFF2-40B4-BE49-F238E27FC236}">
                <a16:creationId xmlns:a16="http://schemas.microsoft.com/office/drawing/2014/main" id="{93940ED1-CE46-1037-1974-E99A8DFB20C1}"/>
              </a:ext>
            </a:extLst>
          </p:cNvPr>
          <p:cNvPicPr>
            <a:picLocks noChangeAspect="1"/>
          </p:cNvPicPr>
          <p:nvPr/>
        </p:nvPicPr>
        <p:blipFill>
          <a:blip r:embed="rId3"/>
          <a:stretch>
            <a:fillRect/>
          </a:stretch>
        </p:blipFill>
        <p:spPr>
          <a:xfrm>
            <a:off x="238991" y="1653179"/>
            <a:ext cx="6672449" cy="4386822"/>
          </a:xfrm>
          <a:prstGeom prst="rect">
            <a:avLst/>
          </a:prstGeom>
        </p:spPr>
      </p:pic>
    </p:spTree>
    <p:extLst>
      <p:ext uri="{BB962C8B-B14F-4D97-AF65-F5344CB8AC3E}">
        <p14:creationId xmlns:p14="http://schemas.microsoft.com/office/powerpoint/2010/main" val="69962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C2420-F88E-C562-D6C9-B79EBA401F6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B83F730-F16A-E712-981C-52F21726BEF7}"/>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syncope</a:t>
            </a:r>
            <a:br>
              <a:rPr lang="it-IT" dirty="0"/>
            </a:br>
            <a:r>
              <a:rPr lang="it-IT" b="1" dirty="0"/>
              <a:t>esecuzione CON FEATURE SELECTION</a:t>
            </a:r>
          </a:p>
        </p:txBody>
      </p:sp>
      <p:sp>
        <p:nvSpPr>
          <p:cNvPr id="4" name="Segnaposto numero diapositiva 3">
            <a:extLst>
              <a:ext uri="{FF2B5EF4-FFF2-40B4-BE49-F238E27FC236}">
                <a16:creationId xmlns:a16="http://schemas.microsoft.com/office/drawing/2014/main" id="{05BB0340-0966-5281-8504-F7D60F3A256C}"/>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22" name="Segnaposto contenuto 2">
            <a:extLst>
              <a:ext uri="{FF2B5EF4-FFF2-40B4-BE49-F238E27FC236}">
                <a16:creationId xmlns:a16="http://schemas.microsoft.com/office/drawing/2014/main" id="{3498DFD0-7CCB-37A3-0732-E69303327294}"/>
              </a:ext>
            </a:extLst>
          </p:cNvPr>
          <p:cNvSpPr txBox="1">
            <a:spLocks/>
          </p:cNvSpPr>
          <p:nvPr/>
        </p:nvSpPr>
        <p:spPr>
          <a:xfrm>
            <a:off x="6828312" y="1792859"/>
            <a:ext cx="4953596" cy="40169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 esecuzioni con solo </a:t>
            </a:r>
            <a:r>
              <a:rPr lang="it-IT" b="1" dirty="0"/>
              <a:t>Feature </a:t>
            </a:r>
            <a:r>
              <a:rPr lang="it-IT" b="1" dirty="0" err="1"/>
              <a:t>Selection</a:t>
            </a:r>
            <a:r>
              <a:rPr lang="it-IT" dirty="0"/>
              <a:t>, rispetto alle esecuzioni senza alcun filtro, troviamo:</a:t>
            </a:r>
          </a:p>
          <a:p>
            <a:pPr lvl="1"/>
            <a:r>
              <a:rPr lang="it-IT" b="1" dirty="0" err="1"/>
              <a:t>IBk</a:t>
            </a:r>
            <a:r>
              <a:rPr lang="it-IT" dirty="0"/>
              <a:t>: leggera diminuzione nella </a:t>
            </a:r>
            <a:r>
              <a:rPr lang="it-IT" dirty="0" err="1"/>
              <a:t>precision</a:t>
            </a:r>
            <a:r>
              <a:rPr lang="it-IT" dirty="0"/>
              <a:t> ma miglioramento nella recall;</a:t>
            </a:r>
          </a:p>
          <a:p>
            <a:pPr lvl="1"/>
            <a:r>
              <a:rPr lang="it-IT" b="1" dirty="0" err="1"/>
              <a:t>Naive</a:t>
            </a:r>
            <a:r>
              <a:rPr lang="it-IT" b="1" dirty="0"/>
              <a:t> </a:t>
            </a:r>
            <a:r>
              <a:rPr lang="it-IT" b="1" dirty="0" err="1"/>
              <a:t>Bayes</a:t>
            </a:r>
            <a:r>
              <a:rPr lang="it-IT" dirty="0"/>
              <a:t>: leggera diminuzione nella </a:t>
            </a:r>
            <a:r>
              <a:rPr lang="it-IT" dirty="0" err="1"/>
              <a:t>precision</a:t>
            </a:r>
            <a:r>
              <a:rPr lang="it-IT" dirty="0"/>
              <a:t> ma leggero miglioramento nella recall;</a:t>
            </a:r>
          </a:p>
          <a:p>
            <a:pPr lvl="1"/>
            <a:r>
              <a:rPr lang="it-IT" b="1" dirty="0"/>
              <a:t>Random </a:t>
            </a:r>
            <a:r>
              <a:rPr lang="it-IT" b="1" dirty="0" err="1"/>
              <a:t>Forest</a:t>
            </a:r>
            <a:r>
              <a:rPr lang="it-IT" dirty="0"/>
              <a:t>: anche qui leggera diminuzione nella </a:t>
            </a:r>
            <a:r>
              <a:rPr lang="it-IT" dirty="0" err="1"/>
              <a:t>precision</a:t>
            </a:r>
            <a:r>
              <a:rPr lang="it-IT" dirty="0"/>
              <a:t>, ma miglioramento più accentuato nella recall.  </a:t>
            </a:r>
          </a:p>
          <a:p>
            <a:r>
              <a:rPr lang="it-IT" dirty="0"/>
              <a:t>Attualmente, </a:t>
            </a:r>
            <a:r>
              <a:rPr lang="it-IT" b="1" dirty="0"/>
              <a:t>Random </a:t>
            </a:r>
            <a:r>
              <a:rPr lang="it-IT" b="1" dirty="0" err="1"/>
              <a:t>Forest</a:t>
            </a:r>
            <a:r>
              <a:rPr lang="it-IT" b="1" dirty="0"/>
              <a:t> ed </a:t>
            </a:r>
            <a:r>
              <a:rPr lang="it-IT" b="1" dirty="0" err="1"/>
              <a:t>IBk</a:t>
            </a:r>
            <a:r>
              <a:rPr lang="it-IT" dirty="0"/>
              <a:t> sembrano essere i classificatori </a:t>
            </a:r>
            <a:r>
              <a:rPr lang="it-IT" b="1" dirty="0"/>
              <a:t>migliori</a:t>
            </a:r>
            <a:r>
              <a:rPr lang="it-IT" dirty="0"/>
              <a:t>, con performance quasi simili.</a:t>
            </a:r>
          </a:p>
        </p:txBody>
      </p:sp>
      <p:pic>
        <p:nvPicPr>
          <p:cNvPr id="8" name="Immagine 7" descr="Immagine che contiene testo, schermata, numero&#10;&#10;Descrizione generata automaticamente">
            <a:extLst>
              <a:ext uri="{FF2B5EF4-FFF2-40B4-BE49-F238E27FC236}">
                <a16:creationId xmlns:a16="http://schemas.microsoft.com/office/drawing/2014/main" id="{C87B1F7C-588F-198C-9BAC-B8550D066741}"/>
              </a:ext>
            </a:extLst>
          </p:cNvPr>
          <p:cNvPicPr>
            <a:picLocks noChangeAspect="1"/>
          </p:cNvPicPr>
          <p:nvPr/>
        </p:nvPicPr>
        <p:blipFill>
          <a:blip r:embed="rId3"/>
          <a:stretch>
            <a:fillRect/>
          </a:stretch>
        </p:blipFill>
        <p:spPr>
          <a:xfrm>
            <a:off x="185531" y="1792859"/>
            <a:ext cx="6642781" cy="3912158"/>
          </a:xfrm>
          <a:prstGeom prst="rect">
            <a:avLst/>
          </a:prstGeom>
        </p:spPr>
      </p:pic>
    </p:spTree>
    <p:extLst>
      <p:ext uri="{BB962C8B-B14F-4D97-AF65-F5344CB8AC3E}">
        <p14:creationId xmlns:p14="http://schemas.microsoft.com/office/powerpoint/2010/main" val="152441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49299-C132-A2F4-9E96-DF4B900951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C42D81F-0447-12CA-2593-CD4DCE99C97A}"/>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syncope</a:t>
            </a:r>
            <a:br>
              <a:rPr lang="it-IT" dirty="0"/>
            </a:br>
            <a:r>
              <a:rPr lang="it-IT" b="1" dirty="0"/>
              <a:t>esecuzione CON FEATURE SELECTION e SAMPLING</a:t>
            </a:r>
          </a:p>
        </p:txBody>
      </p:sp>
      <p:sp>
        <p:nvSpPr>
          <p:cNvPr id="4" name="Segnaposto numero diapositiva 3">
            <a:extLst>
              <a:ext uri="{FF2B5EF4-FFF2-40B4-BE49-F238E27FC236}">
                <a16:creationId xmlns:a16="http://schemas.microsoft.com/office/drawing/2014/main" id="{6E2A7792-CD85-04A7-3832-471825EC4A03}"/>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22" name="Segnaposto contenuto 2">
            <a:extLst>
              <a:ext uri="{FF2B5EF4-FFF2-40B4-BE49-F238E27FC236}">
                <a16:creationId xmlns:a16="http://schemas.microsoft.com/office/drawing/2014/main" id="{0CCD57A3-7321-C7D8-F286-AD09FED7F357}"/>
              </a:ext>
            </a:extLst>
          </p:cNvPr>
          <p:cNvSpPr txBox="1">
            <a:spLocks/>
          </p:cNvSpPr>
          <p:nvPr/>
        </p:nvSpPr>
        <p:spPr>
          <a:xfrm>
            <a:off x="6911440" y="1653178"/>
            <a:ext cx="5122124" cy="44396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a:t>
            </a:r>
            <a:r>
              <a:rPr lang="it-IT" b="1" dirty="0"/>
              <a:t> </a:t>
            </a:r>
            <a:r>
              <a:rPr lang="it-IT" dirty="0"/>
              <a:t>esecuzioni con </a:t>
            </a:r>
            <a:r>
              <a:rPr lang="it-IT" b="1" dirty="0"/>
              <a:t>Feature </a:t>
            </a:r>
            <a:r>
              <a:rPr lang="it-IT" b="1" dirty="0" err="1"/>
              <a:t>Selection</a:t>
            </a:r>
            <a:r>
              <a:rPr lang="it-IT" b="1" dirty="0"/>
              <a:t> e Over Sampling </a:t>
            </a:r>
            <a:r>
              <a:rPr lang="it-IT" dirty="0"/>
              <a:t>troviamo:</a:t>
            </a:r>
          </a:p>
          <a:p>
            <a:pPr lvl="1"/>
            <a:r>
              <a:rPr lang="it-IT" b="1" dirty="0" err="1"/>
              <a:t>IBk</a:t>
            </a:r>
            <a:r>
              <a:rPr lang="it-IT" dirty="0"/>
              <a:t>: una leggera diminuzione nella </a:t>
            </a:r>
            <a:r>
              <a:rPr lang="it-IT" dirty="0" err="1"/>
              <a:t>precision</a:t>
            </a:r>
            <a:r>
              <a:rPr lang="it-IT" dirty="0"/>
              <a:t> ma un sostanziale aumento nella recall rispetto al caso con solo filtraggio, come atteso, dovuto all’aumentare della percentuale di positivi;</a:t>
            </a:r>
          </a:p>
          <a:p>
            <a:pPr lvl="1"/>
            <a:r>
              <a:rPr lang="it-IT" b="1" dirty="0" err="1"/>
              <a:t>Naive</a:t>
            </a:r>
            <a:r>
              <a:rPr lang="it-IT" b="1" dirty="0"/>
              <a:t> </a:t>
            </a:r>
            <a:r>
              <a:rPr lang="it-IT" b="1" dirty="0" err="1"/>
              <a:t>Bayes</a:t>
            </a:r>
            <a:r>
              <a:rPr lang="it-IT" dirty="0"/>
              <a:t>: una leggera diminuzione nella </a:t>
            </a:r>
            <a:r>
              <a:rPr lang="it-IT" dirty="0" err="1"/>
              <a:t>precision</a:t>
            </a:r>
            <a:r>
              <a:rPr lang="it-IT" dirty="0"/>
              <a:t>, ma anche qui un sostanziale aumento nella recall rispetto al caso con solo filtraggio;</a:t>
            </a:r>
          </a:p>
          <a:p>
            <a:pPr lvl="1"/>
            <a:r>
              <a:rPr lang="it-IT" b="1" dirty="0"/>
              <a:t>Random </a:t>
            </a:r>
            <a:r>
              <a:rPr lang="it-IT" b="1" dirty="0" err="1"/>
              <a:t>Forest</a:t>
            </a:r>
            <a:r>
              <a:rPr lang="it-IT" dirty="0"/>
              <a:t>: una leggera diminuzione nella </a:t>
            </a:r>
            <a:r>
              <a:rPr lang="it-IT" dirty="0" err="1"/>
              <a:t>precision</a:t>
            </a:r>
            <a:r>
              <a:rPr lang="it-IT" dirty="0"/>
              <a:t> ma anche qui un sostanziale aumento nella recall rispetto al caso con solo filtraggio. Le sue performance sono equiparabili a quelle di </a:t>
            </a:r>
            <a:r>
              <a:rPr lang="it-IT" dirty="0" err="1"/>
              <a:t>IBk</a:t>
            </a:r>
            <a:r>
              <a:rPr lang="it-IT" dirty="0"/>
              <a:t>.</a:t>
            </a:r>
          </a:p>
          <a:p>
            <a:r>
              <a:rPr lang="it-IT" dirty="0"/>
              <a:t>Nelle esecuzioni con </a:t>
            </a:r>
            <a:r>
              <a:rPr lang="it-IT" b="1" dirty="0"/>
              <a:t>Feature </a:t>
            </a:r>
            <a:r>
              <a:rPr lang="it-IT" b="1" dirty="0" err="1"/>
              <a:t>Selection</a:t>
            </a:r>
            <a:r>
              <a:rPr lang="it-IT" b="1" dirty="0"/>
              <a:t> </a:t>
            </a:r>
            <a:r>
              <a:rPr lang="it-IT" dirty="0"/>
              <a:t>e </a:t>
            </a:r>
            <a:r>
              <a:rPr lang="it-IT" b="1" dirty="0"/>
              <a:t>Under</a:t>
            </a:r>
            <a:r>
              <a:rPr lang="it-IT" dirty="0"/>
              <a:t> </a:t>
            </a:r>
            <a:r>
              <a:rPr lang="it-IT" b="1" dirty="0"/>
              <a:t>Sampling</a:t>
            </a:r>
            <a:r>
              <a:rPr lang="it-IT" dirty="0"/>
              <a:t> troviamo:</a:t>
            </a:r>
          </a:p>
          <a:p>
            <a:pPr lvl="1"/>
            <a:r>
              <a:rPr lang="it-IT" b="1" dirty="0" err="1"/>
              <a:t>IBk</a:t>
            </a:r>
            <a:r>
              <a:rPr lang="it-IT" dirty="0"/>
              <a:t>: un riduzione più accentuata nella </a:t>
            </a:r>
            <a:r>
              <a:rPr lang="it-IT" dirty="0" err="1"/>
              <a:t>precision</a:t>
            </a:r>
            <a:r>
              <a:rPr lang="it-IT" dirty="0"/>
              <a:t> ed un sostanziale aumento nella recall rispetto al caso con solo filtraggio, come da attese, dovuto alla diminuzione della percentuale dei negativi;</a:t>
            </a:r>
          </a:p>
          <a:p>
            <a:pPr lvl="1"/>
            <a:r>
              <a:rPr lang="it-IT" b="1" dirty="0" err="1"/>
              <a:t>Naive</a:t>
            </a:r>
            <a:r>
              <a:rPr lang="it-IT" b="1" dirty="0"/>
              <a:t> </a:t>
            </a:r>
            <a:r>
              <a:rPr lang="it-IT" b="1" dirty="0" err="1"/>
              <a:t>Bayes</a:t>
            </a:r>
            <a:r>
              <a:rPr lang="it-IT" dirty="0"/>
              <a:t>:  come in </a:t>
            </a:r>
            <a:r>
              <a:rPr lang="it-IT" dirty="0" err="1"/>
              <a:t>IBk</a:t>
            </a:r>
            <a:r>
              <a:rPr lang="it-IT" dirty="0"/>
              <a:t>, diminuzione leggera nella </a:t>
            </a:r>
            <a:r>
              <a:rPr lang="it-IT" dirty="0" err="1"/>
              <a:t>precision</a:t>
            </a:r>
            <a:r>
              <a:rPr lang="it-IT" dirty="0"/>
              <a:t> ed un aumento nella recall più basso rispetto </a:t>
            </a:r>
            <a:r>
              <a:rPr lang="it-IT" dirty="0" err="1"/>
              <a:t>oversampling</a:t>
            </a:r>
            <a:r>
              <a:rPr lang="it-IT" dirty="0"/>
              <a:t>;</a:t>
            </a:r>
          </a:p>
          <a:p>
            <a:pPr lvl="1"/>
            <a:r>
              <a:rPr lang="it-IT" b="1" dirty="0"/>
              <a:t>Random </a:t>
            </a:r>
            <a:r>
              <a:rPr lang="it-IT" b="1" dirty="0" err="1"/>
              <a:t>Forest</a:t>
            </a:r>
            <a:r>
              <a:rPr lang="it-IT" dirty="0"/>
              <a:t>: come in </a:t>
            </a:r>
            <a:r>
              <a:rPr lang="it-IT" dirty="0" err="1"/>
              <a:t>IBk</a:t>
            </a:r>
            <a:r>
              <a:rPr lang="it-IT" dirty="0"/>
              <a:t>, diminuzione più accentuata nella </a:t>
            </a:r>
            <a:r>
              <a:rPr lang="it-IT" dirty="0" err="1"/>
              <a:t>precision</a:t>
            </a:r>
            <a:r>
              <a:rPr lang="it-IT" dirty="0"/>
              <a:t> ma sostanziale aumento nella recall, come atteso. </a:t>
            </a:r>
          </a:p>
          <a:p>
            <a:r>
              <a:rPr lang="it-IT" dirty="0"/>
              <a:t>In generale, per Over Sampling </a:t>
            </a:r>
            <a:r>
              <a:rPr lang="it-IT" b="1" dirty="0" err="1"/>
              <a:t>Naive</a:t>
            </a:r>
            <a:r>
              <a:rPr lang="it-IT" b="1" dirty="0"/>
              <a:t> </a:t>
            </a:r>
            <a:r>
              <a:rPr lang="it-IT" b="1" dirty="0" err="1"/>
              <a:t>Bayes</a:t>
            </a:r>
            <a:r>
              <a:rPr lang="it-IT" b="1" dirty="0"/>
              <a:t> </a:t>
            </a:r>
            <a:r>
              <a:rPr lang="it-IT" dirty="0"/>
              <a:t>risulta essere il classificatore migliore, per Under Sampling </a:t>
            </a:r>
            <a:r>
              <a:rPr lang="it-IT" b="1" dirty="0" err="1"/>
              <a:t>IBk</a:t>
            </a:r>
            <a:r>
              <a:rPr lang="it-IT" dirty="0"/>
              <a:t> sembra essere il classificatore </a:t>
            </a:r>
            <a:r>
              <a:rPr lang="it-IT" b="1" dirty="0"/>
              <a:t>migliore</a:t>
            </a:r>
            <a:r>
              <a:rPr lang="it-IT" dirty="0"/>
              <a:t>.</a:t>
            </a:r>
          </a:p>
        </p:txBody>
      </p:sp>
      <p:pic>
        <p:nvPicPr>
          <p:cNvPr id="8" name="Immagine 7" descr="Immagine che contiene testo, schermata, schermo, numero&#10;&#10;Descrizione generata automaticamente">
            <a:extLst>
              <a:ext uri="{FF2B5EF4-FFF2-40B4-BE49-F238E27FC236}">
                <a16:creationId xmlns:a16="http://schemas.microsoft.com/office/drawing/2014/main" id="{3179231A-0B2D-94D0-D631-C1DB6A667BF2}"/>
              </a:ext>
            </a:extLst>
          </p:cNvPr>
          <p:cNvPicPr>
            <a:picLocks noChangeAspect="1"/>
          </p:cNvPicPr>
          <p:nvPr/>
        </p:nvPicPr>
        <p:blipFill>
          <a:blip r:embed="rId2"/>
          <a:stretch>
            <a:fillRect/>
          </a:stretch>
        </p:blipFill>
        <p:spPr>
          <a:xfrm>
            <a:off x="115160" y="1653177"/>
            <a:ext cx="6796280" cy="4439613"/>
          </a:xfrm>
          <a:prstGeom prst="rect">
            <a:avLst/>
          </a:prstGeom>
        </p:spPr>
      </p:pic>
    </p:spTree>
    <p:extLst>
      <p:ext uri="{BB962C8B-B14F-4D97-AF65-F5344CB8AC3E}">
        <p14:creationId xmlns:p14="http://schemas.microsoft.com/office/powerpoint/2010/main" val="57265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D460-EEEB-C08B-8E4E-DA4878D805F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125A649-7B85-FEA5-3092-0188AF9455FC}"/>
              </a:ext>
            </a:extLst>
          </p:cNvPr>
          <p:cNvSpPr>
            <a:spLocks noGrp="1"/>
          </p:cNvSpPr>
          <p:nvPr>
            <p:ph type="title"/>
          </p:nvPr>
        </p:nvSpPr>
        <p:spPr>
          <a:xfrm>
            <a:off x="2231136" y="141732"/>
            <a:ext cx="7729728" cy="1188720"/>
          </a:xfrm>
        </p:spPr>
        <p:txBody>
          <a:bodyPr>
            <a:normAutofit fontScale="90000"/>
          </a:bodyPr>
          <a:lstStyle/>
          <a:p>
            <a:r>
              <a:rPr lang="it-IT" dirty="0"/>
              <a:t>Risultati – </a:t>
            </a:r>
            <a:r>
              <a:rPr lang="it-IT" dirty="0" err="1"/>
              <a:t>syncope</a:t>
            </a:r>
            <a:br>
              <a:rPr lang="it-IT" dirty="0"/>
            </a:br>
            <a:r>
              <a:rPr lang="it-IT" b="1" dirty="0"/>
              <a:t>esecuzione CON FEATURE SELECTION e Sensitive learning</a:t>
            </a:r>
          </a:p>
        </p:txBody>
      </p:sp>
      <p:sp>
        <p:nvSpPr>
          <p:cNvPr id="4" name="Segnaposto numero diapositiva 3">
            <a:extLst>
              <a:ext uri="{FF2B5EF4-FFF2-40B4-BE49-F238E27FC236}">
                <a16:creationId xmlns:a16="http://schemas.microsoft.com/office/drawing/2014/main" id="{6C7EBAA7-E5FC-2963-AC8C-A5537DC9DCA5}"/>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22" name="Segnaposto contenuto 2">
            <a:extLst>
              <a:ext uri="{FF2B5EF4-FFF2-40B4-BE49-F238E27FC236}">
                <a16:creationId xmlns:a16="http://schemas.microsoft.com/office/drawing/2014/main" id="{4F708D36-42DC-B13F-AE2D-012CEC6D71EB}"/>
              </a:ext>
            </a:extLst>
          </p:cNvPr>
          <p:cNvSpPr txBox="1">
            <a:spLocks/>
          </p:cNvSpPr>
          <p:nvPr/>
        </p:nvSpPr>
        <p:spPr>
          <a:xfrm>
            <a:off x="6911440" y="1653178"/>
            <a:ext cx="5122124" cy="43960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it-IT" dirty="0"/>
              <a:t>Nelle esecuzioni con </a:t>
            </a:r>
            <a:r>
              <a:rPr lang="it-IT" b="1" dirty="0"/>
              <a:t>Feature </a:t>
            </a:r>
            <a:r>
              <a:rPr lang="it-IT" b="1" dirty="0" err="1"/>
              <a:t>Selection</a:t>
            </a:r>
            <a:r>
              <a:rPr lang="it-IT" b="1" dirty="0"/>
              <a:t> e Sensitive Learning </a:t>
            </a:r>
            <a:r>
              <a:rPr lang="it-IT" dirty="0"/>
              <a:t>troviamo:</a:t>
            </a:r>
          </a:p>
          <a:p>
            <a:pPr lvl="1"/>
            <a:r>
              <a:rPr lang="it-IT" b="1" dirty="0" err="1"/>
              <a:t>IBk</a:t>
            </a:r>
            <a:r>
              <a:rPr lang="it-IT" dirty="0"/>
              <a:t>: </a:t>
            </a:r>
            <a:r>
              <a:rPr lang="it-IT" dirty="0" err="1"/>
              <a:t>precision</a:t>
            </a:r>
            <a:r>
              <a:rPr lang="it-IT" dirty="0"/>
              <a:t> e recall generalmente stabili rispetto la sola Feature </a:t>
            </a:r>
            <a:r>
              <a:rPr lang="it-IT" dirty="0" err="1"/>
              <a:t>Selection</a:t>
            </a:r>
            <a:r>
              <a:rPr lang="it-IT" dirty="0"/>
              <a:t>, con una leggera diminuzione della </a:t>
            </a:r>
            <a:r>
              <a:rPr lang="it-IT" dirty="0" err="1"/>
              <a:t>precision</a:t>
            </a:r>
            <a:r>
              <a:rPr lang="it-IT" dirty="0"/>
              <a:t>, più accentuata rispetto al caso senza filtraggio ed una leggera diminuzione anche nella recall rispetto il caso con filtraggio. Invece aumento della recall rispetto il caso senza filtraggio, come da attese;</a:t>
            </a:r>
          </a:p>
          <a:p>
            <a:pPr lvl="1"/>
            <a:r>
              <a:rPr lang="it-IT" b="1" dirty="0" err="1"/>
              <a:t>Naive</a:t>
            </a:r>
            <a:r>
              <a:rPr lang="it-IT" b="1" dirty="0"/>
              <a:t> </a:t>
            </a:r>
            <a:r>
              <a:rPr lang="it-IT" b="1" dirty="0" err="1"/>
              <a:t>Bayes</a:t>
            </a:r>
            <a:r>
              <a:rPr lang="it-IT" dirty="0"/>
              <a:t>: diminuzione leggera nella </a:t>
            </a:r>
            <a:r>
              <a:rPr lang="it-IT" dirty="0" err="1"/>
              <a:t>precision</a:t>
            </a:r>
            <a:r>
              <a:rPr lang="it-IT" dirty="0"/>
              <a:t> ma leggero aumento nella recall, come atteso, soprattutto rispetto il caso senza filtraggio.</a:t>
            </a:r>
          </a:p>
          <a:p>
            <a:pPr lvl="1"/>
            <a:r>
              <a:rPr lang="it-IT" b="1" dirty="0"/>
              <a:t>Random </a:t>
            </a:r>
            <a:r>
              <a:rPr lang="it-IT" b="1" dirty="0" err="1"/>
              <a:t>Forest</a:t>
            </a:r>
            <a:r>
              <a:rPr lang="it-IT" dirty="0"/>
              <a:t>: leggera diminuzione della </a:t>
            </a:r>
            <a:r>
              <a:rPr lang="it-IT" dirty="0" err="1"/>
              <a:t>precision</a:t>
            </a:r>
            <a:r>
              <a:rPr lang="it-IT" dirty="0"/>
              <a:t> e nella recall rispetto al caso con filtraggio. Invece, aumento della recall rispetto il caso senza filtraggio, come atteso.</a:t>
            </a:r>
          </a:p>
          <a:p>
            <a:r>
              <a:rPr lang="it-IT" dirty="0"/>
              <a:t>In questo caso </a:t>
            </a:r>
            <a:r>
              <a:rPr lang="it-IT" b="1" dirty="0" err="1"/>
              <a:t>Naive</a:t>
            </a:r>
            <a:r>
              <a:rPr lang="it-IT" b="1" dirty="0"/>
              <a:t> </a:t>
            </a:r>
            <a:r>
              <a:rPr lang="it-IT" b="1" dirty="0" err="1"/>
              <a:t>Bayes</a:t>
            </a:r>
            <a:r>
              <a:rPr lang="it-IT" dirty="0"/>
              <a:t> sembra essere il classificatore </a:t>
            </a:r>
            <a:r>
              <a:rPr lang="it-IT" b="1" dirty="0"/>
              <a:t>migliore</a:t>
            </a:r>
            <a:r>
              <a:rPr lang="it-IT" dirty="0"/>
              <a:t>.</a:t>
            </a:r>
          </a:p>
        </p:txBody>
      </p:sp>
      <p:pic>
        <p:nvPicPr>
          <p:cNvPr id="10" name="Immagine 9" descr="Immagine che contiene testo, schermata, numero&#10;&#10;Descrizione generata automaticamente">
            <a:extLst>
              <a:ext uri="{FF2B5EF4-FFF2-40B4-BE49-F238E27FC236}">
                <a16:creationId xmlns:a16="http://schemas.microsoft.com/office/drawing/2014/main" id="{A9D612EA-C84C-9A3A-26A9-A49972E1CFAD}"/>
              </a:ext>
            </a:extLst>
          </p:cNvPr>
          <p:cNvPicPr>
            <a:picLocks noChangeAspect="1"/>
          </p:cNvPicPr>
          <p:nvPr/>
        </p:nvPicPr>
        <p:blipFill>
          <a:blip r:embed="rId2"/>
          <a:stretch>
            <a:fillRect/>
          </a:stretch>
        </p:blipFill>
        <p:spPr>
          <a:xfrm>
            <a:off x="240136" y="1653178"/>
            <a:ext cx="6671304" cy="4321703"/>
          </a:xfrm>
          <a:prstGeom prst="rect">
            <a:avLst/>
          </a:prstGeom>
        </p:spPr>
      </p:pic>
    </p:spTree>
    <p:extLst>
      <p:ext uri="{BB962C8B-B14F-4D97-AF65-F5344CB8AC3E}">
        <p14:creationId xmlns:p14="http://schemas.microsoft.com/office/powerpoint/2010/main" val="175440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05F6F3-D517-FF0F-31EA-C1CA8D5B0379}"/>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E9A102B3-E1CE-DE7E-8A7C-EC0C80C5E20D}"/>
              </a:ext>
            </a:extLst>
          </p:cNvPr>
          <p:cNvSpPr>
            <a:spLocks noGrp="1"/>
          </p:cNvSpPr>
          <p:nvPr>
            <p:ph idx="1"/>
          </p:nvPr>
        </p:nvSpPr>
        <p:spPr/>
        <p:txBody>
          <a:bodyPr>
            <a:normAutofit fontScale="92500" lnSpcReduction="20000"/>
          </a:bodyPr>
          <a:lstStyle/>
          <a:p>
            <a:r>
              <a:rPr lang="it-IT" dirty="0"/>
              <a:t>In generale, non è possibile definire il classificatore migliore in </a:t>
            </a:r>
            <a:r>
              <a:rPr lang="it-IT" b="1" dirty="0"/>
              <a:t>assoluto</a:t>
            </a:r>
            <a:r>
              <a:rPr lang="it-IT" dirty="0"/>
              <a:t>. I dati variano molto dal dataset iniziale e alle varie tecniche applicate:</a:t>
            </a:r>
          </a:p>
          <a:p>
            <a:pPr lvl="1"/>
            <a:r>
              <a:rPr lang="it-IT" dirty="0"/>
              <a:t>La configurazione migliore per </a:t>
            </a:r>
            <a:r>
              <a:rPr lang="it-IT" b="1" dirty="0" err="1"/>
              <a:t>BookKeeper</a:t>
            </a:r>
            <a:r>
              <a:rPr lang="it-IT" dirty="0"/>
              <a:t> risulta essere </a:t>
            </a:r>
            <a:r>
              <a:rPr lang="it-IT" b="1" dirty="0"/>
              <a:t>Random </a:t>
            </a:r>
            <a:r>
              <a:rPr lang="it-IT" b="1" dirty="0" err="1"/>
              <a:t>Forest</a:t>
            </a:r>
            <a:r>
              <a:rPr lang="it-IT" b="1" dirty="0"/>
              <a:t> </a:t>
            </a:r>
            <a:r>
              <a:rPr lang="it-IT" dirty="0"/>
              <a:t>nella configurazione </a:t>
            </a:r>
            <a:r>
              <a:rPr lang="it-IT" b="1" dirty="0"/>
              <a:t>Feature </a:t>
            </a:r>
            <a:r>
              <a:rPr lang="it-IT" b="1" dirty="0" err="1"/>
              <a:t>Selection</a:t>
            </a:r>
            <a:r>
              <a:rPr lang="it-IT" b="1" dirty="0"/>
              <a:t> + Sensitive Learning</a:t>
            </a:r>
            <a:r>
              <a:rPr lang="it-IT" dirty="0"/>
              <a:t>;</a:t>
            </a:r>
          </a:p>
          <a:p>
            <a:pPr lvl="1"/>
            <a:r>
              <a:rPr lang="it-IT" dirty="0"/>
              <a:t>La configurazione migliore per </a:t>
            </a:r>
            <a:r>
              <a:rPr lang="it-IT" b="1" dirty="0" err="1"/>
              <a:t>Syncope</a:t>
            </a:r>
            <a:r>
              <a:rPr lang="it-IT" dirty="0"/>
              <a:t> risulta essere </a:t>
            </a:r>
            <a:r>
              <a:rPr lang="it-IT" b="1" dirty="0" err="1"/>
              <a:t>Naive</a:t>
            </a:r>
            <a:r>
              <a:rPr lang="it-IT" b="1" dirty="0"/>
              <a:t> </a:t>
            </a:r>
            <a:r>
              <a:rPr lang="it-IT" b="1" dirty="0" err="1"/>
              <a:t>Bayes</a:t>
            </a:r>
            <a:r>
              <a:rPr lang="it-IT" b="1" dirty="0"/>
              <a:t> </a:t>
            </a:r>
            <a:r>
              <a:rPr lang="it-IT" dirty="0"/>
              <a:t>nella configurazione </a:t>
            </a:r>
            <a:r>
              <a:rPr lang="it-IT" b="1" dirty="0"/>
              <a:t>Feature </a:t>
            </a:r>
            <a:r>
              <a:rPr lang="it-IT" b="1" dirty="0" err="1"/>
              <a:t>Selection</a:t>
            </a:r>
            <a:r>
              <a:rPr lang="it-IT" b="1" dirty="0"/>
              <a:t> + Over Sampling</a:t>
            </a:r>
            <a:r>
              <a:rPr lang="it-IT" dirty="0"/>
              <a:t>.</a:t>
            </a:r>
          </a:p>
          <a:p>
            <a:r>
              <a:rPr lang="it-IT" dirty="0"/>
              <a:t>I risultati ottenuti sono coerenti con la trattazione teorica, portando risultati attesi a seconda della variazione delle tecniche usate.</a:t>
            </a:r>
          </a:p>
          <a:p>
            <a:r>
              <a:rPr lang="it-IT" dirty="0"/>
              <a:t>Le tecniche di </a:t>
            </a:r>
            <a:r>
              <a:rPr lang="it-IT" b="1" dirty="0"/>
              <a:t>Under Sampling</a:t>
            </a:r>
            <a:r>
              <a:rPr lang="it-IT" dirty="0"/>
              <a:t>, in </a:t>
            </a:r>
            <a:r>
              <a:rPr lang="it-IT" b="1" dirty="0"/>
              <a:t>dataset ridotti </a:t>
            </a:r>
            <a:r>
              <a:rPr lang="it-IT" dirty="0"/>
              <a:t>come nel caso di </a:t>
            </a:r>
            <a:r>
              <a:rPr lang="it-IT" dirty="0" err="1"/>
              <a:t>BookKeeper</a:t>
            </a:r>
            <a:r>
              <a:rPr lang="it-IT" dirty="0"/>
              <a:t>, potrebbero portare ad uno sbilanciamento ed una </a:t>
            </a:r>
            <a:r>
              <a:rPr lang="it-IT" b="1" dirty="0"/>
              <a:t>perdita di informazioni eccessiva</a:t>
            </a:r>
            <a:r>
              <a:rPr lang="it-IT" dirty="0"/>
              <a:t>. Sono da preferire tecniche alternative, come Over Sampling oppure Sensitive Learning. </a:t>
            </a:r>
          </a:p>
        </p:txBody>
      </p:sp>
      <p:sp>
        <p:nvSpPr>
          <p:cNvPr id="4" name="Segnaposto numero diapositiva 3">
            <a:extLst>
              <a:ext uri="{FF2B5EF4-FFF2-40B4-BE49-F238E27FC236}">
                <a16:creationId xmlns:a16="http://schemas.microsoft.com/office/drawing/2014/main" id="{C9192EDB-C7DA-B660-FCD9-A12302792598}"/>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257785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29419-DB09-AB90-9CD0-446F563EEDC1}"/>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7793C694-DD60-508A-DBA8-8883A442540B}"/>
              </a:ext>
            </a:extLst>
          </p:cNvPr>
          <p:cNvSpPr>
            <a:spLocks noGrp="1"/>
          </p:cNvSpPr>
          <p:nvPr>
            <p:ph idx="1"/>
          </p:nvPr>
        </p:nvSpPr>
        <p:spPr>
          <a:xfrm>
            <a:off x="2231135" y="2313432"/>
            <a:ext cx="8296821" cy="3904488"/>
          </a:xfrm>
        </p:spPr>
        <p:txBody>
          <a:bodyPr>
            <a:normAutofit fontScale="92500" lnSpcReduction="20000"/>
          </a:bodyPr>
          <a:lstStyle/>
          <a:p>
            <a:pPr marL="342900" indent="-342900">
              <a:buFont typeface="+mj-lt"/>
              <a:buAutoNum type="arabicPeriod"/>
            </a:pPr>
            <a:r>
              <a:rPr lang="it-IT" dirty="0"/>
              <a:t>Introduzione</a:t>
            </a:r>
          </a:p>
          <a:p>
            <a:pPr marL="342900" indent="-342900">
              <a:buFont typeface="+mj-lt"/>
              <a:buAutoNum type="arabicPeriod"/>
            </a:pPr>
            <a:r>
              <a:rPr lang="it-IT" dirty="0"/>
              <a:t>Obiettivo</a:t>
            </a:r>
          </a:p>
          <a:p>
            <a:pPr marL="342900" indent="-342900">
              <a:buFont typeface="+mj-lt"/>
              <a:buAutoNum type="arabicPeriod"/>
            </a:pPr>
            <a:r>
              <a:rPr lang="it-IT" dirty="0"/>
              <a:t>Metodologia: </a:t>
            </a:r>
          </a:p>
          <a:p>
            <a:pPr marL="571500" lvl="1" indent="-342900">
              <a:buFont typeface="+mj-lt"/>
              <a:buAutoNum type="arabicPeriod"/>
            </a:pPr>
            <a:r>
              <a:rPr lang="it-IT" dirty="0"/>
              <a:t>Recupero delle metriche</a:t>
            </a:r>
          </a:p>
          <a:p>
            <a:pPr marL="571500" lvl="1" indent="-342900">
              <a:buFont typeface="+mj-lt"/>
              <a:buAutoNum type="arabicPeriod"/>
            </a:pPr>
            <a:r>
              <a:rPr lang="it-IT" dirty="0"/>
              <a:t>Costruzione del dataset</a:t>
            </a:r>
          </a:p>
          <a:p>
            <a:pPr marL="571500" lvl="1" indent="-342900">
              <a:buFont typeface="+mj-lt"/>
              <a:buAutoNum type="arabicPeriod"/>
            </a:pPr>
            <a:r>
              <a:rPr lang="it-IT" dirty="0"/>
              <a:t>Tecniche di utilizzo</a:t>
            </a:r>
          </a:p>
          <a:p>
            <a:pPr marL="342900" indent="-342900">
              <a:buFont typeface="+mj-lt"/>
              <a:buAutoNum type="arabicPeriod"/>
            </a:pPr>
            <a:r>
              <a:rPr lang="it-IT" dirty="0"/>
              <a:t>Risultati:</a:t>
            </a:r>
          </a:p>
          <a:p>
            <a:pPr marL="571500" lvl="1" indent="-342900">
              <a:buFont typeface="+mj-lt"/>
              <a:buAutoNum type="arabicPeriod"/>
            </a:pPr>
            <a:r>
              <a:rPr lang="it-IT" dirty="0" err="1"/>
              <a:t>BookKeeper</a:t>
            </a:r>
            <a:endParaRPr lang="it-IT" dirty="0"/>
          </a:p>
          <a:p>
            <a:pPr marL="571500" lvl="1" indent="-342900">
              <a:buFont typeface="+mj-lt"/>
              <a:buAutoNum type="arabicPeriod"/>
            </a:pPr>
            <a:r>
              <a:rPr lang="it-IT" dirty="0" err="1"/>
              <a:t>Syncope</a:t>
            </a:r>
            <a:endParaRPr lang="it-IT" dirty="0"/>
          </a:p>
          <a:p>
            <a:pPr marL="342900" indent="-342900">
              <a:buFont typeface="+mj-lt"/>
              <a:buAutoNum type="arabicPeriod"/>
            </a:pPr>
            <a:r>
              <a:rPr lang="it-IT" dirty="0"/>
              <a:t>Conclusioni</a:t>
            </a:r>
          </a:p>
          <a:p>
            <a:pPr marL="342900" indent="-342900">
              <a:buFont typeface="+mj-lt"/>
              <a:buAutoNum type="arabicPeriod"/>
            </a:pPr>
            <a:r>
              <a:rPr lang="it-IT" dirty="0"/>
              <a:t>Minacce alla validità</a:t>
            </a:r>
          </a:p>
          <a:p>
            <a:pPr marL="342900" indent="-342900">
              <a:buFont typeface="+mj-lt"/>
              <a:buAutoNum type="arabicPeriod"/>
            </a:pPr>
            <a:r>
              <a:rPr lang="it-IT" dirty="0"/>
              <a:t>Link</a:t>
            </a:r>
          </a:p>
        </p:txBody>
      </p:sp>
      <p:sp>
        <p:nvSpPr>
          <p:cNvPr id="5" name="Segnaposto numero diapositiva 4">
            <a:extLst>
              <a:ext uri="{FF2B5EF4-FFF2-40B4-BE49-F238E27FC236}">
                <a16:creationId xmlns:a16="http://schemas.microsoft.com/office/drawing/2014/main" id="{4BFD079E-A5CA-61B2-D64A-2890FCA14881}"/>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463546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D5BA51-F801-33EF-3EC7-A17770123687}"/>
              </a:ext>
            </a:extLst>
          </p:cNvPr>
          <p:cNvSpPr>
            <a:spLocks noGrp="1"/>
          </p:cNvSpPr>
          <p:nvPr>
            <p:ph type="title"/>
          </p:nvPr>
        </p:nvSpPr>
        <p:spPr/>
        <p:txBody>
          <a:bodyPr/>
          <a:lstStyle/>
          <a:p>
            <a:r>
              <a:rPr lang="it-IT" dirty="0"/>
              <a:t>Minacce alla validità</a:t>
            </a:r>
          </a:p>
        </p:txBody>
      </p:sp>
      <p:sp>
        <p:nvSpPr>
          <p:cNvPr id="3" name="Segnaposto contenuto 2">
            <a:extLst>
              <a:ext uri="{FF2B5EF4-FFF2-40B4-BE49-F238E27FC236}">
                <a16:creationId xmlns:a16="http://schemas.microsoft.com/office/drawing/2014/main" id="{3CCCAE10-58F0-29E0-A4C2-F149CF450573}"/>
              </a:ext>
            </a:extLst>
          </p:cNvPr>
          <p:cNvSpPr>
            <a:spLocks noGrp="1"/>
          </p:cNvSpPr>
          <p:nvPr>
            <p:ph idx="1"/>
          </p:nvPr>
        </p:nvSpPr>
        <p:spPr/>
        <p:txBody>
          <a:bodyPr>
            <a:normAutofit/>
          </a:bodyPr>
          <a:lstStyle/>
          <a:p>
            <a:r>
              <a:rPr lang="it-IT" dirty="0"/>
              <a:t>L’operazione di </a:t>
            </a:r>
            <a:r>
              <a:rPr lang="it-IT" b="1" dirty="0" err="1"/>
              <a:t>Cold</a:t>
            </a:r>
            <a:r>
              <a:rPr lang="it-IT" b="1" dirty="0"/>
              <a:t> Start </a:t>
            </a:r>
            <a:r>
              <a:rPr lang="it-IT" dirty="0"/>
              <a:t>nel calcolo della </a:t>
            </a:r>
            <a:r>
              <a:rPr lang="it-IT" dirty="0" err="1"/>
              <a:t>Proportion</a:t>
            </a:r>
            <a:r>
              <a:rPr lang="it-IT" dirty="0"/>
              <a:t> si basa sull’assunzione che alcuni progetti Apache selezionati (ad esempio </a:t>
            </a:r>
            <a:r>
              <a:rPr lang="it-IT" dirty="0" err="1"/>
              <a:t>Avro</a:t>
            </a:r>
            <a:r>
              <a:rPr lang="it-IT" dirty="0"/>
              <a:t>, </a:t>
            </a:r>
            <a:r>
              <a:rPr lang="it-IT" dirty="0" err="1"/>
              <a:t>ZookKeeper</a:t>
            </a:r>
            <a:r>
              <a:rPr lang="it-IT" dirty="0"/>
              <a:t> per </a:t>
            </a:r>
            <a:r>
              <a:rPr lang="it-IT" dirty="0" err="1"/>
              <a:t>BookKeeper</a:t>
            </a:r>
            <a:r>
              <a:rPr lang="it-IT" dirty="0"/>
              <a:t>, Proton e </a:t>
            </a:r>
            <a:r>
              <a:rPr lang="it-IT" dirty="0" err="1"/>
              <a:t>OpenJPA</a:t>
            </a:r>
            <a:r>
              <a:rPr lang="it-IT" dirty="0"/>
              <a:t> per </a:t>
            </a:r>
            <a:r>
              <a:rPr lang="it-IT" dirty="0" err="1"/>
              <a:t>Syncope</a:t>
            </a:r>
            <a:r>
              <a:rPr lang="it-IT" dirty="0"/>
              <a:t>) siano simili ai progetti di studio.</a:t>
            </a:r>
          </a:p>
          <a:p>
            <a:r>
              <a:rPr lang="it-IT" dirty="0"/>
              <a:t>I </a:t>
            </a:r>
            <a:r>
              <a:rPr lang="it-IT" b="1" dirty="0"/>
              <a:t>ticket</a:t>
            </a:r>
            <a:r>
              <a:rPr lang="it-IT" dirty="0"/>
              <a:t> che </a:t>
            </a:r>
            <a:r>
              <a:rPr lang="it-IT" b="1" dirty="0"/>
              <a:t>non</a:t>
            </a:r>
            <a:r>
              <a:rPr lang="it-IT" dirty="0"/>
              <a:t> </a:t>
            </a:r>
            <a:r>
              <a:rPr lang="it-IT" b="1" dirty="0"/>
              <a:t>presentano</a:t>
            </a:r>
            <a:r>
              <a:rPr lang="it-IT" dirty="0"/>
              <a:t> </a:t>
            </a:r>
            <a:r>
              <a:rPr lang="it-IT" b="1" dirty="0" err="1"/>
              <a:t>commit</a:t>
            </a:r>
            <a:r>
              <a:rPr lang="it-IT" dirty="0"/>
              <a:t> associati vengono esclusi dal calcolo, poiché non forniscono informazioni. </a:t>
            </a:r>
          </a:p>
          <a:p>
            <a:r>
              <a:rPr lang="it-IT" dirty="0"/>
              <a:t>Le </a:t>
            </a:r>
            <a:r>
              <a:rPr lang="it-IT" b="1" dirty="0"/>
              <a:t>informazioni</a:t>
            </a:r>
            <a:r>
              <a:rPr lang="it-IT" dirty="0"/>
              <a:t> su JIRA, come le date di apertura, risoluzione e le versioni affette o </a:t>
            </a:r>
            <a:r>
              <a:rPr lang="it-IT" dirty="0" err="1"/>
              <a:t>fixed</a:t>
            </a:r>
            <a:r>
              <a:rPr lang="it-IT" dirty="0"/>
              <a:t>, vengono considerate </a:t>
            </a:r>
            <a:r>
              <a:rPr lang="it-IT" b="1" dirty="0"/>
              <a:t>vere a priori</a:t>
            </a:r>
            <a:r>
              <a:rPr lang="it-IT" dirty="0"/>
              <a:t>.</a:t>
            </a:r>
          </a:p>
          <a:p>
            <a:r>
              <a:rPr lang="it-IT" dirty="0"/>
              <a:t>Se un ticket presenta una lista di </a:t>
            </a:r>
            <a:r>
              <a:rPr lang="it-IT" dirty="0" err="1"/>
              <a:t>Affected</a:t>
            </a:r>
            <a:r>
              <a:rPr lang="it-IT" dirty="0"/>
              <a:t> Version (AV), viene considerata come </a:t>
            </a:r>
            <a:r>
              <a:rPr lang="it-IT" dirty="0" err="1"/>
              <a:t>Injected</a:t>
            </a:r>
            <a:r>
              <a:rPr lang="it-IT" dirty="0"/>
              <a:t> Version (IV) la </a:t>
            </a:r>
            <a:r>
              <a:rPr lang="it-IT" b="1" dirty="0"/>
              <a:t>prima AV nella lista.</a:t>
            </a:r>
          </a:p>
        </p:txBody>
      </p:sp>
      <p:sp>
        <p:nvSpPr>
          <p:cNvPr id="4" name="Segnaposto numero diapositiva 3">
            <a:extLst>
              <a:ext uri="{FF2B5EF4-FFF2-40B4-BE49-F238E27FC236}">
                <a16:creationId xmlns:a16="http://schemas.microsoft.com/office/drawing/2014/main" id="{FCAD60D0-13B5-ECA5-A160-745FB0F12064}"/>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107818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596A4-3524-DD29-F490-32E736E4587C}"/>
              </a:ext>
            </a:extLst>
          </p:cNvPr>
          <p:cNvSpPr>
            <a:spLocks noGrp="1"/>
          </p:cNvSpPr>
          <p:nvPr>
            <p:ph type="title"/>
          </p:nvPr>
        </p:nvSpPr>
        <p:spPr/>
        <p:txBody>
          <a:bodyPr/>
          <a:lstStyle/>
          <a:p>
            <a:r>
              <a:rPr lang="it-IT" dirty="0"/>
              <a:t>Link</a:t>
            </a:r>
          </a:p>
        </p:txBody>
      </p:sp>
      <p:sp>
        <p:nvSpPr>
          <p:cNvPr id="3" name="Segnaposto contenuto 2">
            <a:extLst>
              <a:ext uri="{FF2B5EF4-FFF2-40B4-BE49-F238E27FC236}">
                <a16:creationId xmlns:a16="http://schemas.microsoft.com/office/drawing/2014/main" id="{266C22D5-5C74-4138-F84B-6EF11E70E443}"/>
              </a:ext>
            </a:extLst>
          </p:cNvPr>
          <p:cNvSpPr>
            <a:spLocks noGrp="1"/>
          </p:cNvSpPr>
          <p:nvPr>
            <p:ph idx="1"/>
          </p:nvPr>
        </p:nvSpPr>
        <p:spPr/>
        <p:txBody>
          <a:bodyPr/>
          <a:lstStyle/>
          <a:p>
            <a:r>
              <a:rPr lang="it-IT" dirty="0"/>
              <a:t>GITHUB:</a:t>
            </a:r>
          </a:p>
          <a:p>
            <a:pPr lvl="1"/>
            <a:r>
              <a:rPr lang="it-IT" dirty="0">
                <a:hlinkClick r:id="rId2"/>
              </a:rPr>
              <a:t>https://github.com/lucamjdimarco/ISW2</a:t>
            </a:r>
            <a:endParaRPr lang="it-IT" dirty="0"/>
          </a:p>
          <a:p>
            <a:pPr lvl="1"/>
            <a:endParaRPr lang="it-IT" dirty="0"/>
          </a:p>
          <a:p>
            <a:r>
              <a:rPr lang="it-IT" dirty="0"/>
              <a:t>SONARCLOUD:</a:t>
            </a:r>
          </a:p>
          <a:p>
            <a:pPr lvl="1"/>
            <a:r>
              <a:rPr lang="it-IT" dirty="0"/>
              <a:t>https://</a:t>
            </a:r>
            <a:r>
              <a:rPr lang="it-IT" dirty="0" err="1"/>
              <a:t>sonarcloud.io</a:t>
            </a:r>
            <a:r>
              <a:rPr lang="it-IT" dirty="0"/>
              <a:t>/</a:t>
            </a:r>
            <a:r>
              <a:rPr lang="it-IT" dirty="0" err="1"/>
              <a:t>summary</a:t>
            </a:r>
            <a:r>
              <a:rPr lang="it-IT" dirty="0"/>
              <a:t>/</a:t>
            </a:r>
            <a:r>
              <a:rPr lang="it-IT" dirty="0" err="1"/>
              <a:t>new_code?id</a:t>
            </a:r>
            <a:r>
              <a:rPr lang="it-IT" dirty="0"/>
              <a:t>=lucamjdimarco_ISW2&amp;branch=</a:t>
            </a:r>
            <a:r>
              <a:rPr lang="it-IT" dirty="0" err="1"/>
              <a:t>main</a:t>
            </a:r>
            <a:endParaRPr lang="it-IT" dirty="0"/>
          </a:p>
        </p:txBody>
      </p:sp>
      <p:sp>
        <p:nvSpPr>
          <p:cNvPr id="4" name="Segnaposto numero diapositiva 3">
            <a:extLst>
              <a:ext uri="{FF2B5EF4-FFF2-40B4-BE49-F238E27FC236}">
                <a16:creationId xmlns:a16="http://schemas.microsoft.com/office/drawing/2014/main" id="{326C60F6-9170-381D-D619-FC4CF1C14221}"/>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127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A6F44-B734-2991-264A-3AEB8BD462B8}"/>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486C9FD4-50DA-5B15-21AC-8AFB32E0D86E}"/>
              </a:ext>
            </a:extLst>
          </p:cNvPr>
          <p:cNvSpPr>
            <a:spLocks noGrp="1"/>
          </p:cNvSpPr>
          <p:nvPr>
            <p:ph idx="1"/>
          </p:nvPr>
        </p:nvSpPr>
        <p:spPr/>
        <p:txBody>
          <a:bodyPr/>
          <a:lstStyle/>
          <a:p>
            <a:r>
              <a:rPr lang="it-IT" dirty="0"/>
              <a:t>L’operazione di testing all’interno dei progetti SW è un’operazione </a:t>
            </a:r>
            <a:r>
              <a:rPr lang="it-IT" b="1" dirty="0"/>
              <a:t>dispendiosa</a:t>
            </a:r>
            <a:r>
              <a:rPr lang="it-IT" dirty="0"/>
              <a:t> in termini di tempo e di costo monetario:</a:t>
            </a:r>
          </a:p>
          <a:p>
            <a:pPr lvl="1"/>
            <a:r>
              <a:rPr lang="it-IT" dirty="0"/>
              <a:t>Svolgere le operazioni di testing in maniera </a:t>
            </a:r>
            <a:r>
              <a:rPr lang="it-IT" b="1" dirty="0"/>
              <a:t>esaustiva</a:t>
            </a:r>
            <a:r>
              <a:rPr lang="it-IT" dirty="0"/>
              <a:t> sull’intero progetto è oneroso e difficilmente applicabile.</a:t>
            </a:r>
          </a:p>
          <a:p>
            <a:r>
              <a:rPr lang="it-IT" dirty="0"/>
              <a:t>Riuscire a ridurre queste due variabili è cruciale per risparmiare risorse:</a:t>
            </a:r>
          </a:p>
          <a:p>
            <a:pPr lvl="1"/>
            <a:r>
              <a:rPr lang="it-IT" dirty="0"/>
              <a:t>La </a:t>
            </a:r>
            <a:r>
              <a:rPr lang="it-IT" b="1" dirty="0"/>
              <a:t>soluzione</a:t>
            </a:r>
            <a:r>
              <a:rPr lang="it-IT" dirty="0"/>
              <a:t> può ricadere nella </a:t>
            </a:r>
            <a:r>
              <a:rPr lang="it-IT" b="1" dirty="0"/>
              <a:t>predizione </a:t>
            </a:r>
            <a:r>
              <a:rPr lang="it-IT" dirty="0"/>
              <a:t>delle future classi buggy mediante </a:t>
            </a:r>
            <a:r>
              <a:rPr lang="it-IT" b="1" dirty="0"/>
              <a:t>informazioni passate</a:t>
            </a:r>
            <a:r>
              <a:rPr lang="it-IT" dirty="0"/>
              <a:t>. </a:t>
            </a:r>
          </a:p>
        </p:txBody>
      </p:sp>
      <p:sp>
        <p:nvSpPr>
          <p:cNvPr id="5" name="Segnaposto numero diapositiva 4">
            <a:extLst>
              <a:ext uri="{FF2B5EF4-FFF2-40B4-BE49-F238E27FC236}">
                <a16:creationId xmlns:a16="http://schemas.microsoft.com/office/drawing/2014/main" id="{9EEB7A57-6593-86E8-5EE3-1B9A2FF50CC1}"/>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54777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99DAD-5A9D-7FCD-B80D-AE8C632A3479}"/>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E344CFE9-0642-A6D0-8C2A-71B42BB15A8C}"/>
              </a:ext>
            </a:extLst>
          </p:cNvPr>
          <p:cNvSpPr>
            <a:spLocks noGrp="1"/>
          </p:cNvSpPr>
          <p:nvPr>
            <p:ph idx="1"/>
          </p:nvPr>
        </p:nvSpPr>
        <p:spPr/>
        <p:txBody>
          <a:bodyPr/>
          <a:lstStyle/>
          <a:p>
            <a:r>
              <a:rPr lang="it-IT" dirty="0"/>
              <a:t>L’obiettivo è quello di rendere più </a:t>
            </a:r>
            <a:r>
              <a:rPr lang="it-IT" b="1" dirty="0"/>
              <a:t>mirata</a:t>
            </a:r>
            <a:r>
              <a:rPr lang="it-IT" dirty="0"/>
              <a:t> l’operazione di testing:</a:t>
            </a:r>
          </a:p>
          <a:p>
            <a:pPr lvl="1"/>
            <a:r>
              <a:rPr lang="it-IT" dirty="0"/>
              <a:t>Per raggiungere questo obiettivo, nel progetto di studio:</a:t>
            </a:r>
          </a:p>
          <a:p>
            <a:pPr lvl="2"/>
            <a:r>
              <a:rPr lang="it-IT" dirty="0"/>
              <a:t>Sono stati </a:t>
            </a:r>
            <a:r>
              <a:rPr lang="it-IT" b="1" dirty="0"/>
              <a:t>applicati</a:t>
            </a:r>
            <a:r>
              <a:rPr lang="it-IT" dirty="0"/>
              <a:t> diversi </a:t>
            </a:r>
            <a:r>
              <a:rPr lang="it-IT" b="1" dirty="0"/>
              <a:t>modelli</a:t>
            </a:r>
            <a:r>
              <a:rPr lang="it-IT" dirty="0"/>
              <a:t> di ML per ottenere predizioni sulla </a:t>
            </a:r>
            <a:r>
              <a:rPr lang="it-IT" dirty="0" err="1"/>
              <a:t>bugginess</a:t>
            </a:r>
            <a:r>
              <a:rPr lang="it-IT" dirty="0"/>
              <a:t> delle classi dei progetti sott’esame;</a:t>
            </a:r>
          </a:p>
          <a:p>
            <a:pPr lvl="2"/>
            <a:r>
              <a:rPr lang="it-IT" dirty="0"/>
              <a:t>Si sono </a:t>
            </a:r>
            <a:r>
              <a:rPr lang="it-IT" b="1" dirty="0"/>
              <a:t>analizzati</a:t>
            </a:r>
            <a:r>
              <a:rPr lang="it-IT" dirty="0"/>
              <a:t> i risultati di questi modelli al variare di tecniche di addestramento.</a:t>
            </a:r>
          </a:p>
          <a:p>
            <a:r>
              <a:rPr lang="it-IT" dirty="0"/>
              <a:t>L’obiettivo è quello di trovare la </a:t>
            </a:r>
            <a:r>
              <a:rPr lang="it-IT" b="1" dirty="0"/>
              <a:t>configurazione ottimale </a:t>
            </a:r>
            <a:r>
              <a:rPr lang="it-IT" dirty="0"/>
              <a:t>per i due progetti Apache sott’esame: </a:t>
            </a:r>
            <a:r>
              <a:rPr lang="it-IT" dirty="0" err="1"/>
              <a:t>BookKeeper</a:t>
            </a:r>
            <a:r>
              <a:rPr lang="it-IT" dirty="0"/>
              <a:t> e </a:t>
            </a:r>
            <a:r>
              <a:rPr lang="it-IT" dirty="0" err="1"/>
              <a:t>Syncope</a:t>
            </a:r>
            <a:r>
              <a:rPr lang="it-IT" dirty="0"/>
              <a:t>.</a:t>
            </a:r>
          </a:p>
        </p:txBody>
      </p:sp>
      <p:sp>
        <p:nvSpPr>
          <p:cNvPr id="4" name="Segnaposto numero diapositiva 3">
            <a:extLst>
              <a:ext uri="{FF2B5EF4-FFF2-40B4-BE49-F238E27FC236}">
                <a16:creationId xmlns:a16="http://schemas.microsoft.com/office/drawing/2014/main" id="{19F48EBC-8218-ECE4-165F-1B726B8D7A4F}"/>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7580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58696-92F4-3288-8821-5A91C2AD1657}"/>
              </a:ext>
            </a:extLst>
          </p:cNvPr>
          <p:cNvSpPr>
            <a:spLocks noGrp="1"/>
          </p:cNvSpPr>
          <p:nvPr>
            <p:ph type="title"/>
          </p:nvPr>
        </p:nvSpPr>
        <p:spPr/>
        <p:txBody>
          <a:bodyPr/>
          <a:lstStyle/>
          <a:p>
            <a:r>
              <a:rPr lang="it-IT" dirty="0"/>
              <a:t>Metodologia</a:t>
            </a:r>
          </a:p>
        </p:txBody>
      </p:sp>
      <p:sp>
        <p:nvSpPr>
          <p:cNvPr id="3" name="Segnaposto contenuto 2">
            <a:extLst>
              <a:ext uri="{FF2B5EF4-FFF2-40B4-BE49-F238E27FC236}">
                <a16:creationId xmlns:a16="http://schemas.microsoft.com/office/drawing/2014/main" id="{7B9EA3CD-334D-E89F-D81B-71404DCCF720}"/>
              </a:ext>
            </a:extLst>
          </p:cNvPr>
          <p:cNvSpPr>
            <a:spLocks noGrp="1"/>
          </p:cNvSpPr>
          <p:nvPr>
            <p:ph idx="1"/>
          </p:nvPr>
        </p:nvSpPr>
        <p:spPr/>
        <p:txBody>
          <a:bodyPr>
            <a:normAutofit/>
          </a:bodyPr>
          <a:lstStyle/>
          <a:p>
            <a:r>
              <a:rPr lang="it-IT" dirty="0"/>
              <a:t>Vengono raccolte le </a:t>
            </a:r>
            <a:r>
              <a:rPr lang="it-IT" b="1" dirty="0"/>
              <a:t>metriche</a:t>
            </a:r>
            <a:r>
              <a:rPr lang="it-IT" dirty="0"/>
              <a:t> dei seguenti </a:t>
            </a:r>
            <a:r>
              <a:rPr lang="it-IT" b="1" dirty="0"/>
              <a:t>progetti</a:t>
            </a:r>
            <a:r>
              <a:rPr lang="it-IT" dirty="0"/>
              <a:t>:</a:t>
            </a:r>
          </a:p>
          <a:p>
            <a:pPr lvl="1"/>
            <a:r>
              <a:rPr lang="it-IT" dirty="0"/>
              <a:t>Apache </a:t>
            </a:r>
            <a:r>
              <a:rPr lang="it-IT" dirty="0" err="1"/>
              <a:t>BookKeeper</a:t>
            </a:r>
            <a:r>
              <a:rPr lang="it-IT" dirty="0"/>
              <a:t>;</a:t>
            </a:r>
          </a:p>
          <a:p>
            <a:pPr lvl="1"/>
            <a:r>
              <a:rPr lang="it-IT" dirty="0"/>
              <a:t>Apache </a:t>
            </a:r>
            <a:r>
              <a:rPr lang="it-IT" dirty="0" err="1"/>
              <a:t>Syncope</a:t>
            </a:r>
            <a:r>
              <a:rPr lang="it-IT" dirty="0"/>
              <a:t>.</a:t>
            </a:r>
          </a:p>
          <a:p>
            <a:r>
              <a:rPr lang="it-IT" dirty="0"/>
              <a:t>Vengono costruiti i </a:t>
            </a:r>
            <a:r>
              <a:rPr lang="it-IT" b="1" dirty="0"/>
              <a:t>dataset</a:t>
            </a:r>
            <a:r>
              <a:rPr lang="it-IT" dirty="0"/>
              <a:t> di training e di testing set;</a:t>
            </a:r>
          </a:p>
          <a:p>
            <a:r>
              <a:rPr lang="it-IT" dirty="0"/>
              <a:t>Vengono applicati gli </a:t>
            </a:r>
            <a:r>
              <a:rPr lang="it-IT" b="1" dirty="0"/>
              <a:t>algoritmi</a:t>
            </a:r>
            <a:r>
              <a:rPr lang="it-IT" dirty="0"/>
              <a:t> di ML per eseguire le predizioni:</a:t>
            </a:r>
          </a:p>
          <a:p>
            <a:pPr lvl="1"/>
            <a:r>
              <a:rPr lang="it-IT" dirty="0"/>
              <a:t>Utilizzo di 3 </a:t>
            </a:r>
            <a:r>
              <a:rPr lang="it-IT" b="1" dirty="0"/>
              <a:t>modelli</a:t>
            </a:r>
            <a:r>
              <a:rPr lang="it-IT" dirty="0"/>
              <a:t>: Random </a:t>
            </a:r>
            <a:r>
              <a:rPr lang="it-IT" dirty="0" err="1"/>
              <a:t>Forest</a:t>
            </a:r>
            <a:r>
              <a:rPr lang="it-IT" dirty="0"/>
              <a:t>, </a:t>
            </a:r>
            <a:r>
              <a:rPr lang="it-IT" dirty="0" err="1"/>
              <a:t>Naive</a:t>
            </a:r>
            <a:r>
              <a:rPr lang="it-IT" dirty="0"/>
              <a:t> </a:t>
            </a:r>
            <a:r>
              <a:rPr lang="it-IT" dirty="0" err="1"/>
              <a:t>Bayes</a:t>
            </a:r>
            <a:r>
              <a:rPr lang="it-IT" dirty="0"/>
              <a:t>, IBK.</a:t>
            </a:r>
          </a:p>
          <a:p>
            <a:pPr lvl="1"/>
            <a:r>
              <a:rPr lang="it-IT" dirty="0"/>
              <a:t>Utilizzo di 3 </a:t>
            </a:r>
            <a:r>
              <a:rPr lang="it-IT" b="1" dirty="0"/>
              <a:t>tecniche</a:t>
            </a:r>
            <a:r>
              <a:rPr lang="it-IT" dirty="0"/>
              <a:t>: </a:t>
            </a:r>
            <a:r>
              <a:rPr lang="it-IT" dirty="0" err="1"/>
              <a:t>Feauture</a:t>
            </a:r>
            <a:r>
              <a:rPr lang="it-IT" dirty="0"/>
              <a:t> </a:t>
            </a:r>
            <a:r>
              <a:rPr lang="it-IT" dirty="0" err="1"/>
              <a:t>Selection</a:t>
            </a:r>
            <a:r>
              <a:rPr lang="it-IT" dirty="0"/>
              <a:t>, Sampling (Over e Under) e Cost </a:t>
            </a:r>
            <a:r>
              <a:rPr lang="it-IT" dirty="0" err="1"/>
              <a:t>Sensitivity</a:t>
            </a:r>
            <a:r>
              <a:rPr lang="it-IT" dirty="0"/>
              <a:t>.</a:t>
            </a:r>
          </a:p>
          <a:p>
            <a:pPr lvl="2"/>
            <a:endParaRPr lang="it-IT" dirty="0"/>
          </a:p>
        </p:txBody>
      </p:sp>
      <p:sp>
        <p:nvSpPr>
          <p:cNvPr id="4" name="Segnaposto numero diapositiva 3">
            <a:extLst>
              <a:ext uri="{FF2B5EF4-FFF2-40B4-BE49-F238E27FC236}">
                <a16:creationId xmlns:a16="http://schemas.microsoft.com/office/drawing/2014/main" id="{2C372A48-8DC8-B091-D514-07E7E17BB8BD}"/>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04056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C3ED23-D212-9679-50F7-6A7B51F28C3A}"/>
              </a:ext>
            </a:extLst>
          </p:cNvPr>
          <p:cNvSpPr>
            <a:spLocks noGrp="1"/>
          </p:cNvSpPr>
          <p:nvPr>
            <p:ph type="title"/>
          </p:nvPr>
        </p:nvSpPr>
        <p:spPr/>
        <p:txBody>
          <a:bodyPr/>
          <a:lstStyle/>
          <a:p>
            <a:r>
              <a:rPr lang="it-IT" dirty="0"/>
              <a:t>Metodologia – RECUPERO DELLE METRICHE</a:t>
            </a:r>
          </a:p>
        </p:txBody>
      </p:sp>
      <p:sp>
        <p:nvSpPr>
          <p:cNvPr id="3" name="Segnaposto contenuto 2">
            <a:extLst>
              <a:ext uri="{FF2B5EF4-FFF2-40B4-BE49-F238E27FC236}">
                <a16:creationId xmlns:a16="http://schemas.microsoft.com/office/drawing/2014/main" id="{274FFFC2-0781-7321-AD48-9D677C58B5ED}"/>
              </a:ext>
            </a:extLst>
          </p:cNvPr>
          <p:cNvSpPr>
            <a:spLocks noGrp="1"/>
          </p:cNvSpPr>
          <p:nvPr>
            <p:ph idx="1"/>
          </p:nvPr>
        </p:nvSpPr>
        <p:spPr>
          <a:xfrm>
            <a:off x="2231136" y="2484053"/>
            <a:ext cx="7729728" cy="3945636"/>
          </a:xfrm>
        </p:spPr>
        <p:txBody>
          <a:bodyPr/>
          <a:lstStyle/>
          <a:p>
            <a:r>
              <a:rPr lang="it-IT" dirty="0"/>
              <a:t>Si introduce il concetto di »</a:t>
            </a:r>
            <a:r>
              <a:rPr lang="it-IT" b="1" dirty="0"/>
              <a:t>ciclo di vita</a:t>
            </a:r>
            <a:r>
              <a:rPr lang="it-IT" dirty="0"/>
              <a:t>» del bug: le classe definite affette sono quelle contenute tra IV (</a:t>
            </a:r>
            <a:r>
              <a:rPr lang="it-IT" dirty="0" err="1"/>
              <a:t>injected</a:t>
            </a:r>
            <a:r>
              <a:rPr lang="it-IT" dirty="0"/>
              <a:t> </a:t>
            </a:r>
            <a:r>
              <a:rPr lang="it-IT" dirty="0" err="1"/>
              <a:t>version</a:t>
            </a:r>
            <a:r>
              <a:rPr lang="it-IT" dirty="0"/>
              <a:t>) e FV (</a:t>
            </a:r>
            <a:r>
              <a:rPr lang="it-IT" dirty="0" err="1"/>
              <a:t>fixed</a:t>
            </a:r>
            <a:r>
              <a:rPr lang="it-IT" dirty="0"/>
              <a:t> </a:t>
            </a:r>
            <a:r>
              <a:rPr lang="it-IT" dirty="0" err="1"/>
              <a:t>version</a:t>
            </a:r>
            <a:r>
              <a:rPr lang="it-IT" dirty="0"/>
              <a:t>).</a:t>
            </a:r>
          </a:p>
          <a:p>
            <a:endParaRPr lang="it-IT" dirty="0"/>
          </a:p>
          <a:p>
            <a:r>
              <a:rPr lang="it-IT" dirty="0"/>
              <a:t>La </a:t>
            </a:r>
            <a:r>
              <a:rPr lang="it-IT" b="1" dirty="0"/>
              <a:t>timeline</a:t>
            </a:r>
            <a:r>
              <a:rPr lang="it-IT" dirty="0"/>
              <a:t> completa dell’arco temporale di vita del bug è la seguente:</a:t>
            </a:r>
          </a:p>
          <a:p>
            <a:endParaRPr lang="it-IT" dirty="0"/>
          </a:p>
          <a:p>
            <a:endParaRPr lang="it-IT" dirty="0"/>
          </a:p>
          <a:p>
            <a:r>
              <a:rPr lang="it-IT" dirty="0"/>
              <a:t>Nello specifico:</a:t>
            </a:r>
          </a:p>
          <a:p>
            <a:pPr lvl="1"/>
            <a:r>
              <a:rPr lang="it-IT" b="1" dirty="0"/>
              <a:t>IV:</a:t>
            </a:r>
            <a:r>
              <a:rPr lang="it-IT" dirty="0"/>
              <a:t> # della release dalla quale il bug viene introdotto;</a:t>
            </a:r>
          </a:p>
          <a:p>
            <a:pPr lvl="1"/>
            <a:r>
              <a:rPr lang="it-IT" b="1" dirty="0"/>
              <a:t>OV</a:t>
            </a:r>
            <a:r>
              <a:rPr lang="it-IT" dirty="0"/>
              <a:t>: # della release dalla quale il bug viene rilevato;</a:t>
            </a:r>
          </a:p>
          <a:p>
            <a:pPr lvl="1"/>
            <a:r>
              <a:rPr lang="it-IT" b="1" dirty="0"/>
              <a:t>FV</a:t>
            </a:r>
            <a:r>
              <a:rPr lang="it-IT" dirty="0"/>
              <a:t>: # della release nella quale il bug viene risolto e chiuso.</a:t>
            </a:r>
          </a:p>
        </p:txBody>
      </p:sp>
      <p:sp>
        <p:nvSpPr>
          <p:cNvPr id="4" name="Segnaposto numero diapositiva 3">
            <a:extLst>
              <a:ext uri="{FF2B5EF4-FFF2-40B4-BE49-F238E27FC236}">
                <a16:creationId xmlns:a16="http://schemas.microsoft.com/office/drawing/2014/main" id="{B2A51960-D61C-A421-5BF9-48685A70DB33}"/>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5" name="Immagine 4">
            <a:extLst>
              <a:ext uri="{FF2B5EF4-FFF2-40B4-BE49-F238E27FC236}">
                <a16:creationId xmlns:a16="http://schemas.microsoft.com/office/drawing/2014/main" id="{D5DA9BFA-2E76-DD76-2D6F-3188A698D0B5}"/>
              </a:ext>
            </a:extLst>
          </p:cNvPr>
          <p:cNvPicPr>
            <a:picLocks noChangeAspect="1"/>
          </p:cNvPicPr>
          <p:nvPr/>
        </p:nvPicPr>
        <p:blipFill>
          <a:blip r:embed="rId2"/>
          <a:stretch>
            <a:fillRect/>
          </a:stretch>
        </p:blipFill>
        <p:spPr>
          <a:xfrm>
            <a:off x="5148991" y="3224481"/>
            <a:ext cx="1894018" cy="409037"/>
          </a:xfrm>
          <a:prstGeom prst="rect">
            <a:avLst/>
          </a:prstGeom>
        </p:spPr>
      </p:pic>
      <p:pic>
        <p:nvPicPr>
          <p:cNvPr id="6" name="Immagine 5">
            <a:extLst>
              <a:ext uri="{FF2B5EF4-FFF2-40B4-BE49-F238E27FC236}">
                <a16:creationId xmlns:a16="http://schemas.microsoft.com/office/drawing/2014/main" id="{DF058A9C-A28A-30BC-648F-76AFA56E2D54}"/>
              </a:ext>
            </a:extLst>
          </p:cNvPr>
          <p:cNvPicPr>
            <a:picLocks noChangeAspect="1"/>
          </p:cNvPicPr>
          <p:nvPr/>
        </p:nvPicPr>
        <p:blipFill>
          <a:blip r:embed="rId3"/>
          <a:stretch>
            <a:fillRect/>
          </a:stretch>
        </p:blipFill>
        <p:spPr>
          <a:xfrm>
            <a:off x="3447134" y="3976222"/>
            <a:ext cx="5297732" cy="842203"/>
          </a:xfrm>
          <a:prstGeom prst="rect">
            <a:avLst/>
          </a:prstGeom>
        </p:spPr>
      </p:pic>
    </p:spTree>
    <p:extLst>
      <p:ext uri="{BB962C8B-B14F-4D97-AF65-F5344CB8AC3E}">
        <p14:creationId xmlns:p14="http://schemas.microsoft.com/office/powerpoint/2010/main" val="403655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32C3-4844-96EB-64C0-4D412681727D}"/>
              </a:ext>
            </a:extLst>
          </p:cNvPr>
          <p:cNvSpPr>
            <a:spLocks noGrp="1"/>
          </p:cNvSpPr>
          <p:nvPr>
            <p:ph type="title"/>
          </p:nvPr>
        </p:nvSpPr>
        <p:spPr/>
        <p:txBody>
          <a:bodyPr/>
          <a:lstStyle/>
          <a:p>
            <a:r>
              <a:rPr lang="it-IT" dirty="0"/>
              <a:t>METODOLOGIA - RECUPERO DELLE METRICHE</a:t>
            </a:r>
          </a:p>
        </p:txBody>
      </p:sp>
      <p:sp>
        <p:nvSpPr>
          <p:cNvPr id="3" name="Segnaposto contenuto 2">
            <a:extLst>
              <a:ext uri="{FF2B5EF4-FFF2-40B4-BE49-F238E27FC236}">
                <a16:creationId xmlns:a16="http://schemas.microsoft.com/office/drawing/2014/main" id="{B5663F11-2E8E-530B-3CAA-E46FA808DD11}"/>
              </a:ext>
            </a:extLst>
          </p:cNvPr>
          <p:cNvSpPr>
            <a:spLocks noGrp="1"/>
          </p:cNvSpPr>
          <p:nvPr>
            <p:ph idx="1"/>
          </p:nvPr>
        </p:nvSpPr>
        <p:spPr/>
        <p:txBody>
          <a:bodyPr/>
          <a:lstStyle/>
          <a:p>
            <a:r>
              <a:rPr lang="it-IT" dirty="0"/>
              <a:t>Queste informazioni di IV, OV ed FV vengono recuperate tramite </a:t>
            </a:r>
            <a:r>
              <a:rPr lang="it-IT" dirty="0" err="1"/>
              <a:t>issue</a:t>
            </a:r>
            <a:r>
              <a:rPr lang="it-IT" dirty="0"/>
              <a:t> sulla piattaforma </a:t>
            </a:r>
            <a:r>
              <a:rPr lang="it-IT" b="1" dirty="0"/>
              <a:t>JIRA</a:t>
            </a:r>
            <a:r>
              <a:rPr lang="it-IT" dirty="0"/>
              <a:t>:</a:t>
            </a:r>
          </a:p>
          <a:p>
            <a:pPr lvl="1"/>
            <a:r>
              <a:rPr lang="it-IT" b="1" dirty="0"/>
              <a:t>Problema</a:t>
            </a:r>
            <a:r>
              <a:rPr lang="it-IT" dirty="0"/>
              <a:t>: non tutte le versioni su JIRA presentano dati riguardo le IV.</a:t>
            </a:r>
          </a:p>
          <a:p>
            <a:r>
              <a:rPr lang="it-IT" dirty="0"/>
              <a:t>Ove le IV non siano presenti, si ricorre al calcolo delle stesse mediante tecnica di </a:t>
            </a:r>
            <a:r>
              <a:rPr lang="it-IT" b="1" dirty="0" err="1"/>
              <a:t>proportion</a:t>
            </a:r>
            <a:r>
              <a:rPr lang="it-IT" dirty="0"/>
              <a:t>: mediante l’utilizzo del parametro di proporzionalità </a:t>
            </a:r>
            <a:r>
              <a:rPr lang="it-IT" dirty="0" err="1"/>
              <a:t>p</a:t>
            </a:r>
            <a:r>
              <a:rPr lang="it-IT" dirty="0"/>
              <a:t>, calcolato su ticket aventi informazioni sulla IV, è possibile stimare IV sui ticket che non lo presentano.</a:t>
            </a:r>
          </a:p>
          <a:p>
            <a:endParaRPr lang="it-IT" b="1" dirty="0"/>
          </a:p>
        </p:txBody>
      </p:sp>
      <p:sp>
        <p:nvSpPr>
          <p:cNvPr id="4" name="Segnaposto numero diapositiva 3">
            <a:extLst>
              <a:ext uri="{FF2B5EF4-FFF2-40B4-BE49-F238E27FC236}">
                <a16:creationId xmlns:a16="http://schemas.microsoft.com/office/drawing/2014/main" id="{165DB360-802F-8CAD-4682-79777CD51B9E}"/>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5" name="Immagine 4">
            <a:extLst>
              <a:ext uri="{FF2B5EF4-FFF2-40B4-BE49-F238E27FC236}">
                <a16:creationId xmlns:a16="http://schemas.microsoft.com/office/drawing/2014/main" id="{FD0D466D-CAAB-6AF1-F7A6-AC991BA3D205}"/>
              </a:ext>
            </a:extLst>
          </p:cNvPr>
          <p:cNvPicPr>
            <a:picLocks noChangeAspect="1"/>
          </p:cNvPicPr>
          <p:nvPr/>
        </p:nvPicPr>
        <p:blipFill>
          <a:blip r:embed="rId2"/>
          <a:stretch>
            <a:fillRect/>
          </a:stretch>
        </p:blipFill>
        <p:spPr>
          <a:xfrm>
            <a:off x="1957070" y="5073064"/>
            <a:ext cx="4138930" cy="820244"/>
          </a:xfrm>
          <a:prstGeom prst="rect">
            <a:avLst/>
          </a:prstGeom>
        </p:spPr>
      </p:pic>
      <p:pic>
        <p:nvPicPr>
          <p:cNvPr id="6" name="Immagine 5">
            <a:extLst>
              <a:ext uri="{FF2B5EF4-FFF2-40B4-BE49-F238E27FC236}">
                <a16:creationId xmlns:a16="http://schemas.microsoft.com/office/drawing/2014/main" id="{6E4D507E-336F-1882-F99D-47E401849848}"/>
              </a:ext>
            </a:extLst>
          </p:cNvPr>
          <p:cNvPicPr>
            <a:picLocks noChangeAspect="1"/>
          </p:cNvPicPr>
          <p:nvPr/>
        </p:nvPicPr>
        <p:blipFill>
          <a:blip r:embed="rId3"/>
          <a:stretch>
            <a:fillRect/>
          </a:stretch>
        </p:blipFill>
        <p:spPr>
          <a:xfrm>
            <a:off x="6373612" y="5080965"/>
            <a:ext cx="3861318" cy="804441"/>
          </a:xfrm>
          <a:prstGeom prst="rect">
            <a:avLst/>
          </a:prstGeom>
        </p:spPr>
      </p:pic>
    </p:spTree>
    <p:extLst>
      <p:ext uri="{BB962C8B-B14F-4D97-AF65-F5344CB8AC3E}">
        <p14:creationId xmlns:p14="http://schemas.microsoft.com/office/powerpoint/2010/main" val="284981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BBD1F4-7E99-0892-FA6E-8A445E43214A}"/>
              </a:ext>
            </a:extLst>
          </p:cNvPr>
          <p:cNvSpPr>
            <a:spLocks noGrp="1"/>
          </p:cNvSpPr>
          <p:nvPr>
            <p:ph type="title"/>
          </p:nvPr>
        </p:nvSpPr>
        <p:spPr/>
        <p:txBody>
          <a:bodyPr/>
          <a:lstStyle/>
          <a:p>
            <a:r>
              <a:rPr lang="it-IT" dirty="0"/>
              <a:t>METODOLOGIA - RECUPERO DELLE METRICHE</a:t>
            </a:r>
          </a:p>
        </p:txBody>
      </p:sp>
      <p:sp>
        <p:nvSpPr>
          <p:cNvPr id="3" name="Segnaposto contenuto 2">
            <a:extLst>
              <a:ext uri="{FF2B5EF4-FFF2-40B4-BE49-F238E27FC236}">
                <a16:creationId xmlns:a16="http://schemas.microsoft.com/office/drawing/2014/main" id="{F372240E-D4AE-EC13-F063-82711309DEB9}"/>
              </a:ext>
            </a:extLst>
          </p:cNvPr>
          <p:cNvSpPr>
            <a:spLocks noGrp="1"/>
          </p:cNvSpPr>
          <p:nvPr>
            <p:ph idx="1"/>
          </p:nvPr>
        </p:nvSpPr>
        <p:spPr/>
        <p:txBody>
          <a:bodyPr/>
          <a:lstStyle/>
          <a:p>
            <a:r>
              <a:rPr lang="it-IT" dirty="0"/>
              <a:t>Nel progetto vengono utilizzate </a:t>
            </a:r>
            <a:r>
              <a:rPr lang="it-IT" b="1" dirty="0"/>
              <a:t>due modalità </a:t>
            </a:r>
            <a:r>
              <a:rPr lang="it-IT" dirty="0"/>
              <a:t>di calcolo nella </a:t>
            </a:r>
            <a:r>
              <a:rPr lang="it-IT" dirty="0" err="1"/>
              <a:t>proportion</a:t>
            </a:r>
            <a:r>
              <a:rPr lang="it-IT" dirty="0"/>
              <a:t>:</a:t>
            </a:r>
          </a:p>
          <a:p>
            <a:pPr lvl="1"/>
            <a:r>
              <a:rPr lang="it-IT" b="1" dirty="0" err="1"/>
              <a:t>Cold</a:t>
            </a:r>
            <a:r>
              <a:rPr lang="it-IT" b="1" dirty="0"/>
              <a:t> start</a:t>
            </a:r>
            <a:r>
              <a:rPr lang="it-IT" dirty="0"/>
              <a:t>: modalità utilizzata quando non sono presenti abbastanza dati per calcolare una </a:t>
            </a:r>
            <a:r>
              <a:rPr lang="it-IT" dirty="0" err="1"/>
              <a:t>proportion</a:t>
            </a:r>
            <a:r>
              <a:rPr lang="it-IT" dirty="0"/>
              <a:t> nel progetto (i ticket presi sono meno della grandezza della finestra). La </a:t>
            </a:r>
            <a:r>
              <a:rPr lang="it-IT" dirty="0" err="1"/>
              <a:t>proportion</a:t>
            </a:r>
            <a:r>
              <a:rPr lang="it-IT" dirty="0"/>
              <a:t> viene calcolata utilizzando ticket di </a:t>
            </a:r>
            <a:r>
              <a:rPr lang="it-IT" b="1" dirty="0"/>
              <a:t>progetti</a:t>
            </a:r>
            <a:r>
              <a:rPr lang="it-IT" dirty="0"/>
              <a:t> correlati o </a:t>
            </a:r>
            <a:r>
              <a:rPr lang="it-IT" b="1" dirty="0"/>
              <a:t>simili</a:t>
            </a:r>
            <a:r>
              <a:rPr lang="it-IT" dirty="0"/>
              <a:t>.</a:t>
            </a:r>
          </a:p>
          <a:p>
            <a:pPr lvl="1"/>
            <a:r>
              <a:rPr lang="it-IT" b="1" dirty="0" err="1"/>
              <a:t>Moving</a:t>
            </a:r>
            <a:r>
              <a:rPr lang="it-IT" b="1" dirty="0"/>
              <a:t> Window</a:t>
            </a:r>
            <a:r>
              <a:rPr lang="it-IT" dirty="0"/>
              <a:t>: modalità utilizzata per calcolare dinamicamente la </a:t>
            </a:r>
            <a:r>
              <a:rPr lang="it-IT" dirty="0" err="1"/>
              <a:t>proportion</a:t>
            </a:r>
            <a:r>
              <a:rPr lang="it-IT" dirty="0"/>
              <a:t> basandosi solo su una quantità limitata di ticket recenti (grandezza della window).</a:t>
            </a:r>
          </a:p>
        </p:txBody>
      </p:sp>
      <p:sp>
        <p:nvSpPr>
          <p:cNvPr id="4" name="Segnaposto numero diapositiva 3">
            <a:extLst>
              <a:ext uri="{FF2B5EF4-FFF2-40B4-BE49-F238E27FC236}">
                <a16:creationId xmlns:a16="http://schemas.microsoft.com/office/drawing/2014/main" id="{9A62D9D5-B4BA-C53C-5F81-4CD9C931276B}"/>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284148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ABACC-8492-1164-20FE-A6ECC60E54D2}"/>
              </a:ext>
            </a:extLst>
          </p:cNvPr>
          <p:cNvSpPr>
            <a:spLocks noGrp="1"/>
          </p:cNvSpPr>
          <p:nvPr>
            <p:ph type="title"/>
          </p:nvPr>
        </p:nvSpPr>
        <p:spPr/>
        <p:txBody>
          <a:bodyPr/>
          <a:lstStyle/>
          <a:p>
            <a:r>
              <a:rPr lang="it-IT" dirty="0"/>
              <a:t>METODOLOGIA – COSTRUZIONE DEL DATASET</a:t>
            </a:r>
          </a:p>
        </p:txBody>
      </p:sp>
      <p:sp>
        <p:nvSpPr>
          <p:cNvPr id="3" name="Segnaposto contenuto 2">
            <a:extLst>
              <a:ext uri="{FF2B5EF4-FFF2-40B4-BE49-F238E27FC236}">
                <a16:creationId xmlns:a16="http://schemas.microsoft.com/office/drawing/2014/main" id="{FC30D5A8-ABB9-2AB0-49F9-08B4AAE33234}"/>
              </a:ext>
            </a:extLst>
          </p:cNvPr>
          <p:cNvSpPr>
            <a:spLocks noGrp="1"/>
          </p:cNvSpPr>
          <p:nvPr>
            <p:ph idx="1"/>
          </p:nvPr>
        </p:nvSpPr>
        <p:spPr/>
        <p:txBody>
          <a:bodyPr/>
          <a:lstStyle/>
          <a:p>
            <a:r>
              <a:rPr lang="it-IT" dirty="0"/>
              <a:t>La metà più recente delle release viene eliminata per ridurre il fenomeno dello </a:t>
            </a:r>
            <a:r>
              <a:rPr lang="it-IT" b="1" dirty="0" err="1"/>
              <a:t>snoring</a:t>
            </a:r>
            <a:r>
              <a:rPr lang="it-IT" dirty="0"/>
              <a:t>.</a:t>
            </a:r>
          </a:p>
          <a:p>
            <a:r>
              <a:rPr lang="it-IT" dirty="0"/>
              <a:t>Per ciascuna coppia release + classe vengono recuperate delle </a:t>
            </a:r>
            <a:r>
              <a:rPr lang="it-IT" b="1" dirty="0"/>
              <a:t>metriche</a:t>
            </a:r>
            <a:r>
              <a:rPr lang="it-IT" dirty="0"/>
              <a:t> (illustrate nella slide successiva) per permettere ai classificatori di effettuare le predizioni.</a:t>
            </a:r>
          </a:p>
          <a:p>
            <a:r>
              <a:rPr lang="it-IT" dirty="0"/>
              <a:t>Per ciascuna coppia release + classe viene inserita una label (come ultima colonna del dataset) che indica se la stessa era affetta da </a:t>
            </a:r>
            <a:r>
              <a:rPr lang="it-IT" b="1" dirty="0"/>
              <a:t>bug</a:t>
            </a:r>
            <a:r>
              <a:rPr lang="it-IT" dirty="0"/>
              <a:t> o meno, nella release specifica.</a:t>
            </a:r>
          </a:p>
          <a:p>
            <a:endParaRPr lang="it-IT" dirty="0"/>
          </a:p>
        </p:txBody>
      </p:sp>
      <p:sp>
        <p:nvSpPr>
          <p:cNvPr id="4" name="Segnaposto numero diapositiva 3">
            <a:extLst>
              <a:ext uri="{FF2B5EF4-FFF2-40B4-BE49-F238E27FC236}">
                <a16:creationId xmlns:a16="http://schemas.microsoft.com/office/drawing/2014/main" id="{232A9A1A-8E45-ED97-12D7-727B1E38EA1E}"/>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2061984472"/>
      </p:ext>
    </p:extLst>
  </p:cSld>
  <p:clrMapOvr>
    <a:masterClrMapping/>
  </p:clrMapOvr>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Pacco</Template>
  <TotalTime>953</TotalTime>
  <Words>1952</Words>
  <Application>Microsoft Macintosh PowerPoint</Application>
  <PresentationFormat>Widescreen</PresentationFormat>
  <Paragraphs>163</Paragraphs>
  <Slides>21</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Aptos</vt:lpstr>
      <vt:lpstr>Arial</vt:lpstr>
      <vt:lpstr>Gill Sans MT</vt:lpstr>
      <vt:lpstr>Pacco</vt:lpstr>
      <vt:lpstr>MACHINE LEARNING FOR SOFTWARE ENGINEERING</vt:lpstr>
      <vt:lpstr>AGENDA</vt:lpstr>
      <vt:lpstr>Introduzione</vt:lpstr>
      <vt:lpstr>Obiettivo</vt:lpstr>
      <vt:lpstr>Metodologia</vt:lpstr>
      <vt:lpstr>Metodologia – RECUPERO DELLE METRICHE</vt:lpstr>
      <vt:lpstr>METODOLOGIA - RECUPERO DELLE METRICHE</vt:lpstr>
      <vt:lpstr>METODOLOGIA - RECUPERO DELLE METRICHE</vt:lpstr>
      <vt:lpstr>METODOLOGIA – COSTRUZIONE DEL DATASET</vt:lpstr>
      <vt:lpstr>METODOLOGIA – COSTRUZIONE DEL DATASET</vt:lpstr>
      <vt:lpstr>METODOLOGIA – COSTRUZIONE DEL DATASET</vt:lpstr>
      <vt:lpstr>METODOLOGIA – TECNICHE DI UTILIZZO </vt:lpstr>
      <vt:lpstr>Risultati – Bookkeeper esecuzione CON FEATURE SELECTION</vt:lpstr>
      <vt:lpstr>Risultati – Bookkeeper esecuzione CON FEATURE SELECTION e SAMPLING</vt:lpstr>
      <vt:lpstr>Risultati – Bookkeeper esecuzione CON FEATURE SELECTION e Sensitive learning</vt:lpstr>
      <vt:lpstr>Risultati – syncope esecuzione CON FEATURE SELECTION</vt:lpstr>
      <vt:lpstr>Risultati – syncope esecuzione CON FEATURE SELECTION e SAMPLING</vt:lpstr>
      <vt:lpstr>Risultati – syncope esecuzione CON FEATURE SELECTION e Sensitive learning</vt:lpstr>
      <vt:lpstr>Conclusioni</vt:lpstr>
      <vt:lpstr>Minacce alla validità</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di marco</dc:creator>
  <cp:lastModifiedBy>luca di marco</cp:lastModifiedBy>
  <cp:revision>2</cp:revision>
  <dcterms:created xsi:type="dcterms:W3CDTF">2025-01-05T15:18:57Z</dcterms:created>
  <dcterms:modified xsi:type="dcterms:W3CDTF">2025-01-15T11:18:57Z</dcterms:modified>
</cp:coreProperties>
</file>