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3"/>
    <p:sldId id="257" r:id="rId24"/>
    <p:sldId id="258" r:id="rId25"/>
    <p:sldId id="259" r:id="rId26"/>
    <p:sldId id="260" r:id="rId27"/>
    <p:sldId id="261" r:id="rId28"/>
    <p:sldId id="262" r:id="rId29"/>
    <p:sldId id="263" r:id="rId30"/>
    <p:sldId id="264" r:id="rId31"/>
    <p:sldId id="265" r:id="rId32"/>
    <p:sldId id="266" r:id="rId33"/>
    <p:sldId id="267" r:id="rId34"/>
    <p:sldId id="268" r:id="rId35"/>
    <p:sldId id="269" r:id="rId36"/>
    <p:sldId id="270" r:id="rId37"/>
    <p:sldId id="271" r:id="rId38"/>
    <p:sldId id="272" r:id="rId39"/>
    <p:sldId id="273" r:id="rId40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Fredoka One" charset="1" panose="02000000000000000000"/>
      <p:regular r:id="rId10"/>
    </p:embeddedFont>
    <p:embeddedFont>
      <p:font typeface="Canva Sans" charset="1" panose="020B0503030501040103"/>
      <p:regular r:id="rId11"/>
    </p:embeddedFont>
    <p:embeddedFont>
      <p:font typeface="Canva Sans Bold" charset="1" panose="020B0803030501040103"/>
      <p:regular r:id="rId12"/>
    </p:embeddedFont>
    <p:embeddedFont>
      <p:font typeface="Canva Sans Italics" charset="1" panose="020B0503030501040103"/>
      <p:regular r:id="rId13"/>
    </p:embeddedFont>
    <p:embeddedFont>
      <p:font typeface="Canva Sans Bold Italics" charset="1" panose="020B0803030501040103"/>
      <p:regular r:id="rId14"/>
    </p:embeddedFont>
    <p:embeddedFont>
      <p:font typeface="Canva Sans Medium" charset="1" panose="020B0603030501040103"/>
      <p:regular r:id="rId15"/>
    </p:embeddedFont>
    <p:embeddedFont>
      <p:font typeface="Canva Sans Medium Italics" charset="1" panose="020B0603030501040103"/>
      <p:regular r:id="rId16"/>
    </p:embeddedFont>
    <p:embeddedFont>
      <p:font typeface="Nunito" charset="1" panose="00000500000000000000"/>
      <p:regular r:id="rId17"/>
    </p:embeddedFont>
    <p:embeddedFont>
      <p:font typeface="Nunito Bold" charset="1" panose="00000800000000000000"/>
      <p:regular r:id="rId18"/>
    </p:embeddedFont>
    <p:embeddedFont>
      <p:font typeface="Nunito Bold Italics" charset="1" panose="00000000000000000000"/>
      <p:regular r:id="rId19"/>
    </p:embeddedFont>
    <p:embeddedFont>
      <p:font typeface="Nunito Light" charset="1" panose="00000400000000000000"/>
      <p:regular r:id="rId20"/>
    </p:embeddedFont>
    <p:embeddedFont>
      <p:font typeface="Nunito Heavy" charset="1" panose="00000000000000000000"/>
      <p:regular r:id="rId21"/>
    </p:embeddedFont>
    <p:embeddedFont>
      <p:font typeface="Nunito Heavy Italics" charset="1" panose="0000000000000000000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slides/slide1.xml" Type="http://schemas.openxmlformats.org/officeDocument/2006/relationships/slide"/><Relationship Id="rId24" Target="slides/slide2.xml" Type="http://schemas.openxmlformats.org/officeDocument/2006/relationships/slide"/><Relationship Id="rId25" Target="slides/slide3.xml" Type="http://schemas.openxmlformats.org/officeDocument/2006/relationships/slide"/><Relationship Id="rId26" Target="slides/slide4.xml" Type="http://schemas.openxmlformats.org/officeDocument/2006/relationships/slide"/><Relationship Id="rId27" Target="slides/slide5.xml" Type="http://schemas.openxmlformats.org/officeDocument/2006/relationships/slide"/><Relationship Id="rId28" Target="slides/slide6.xml" Type="http://schemas.openxmlformats.org/officeDocument/2006/relationships/slide"/><Relationship Id="rId29" Target="slides/slide7.xml" Type="http://schemas.openxmlformats.org/officeDocument/2006/relationships/slide"/><Relationship Id="rId3" Target="viewProps.xml" Type="http://schemas.openxmlformats.org/officeDocument/2006/relationships/viewProps"/><Relationship Id="rId30" Target="slides/slide8.xml" Type="http://schemas.openxmlformats.org/officeDocument/2006/relationships/slide"/><Relationship Id="rId31" Target="slides/slide9.xml" Type="http://schemas.openxmlformats.org/officeDocument/2006/relationships/slide"/><Relationship Id="rId32" Target="slides/slide10.xml" Type="http://schemas.openxmlformats.org/officeDocument/2006/relationships/slide"/><Relationship Id="rId33" Target="slides/slide11.xml" Type="http://schemas.openxmlformats.org/officeDocument/2006/relationships/slide"/><Relationship Id="rId34" Target="slides/slide12.xml" Type="http://schemas.openxmlformats.org/officeDocument/2006/relationships/slide"/><Relationship Id="rId35" Target="slides/slide13.xml" Type="http://schemas.openxmlformats.org/officeDocument/2006/relationships/slide"/><Relationship Id="rId36" Target="slides/slide14.xml" Type="http://schemas.openxmlformats.org/officeDocument/2006/relationships/slide"/><Relationship Id="rId37" Target="slides/slide15.xml" Type="http://schemas.openxmlformats.org/officeDocument/2006/relationships/slide"/><Relationship Id="rId38" Target="slides/slide16.xml" Type="http://schemas.openxmlformats.org/officeDocument/2006/relationships/slide"/><Relationship Id="rId39" Target="slides/slide17.xml" Type="http://schemas.openxmlformats.org/officeDocument/2006/relationships/slide"/><Relationship Id="rId4" Target="theme/theme1.xml" Type="http://schemas.openxmlformats.org/officeDocument/2006/relationships/theme"/><Relationship Id="rId40" Target="slides/slide18.xml" Type="http://schemas.openxmlformats.org/officeDocument/2006/relationships/slid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8.png" Type="http://schemas.openxmlformats.org/officeDocument/2006/relationships/image"/><Relationship Id="rId9" Target="../media/image19.png" Type="http://schemas.openxmlformats.org/officeDocument/2006/relationships/image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20.png" Type="http://schemas.openxmlformats.org/officeDocument/2006/relationships/image"/><Relationship Id="rId9" Target="../media/image21.png" Type="http://schemas.openxmlformats.org/officeDocument/2006/relationships/image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4.png" Type="http://schemas.openxmlformats.org/officeDocument/2006/relationships/image"/><Relationship Id="rId11" Target="../media/image25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22.png" Type="http://schemas.openxmlformats.org/officeDocument/2006/relationships/image"/><Relationship Id="rId9" Target="../media/image23.png" Type="http://schemas.openxmlformats.org/officeDocument/2006/relationships/image"/></Relationships>
</file>

<file path=ppt/slides/_rels/slide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26.png" Type="http://schemas.openxmlformats.org/officeDocument/2006/relationships/image"/><Relationship Id="rId9" Target="../media/image27.png" Type="http://schemas.openxmlformats.org/officeDocument/2006/relationships/image"/></Relationships>
</file>

<file path=ppt/slides/_rels/slide1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0.png" Type="http://schemas.openxmlformats.org/officeDocument/2006/relationships/image"/><Relationship Id="rId9" Target="../media/image11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2.png" Type="http://schemas.openxmlformats.org/officeDocument/2006/relationships/image"/><Relationship Id="rId9" Target="../media/image13.pn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6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4.png" Type="http://schemas.openxmlformats.org/officeDocument/2006/relationships/image"/><Relationship Id="rId9" Target="../media/image15.pn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7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-576611" y="8353252"/>
            <a:ext cx="19974273" cy="1420979"/>
            <a:chOff x="0" y="0"/>
            <a:chExt cx="5260714" cy="37425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260714" cy="374250"/>
            </a:xfrm>
            <a:custGeom>
              <a:avLst/>
              <a:gdLst/>
              <a:ahLst/>
              <a:cxnLst/>
              <a:rect r="r" b="b" t="t" l="l"/>
              <a:pathLst>
                <a:path h="374250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374250"/>
                  </a:lnTo>
                  <a:lnTo>
                    <a:pt x="0" y="374250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2116949" y="1896628"/>
            <a:ext cx="2942276" cy="2942276"/>
          </a:xfrm>
          <a:custGeom>
            <a:avLst/>
            <a:gdLst/>
            <a:ahLst/>
            <a:cxnLst/>
            <a:rect r="r" b="b" t="t" l="l"/>
            <a:pathLst>
              <a:path h="2942276" w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2399945" y="6010601"/>
            <a:ext cx="3395204" cy="1049427"/>
          </a:xfrm>
          <a:custGeom>
            <a:avLst/>
            <a:gdLst/>
            <a:ahLst/>
            <a:cxnLst/>
            <a:rect r="r" b="b" t="t" l="l"/>
            <a:pathLst>
              <a:path h="1049427" w="3395204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668631" y="2368523"/>
            <a:ext cx="14950738" cy="36420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620"/>
              </a:lnSpc>
            </a:pPr>
            <a:r>
              <a:rPr lang="en-US" sz="10443">
                <a:solidFill>
                  <a:srgbClr val="000000"/>
                </a:solidFill>
                <a:latin typeface="Fredoka One Bold"/>
              </a:rPr>
              <a:t>PERMUTATION FLOW SHOP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190453" y="6215282"/>
            <a:ext cx="9907094" cy="6853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4"/>
              </a:lnSpc>
            </a:pPr>
            <a:r>
              <a:rPr lang="en-US" sz="4002">
                <a:solidFill>
                  <a:srgbClr val="000000"/>
                </a:solidFill>
                <a:latin typeface="Nunito Bold"/>
              </a:rPr>
              <a:t>Luca Di Marco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8743950"/>
            <a:ext cx="5577893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</a:rPr>
              <a:t>Matricola: 0333083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711043" y="8743950"/>
            <a:ext cx="6708443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</a:rPr>
              <a:t>luca.dimarco.01.students.uniroma2.eu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17216912" y="-911620"/>
            <a:ext cx="2942276" cy="2942276"/>
          </a:xfrm>
          <a:custGeom>
            <a:avLst/>
            <a:gdLst/>
            <a:ahLst/>
            <a:cxnLst/>
            <a:rect r="r" b="b" t="t" l="l"/>
            <a:pathLst>
              <a:path h="2942276" w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28700" y="1505943"/>
            <a:ext cx="16230600" cy="6526651"/>
            <a:chOff x="0" y="0"/>
            <a:chExt cx="4274726" cy="171895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74726" cy="1718953"/>
            </a:xfrm>
            <a:custGeom>
              <a:avLst/>
              <a:gdLst/>
              <a:ahLst/>
              <a:cxnLst/>
              <a:rect r="r" b="b" t="t" l="l"/>
              <a:pathLst>
                <a:path h="1718953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139012" y="687305"/>
            <a:ext cx="8009976" cy="1730229"/>
            <a:chOff x="0" y="0"/>
            <a:chExt cx="2109623" cy="45569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109623" cy="455698"/>
            </a:xfrm>
            <a:custGeom>
              <a:avLst/>
              <a:gdLst/>
              <a:ahLst/>
              <a:cxnLst/>
              <a:rect r="r" b="b" t="t" l="l"/>
              <a:pathLst>
                <a:path h="455698" w="2109623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>
              <a:solidFill>
                <a:srgbClr val="F1F2F2"/>
              </a:solidFill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FFFFFF"/>
                  </a:solidFill>
                  <a:latin typeface="Canva Sans"/>
                </a:rPr>
                <a:t>I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576611" y="8801100"/>
            <a:ext cx="19974273" cy="1861295"/>
            <a:chOff x="0" y="0"/>
            <a:chExt cx="5260714" cy="49021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260714" cy="490218"/>
            </a:xfrm>
            <a:custGeom>
              <a:avLst/>
              <a:gdLst/>
              <a:ahLst/>
              <a:cxnLst/>
              <a:rect r="r" b="b" t="t" l="l"/>
              <a:pathLst>
                <a:path h="490218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-1109662" y="-911620"/>
            <a:ext cx="2942276" cy="2942276"/>
          </a:xfrm>
          <a:custGeom>
            <a:avLst/>
            <a:gdLst/>
            <a:ahLst/>
            <a:cxnLst/>
            <a:rect r="r" b="b" t="t" l="l"/>
            <a:pathLst>
              <a:path h="2942276" w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6590398" y="6983167"/>
            <a:ext cx="3395204" cy="1049427"/>
          </a:xfrm>
          <a:custGeom>
            <a:avLst/>
            <a:gdLst/>
            <a:ahLst/>
            <a:cxnLst/>
            <a:rect r="r" b="b" t="t" l="l"/>
            <a:pathLst>
              <a:path h="1049427" w="3395204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5621188" y="592055"/>
            <a:ext cx="7045623" cy="17583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83"/>
              </a:lnSpc>
            </a:pPr>
            <a:r>
              <a:rPr lang="en-US" sz="5059">
                <a:solidFill>
                  <a:srgbClr val="000000"/>
                </a:solidFill>
                <a:latin typeface="Fredoka One Bold"/>
              </a:rPr>
              <a:t>SVOLGIMENTO DEI TEST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246042" y="2902350"/>
            <a:ext cx="13795916" cy="4921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Nunito"/>
              </a:rPr>
              <a:t>I test sono stati eseguiti su un MacBook Air M1 con 8 GB di RAM e 8 Core CPU;</a:t>
            </a:r>
          </a:p>
          <a:p>
            <a:pPr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Nunito"/>
              </a:rPr>
              <a:t>Il solver scelto è </a:t>
            </a:r>
            <a:r>
              <a:rPr lang="en-US" sz="3499">
                <a:solidFill>
                  <a:srgbClr val="000000"/>
                </a:solidFill>
                <a:latin typeface="Nunito Bold"/>
              </a:rPr>
              <a:t>Gurobi</a:t>
            </a:r>
            <a:r>
              <a:rPr lang="en-US" sz="3499">
                <a:solidFill>
                  <a:srgbClr val="000000"/>
                </a:solidFill>
                <a:latin typeface="Nunito"/>
              </a:rPr>
              <a:t>;</a:t>
            </a:r>
          </a:p>
          <a:p>
            <a:pPr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Nunito"/>
              </a:rPr>
              <a:t>Le </a:t>
            </a:r>
            <a:r>
              <a:rPr lang="en-US" sz="3499">
                <a:solidFill>
                  <a:srgbClr val="000000"/>
                </a:solidFill>
                <a:latin typeface="Nunito Bold"/>
              </a:rPr>
              <a:t>istanze</a:t>
            </a:r>
            <a:r>
              <a:rPr lang="en-US" sz="3499">
                <a:solidFill>
                  <a:srgbClr val="000000"/>
                </a:solidFill>
                <a:latin typeface="Nunito"/>
              </a:rPr>
              <a:t> vengono generate modificando i tempi di processamento dei vari job sulle varie macchine;</a:t>
            </a:r>
          </a:p>
          <a:p>
            <a:pPr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Nunito"/>
              </a:rPr>
              <a:t>Le </a:t>
            </a:r>
            <a:r>
              <a:rPr lang="en-US" sz="3499">
                <a:solidFill>
                  <a:srgbClr val="000000"/>
                </a:solidFill>
                <a:latin typeface="Nunito Bold"/>
              </a:rPr>
              <a:t>macchine</a:t>
            </a:r>
            <a:r>
              <a:rPr lang="en-US" sz="3499">
                <a:solidFill>
                  <a:srgbClr val="000000"/>
                </a:solidFill>
                <a:latin typeface="Nunito"/>
              </a:rPr>
              <a:t> sono costanti e pari a </a:t>
            </a:r>
            <a:r>
              <a:rPr lang="en-US" sz="3499">
                <a:solidFill>
                  <a:srgbClr val="000000"/>
                </a:solidFill>
                <a:latin typeface="Nunito Bold"/>
              </a:rPr>
              <a:t>tre;</a:t>
            </a:r>
          </a:p>
          <a:p>
            <a:pPr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Nunito"/>
              </a:rPr>
              <a:t>Ad ogni simulazione viene impostato un </a:t>
            </a:r>
            <a:r>
              <a:rPr lang="en-US" sz="3499">
                <a:solidFill>
                  <a:srgbClr val="000000"/>
                </a:solidFill>
                <a:latin typeface="Nunito Bold"/>
              </a:rPr>
              <a:t>timer di esecuzione massimo</a:t>
            </a:r>
            <a:r>
              <a:rPr lang="en-US" sz="3499">
                <a:solidFill>
                  <a:srgbClr val="000000"/>
                </a:solidFill>
                <a:latin typeface="Nunito"/>
              </a:rPr>
              <a:t> di 600s. 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514350" y="9217398"/>
            <a:ext cx="17259300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</a:rPr>
              <a:t>Presentation by Luca Di Marco | Algoritmi e Modelli di Ottimizzazione Discreta 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28700" y="1505943"/>
            <a:ext cx="16230600" cy="6526651"/>
            <a:chOff x="0" y="0"/>
            <a:chExt cx="4274726" cy="171895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74726" cy="1718953"/>
            </a:xfrm>
            <a:custGeom>
              <a:avLst/>
              <a:gdLst/>
              <a:ahLst/>
              <a:cxnLst/>
              <a:rect r="r" b="b" t="t" l="l"/>
              <a:pathLst>
                <a:path h="1718953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139012" y="687305"/>
            <a:ext cx="8009976" cy="1730229"/>
            <a:chOff x="0" y="0"/>
            <a:chExt cx="2109623" cy="45569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109623" cy="455698"/>
            </a:xfrm>
            <a:custGeom>
              <a:avLst/>
              <a:gdLst/>
              <a:ahLst/>
              <a:cxnLst/>
              <a:rect r="r" b="b" t="t" l="l"/>
              <a:pathLst>
                <a:path h="455698" w="2109623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>
              <a:solidFill>
                <a:srgbClr val="F1F2F2"/>
              </a:solidFill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FFFFFF"/>
                  </a:solidFill>
                  <a:latin typeface="Canva Sans"/>
                </a:rPr>
                <a:t>I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576611" y="8801100"/>
            <a:ext cx="19974273" cy="1861295"/>
            <a:chOff x="0" y="0"/>
            <a:chExt cx="5260714" cy="49021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260714" cy="490218"/>
            </a:xfrm>
            <a:custGeom>
              <a:avLst/>
              <a:gdLst/>
              <a:ahLst/>
              <a:cxnLst/>
              <a:rect r="r" b="b" t="t" l="l"/>
              <a:pathLst>
                <a:path h="490218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-1109662" y="-911620"/>
            <a:ext cx="2942276" cy="2942276"/>
          </a:xfrm>
          <a:custGeom>
            <a:avLst/>
            <a:gdLst/>
            <a:ahLst/>
            <a:cxnLst/>
            <a:rect r="r" b="b" t="t" l="l"/>
            <a:pathLst>
              <a:path h="2942276" w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6590398" y="6983167"/>
            <a:ext cx="3395204" cy="1049427"/>
          </a:xfrm>
          <a:custGeom>
            <a:avLst/>
            <a:gdLst/>
            <a:ahLst/>
            <a:cxnLst/>
            <a:rect r="r" b="b" t="t" l="l"/>
            <a:pathLst>
              <a:path h="1049427" w="3395204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520284" y="2776879"/>
            <a:ext cx="7237456" cy="4733241"/>
          </a:xfrm>
          <a:custGeom>
            <a:avLst/>
            <a:gdLst/>
            <a:ahLst/>
            <a:cxnLst/>
            <a:rect r="r" b="b" t="t" l="l"/>
            <a:pathLst>
              <a:path h="4733241" w="7237456">
                <a:moveTo>
                  <a:pt x="0" y="0"/>
                </a:moveTo>
                <a:lnTo>
                  <a:pt x="7237456" y="0"/>
                </a:lnTo>
                <a:lnTo>
                  <a:pt x="7237456" y="4733242"/>
                </a:lnTo>
                <a:lnTo>
                  <a:pt x="0" y="473324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9289777" y="2888961"/>
            <a:ext cx="7718422" cy="4509078"/>
          </a:xfrm>
          <a:custGeom>
            <a:avLst/>
            <a:gdLst/>
            <a:ahLst/>
            <a:cxnLst/>
            <a:rect r="r" b="b" t="t" l="l"/>
            <a:pathLst>
              <a:path h="4509078" w="7718422">
                <a:moveTo>
                  <a:pt x="0" y="0"/>
                </a:moveTo>
                <a:lnTo>
                  <a:pt x="7718422" y="0"/>
                </a:lnTo>
                <a:lnTo>
                  <a:pt x="7718422" y="4509078"/>
                </a:lnTo>
                <a:lnTo>
                  <a:pt x="0" y="4509078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5621188" y="592055"/>
            <a:ext cx="7045623" cy="17583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83"/>
              </a:lnSpc>
            </a:pPr>
            <a:r>
              <a:rPr lang="en-US" sz="5059">
                <a:solidFill>
                  <a:srgbClr val="000000"/>
                </a:solidFill>
                <a:latin typeface="Fredoka One Bold"/>
              </a:rPr>
              <a:t>RISULTATI OTTENUTI 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514350" y="9217398"/>
            <a:ext cx="17259300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</a:rPr>
              <a:t>Presentation by Luca Di Marco | Algoritmi e Modelli di Ottimizzazione Discreta 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3606732" y="1992556"/>
            <a:ext cx="3401467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Canva Sans"/>
              </a:rPr>
              <a:t>Cmax/tempo esecuzione/GAP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28700" y="1505943"/>
            <a:ext cx="16230600" cy="6526651"/>
            <a:chOff x="0" y="0"/>
            <a:chExt cx="4274726" cy="171895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74726" cy="1718953"/>
            </a:xfrm>
            <a:custGeom>
              <a:avLst/>
              <a:gdLst/>
              <a:ahLst/>
              <a:cxnLst/>
              <a:rect r="r" b="b" t="t" l="l"/>
              <a:pathLst>
                <a:path h="1718953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139012" y="687305"/>
            <a:ext cx="8009976" cy="1730229"/>
            <a:chOff x="0" y="0"/>
            <a:chExt cx="2109623" cy="45569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109623" cy="455698"/>
            </a:xfrm>
            <a:custGeom>
              <a:avLst/>
              <a:gdLst/>
              <a:ahLst/>
              <a:cxnLst/>
              <a:rect r="r" b="b" t="t" l="l"/>
              <a:pathLst>
                <a:path h="455698" w="2109623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>
              <a:solidFill>
                <a:srgbClr val="F1F2F2"/>
              </a:solidFill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FFFFFF"/>
                  </a:solidFill>
                  <a:latin typeface="Canva Sans"/>
                </a:rPr>
                <a:t>I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576611" y="8801100"/>
            <a:ext cx="19974273" cy="1861295"/>
            <a:chOff x="0" y="0"/>
            <a:chExt cx="5260714" cy="49021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260714" cy="490218"/>
            </a:xfrm>
            <a:custGeom>
              <a:avLst/>
              <a:gdLst/>
              <a:ahLst/>
              <a:cxnLst/>
              <a:rect r="r" b="b" t="t" l="l"/>
              <a:pathLst>
                <a:path h="490218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-1109662" y="-911620"/>
            <a:ext cx="2942276" cy="2942276"/>
          </a:xfrm>
          <a:custGeom>
            <a:avLst/>
            <a:gdLst/>
            <a:ahLst/>
            <a:cxnLst/>
            <a:rect r="r" b="b" t="t" l="l"/>
            <a:pathLst>
              <a:path h="2942276" w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6590398" y="6983167"/>
            <a:ext cx="3395204" cy="1049427"/>
          </a:xfrm>
          <a:custGeom>
            <a:avLst/>
            <a:gdLst/>
            <a:ahLst/>
            <a:cxnLst/>
            <a:rect r="r" b="b" t="t" l="l"/>
            <a:pathLst>
              <a:path h="1049427" w="3395204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374379" y="2975839"/>
            <a:ext cx="7529265" cy="4335322"/>
          </a:xfrm>
          <a:custGeom>
            <a:avLst/>
            <a:gdLst/>
            <a:ahLst/>
            <a:cxnLst/>
            <a:rect r="r" b="b" t="t" l="l"/>
            <a:pathLst>
              <a:path h="4335322" w="7529265">
                <a:moveTo>
                  <a:pt x="0" y="0"/>
                </a:moveTo>
                <a:lnTo>
                  <a:pt x="7529265" y="0"/>
                </a:lnTo>
                <a:lnTo>
                  <a:pt x="7529265" y="4335322"/>
                </a:lnTo>
                <a:lnTo>
                  <a:pt x="0" y="433532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9446741" y="2975839"/>
            <a:ext cx="7404495" cy="4342927"/>
          </a:xfrm>
          <a:custGeom>
            <a:avLst/>
            <a:gdLst/>
            <a:ahLst/>
            <a:cxnLst/>
            <a:rect r="r" b="b" t="t" l="l"/>
            <a:pathLst>
              <a:path h="4342927" w="7404495">
                <a:moveTo>
                  <a:pt x="0" y="0"/>
                </a:moveTo>
                <a:lnTo>
                  <a:pt x="7404495" y="0"/>
                </a:lnTo>
                <a:lnTo>
                  <a:pt x="7404495" y="4342927"/>
                </a:lnTo>
                <a:lnTo>
                  <a:pt x="0" y="4342927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5621188" y="592055"/>
            <a:ext cx="7045623" cy="17583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83"/>
              </a:lnSpc>
            </a:pPr>
            <a:r>
              <a:rPr lang="en-US" sz="5059">
                <a:solidFill>
                  <a:srgbClr val="000000"/>
                </a:solidFill>
                <a:latin typeface="Fredoka One Bold"/>
              </a:rPr>
              <a:t>RISULTATI OTTENUTI 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514350" y="9217398"/>
            <a:ext cx="17259300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</a:rPr>
              <a:t>Presentation by Luca Di Marco | Algoritmi e Modelli di Ottimizzazione Discreta 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3606732" y="1992556"/>
            <a:ext cx="3401467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Canva Sans"/>
              </a:rPr>
              <a:t>Cmax/tempo esecuzione/GAP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28700" y="1505943"/>
            <a:ext cx="16230600" cy="6526651"/>
            <a:chOff x="0" y="0"/>
            <a:chExt cx="4274726" cy="171895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74726" cy="1718953"/>
            </a:xfrm>
            <a:custGeom>
              <a:avLst/>
              <a:gdLst/>
              <a:ahLst/>
              <a:cxnLst/>
              <a:rect r="r" b="b" t="t" l="l"/>
              <a:pathLst>
                <a:path h="1718953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139012" y="687305"/>
            <a:ext cx="8009976" cy="1730229"/>
            <a:chOff x="0" y="0"/>
            <a:chExt cx="2109623" cy="45569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109623" cy="455698"/>
            </a:xfrm>
            <a:custGeom>
              <a:avLst/>
              <a:gdLst/>
              <a:ahLst/>
              <a:cxnLst/>
              <a:rect r="r" b="b" t="t" l="l"/>
              <a:pathLst>
                <a:path h="455698" w="2109623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>
              <a:solidFill>
                <a:srgbClr val="F1F2F2"/>
              </a:solidFill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FFFFFF"/>
                  </a:solidFill>
                  <a:latin typeface="Canva Sans"/>
                </a:rPr>
                <a:t>I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576611" y="8801100"/>
            <a:ext cx="19974273" cy="1861295"/>
            <a:chOff x="0" y="0"/>
            <a:chExt cx="5260714" cy="49021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260714" cy="490218"/>
            </a:xfrm>
            <a:custGeom>
              <a:avLst/>
              <a:gdLst/>
              <a:ahLst/>
              <a:cxnLst/>
              <a:rect r="r" b="b" t="t" l="l"/>
              <a:pathLst>
                <a:path h="490218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-1109662" y="-911620"/>
            <a:ext cx="2942276" cy="2942276"/>
          </a:xfrm>
          <a:custGeom>
            <a:avLst/>
            <a:gdLst/>
            <a:ahLst/>
            <a:cxnLst/>
            <a:rect r="r" b="b" t="t" l="l"/>
            <a:pathLst>
              <a:path h="2942276" w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6590398" y="6983167"/>
            <a:ext cx="3395204" cy="1049427"/>
          </a:xfrm>
          <a:custGeom>
            <a:avLst/>
            <a:gdLst/>
            <a:ahLst/>
            <a:cxnLst/>
            <a:rect r="r" b="b" t="t" l="l"/>
            <a:pathLst>
              <a:path h="1049427" w="3395204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254147" y="2948829"/>
            <a:ext cx="7769729" cy="2339055"/>
          </a:xfrm>
          <a:custGeom>
            <a:avLst/>
            <a:gdLst/>
            <a:ahLst/>
            <a:cxnLst/>
            <a:rect r="r" b="b" t="t" l="l"/>
            <a:pathLst>
              <a:path h="2339055" w="7769729">
                <a:moveTo>
                  <a:pt x="0" y="0"/>
                </a:moveTo>
                <a:lnTo>
                  <a:pt x="7769729" y="0"/>
                </a:lnTo>
                <a:lnTo>
                  <a:pt x="7769729" y="2339055"/>
                </a:lnTo>
                <a:lnTo>
                  <a:pt x="0" y="233905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254147" y="5287884"/>
            <a:ext cx="7769729" cy="2361998"/>
          </a:xfrm>
          <a:custGeom>
            <a:avLst/>
            <a:gdLst/>
            <a:ahLst/>
            <a:cxnLst/>
            <a:rect r="r" b="b" t="t" l="l"/>
            <a:pathLst>
              <a:path h="2361998" w="7769729">
                <a:moveTo>
                  <a:pt x="0" y="0"/>
                </a:moveTo>
                <a:lnTo>
                  <a:pt x="7769729" y="0"/>
                </a:lnTo>
                <a:lnTo>
                  <a:pt x="7769729" y="2361997"/>
                </a:lnTo>
                <a:lnTo>
                  <a:pt x="0" y="2361997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9425789" y="2992769"/>
            <a:ext cx="7446398" cy="2150731"/>
          </a:xfrm>
          <a:custGeom>
            <a:avLst/>
            <a:gdLst/>
            <a:ahLst/>
            <a:cxnLst/>
            <a:rect r="r" b="b" t="t" l="l"/>
            <a:pathLst>
              <a:path h="2150731" w="7446398">
                <a:moveTo>
                  <a:pt x="0" y="0"/>
                </a:moveTo>
                <a:lnTo>
                  <a:pt x="7446398" y="0"/>
                </a:lnTo>
                <a:lnTo>
                  <a:pt x="7446398" y="2150731"/>
                </a:lnTo>
                <a:lnTo>
                  <a:pt x="0" y="2150731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9425789" y="5143500"/>
            <a:ext cx="7446398" cy="2201007"/>
          </a:xfrm>
          <a:custGeom>
            <a:avLst/>
            <a:gdLst/>
            <a:ahLst/>
            <a:cxnLst/>
            <a:rect r="r" b="b" t="t" l="l"/>
            <a:pathLst>
              <a:path h="2201007" w="7446398">
                <a:moveTo>
                  <a:pt x="0" y="0"/>
                </a:moveTo>
                <a:lnTo>
                  <a:pt x="7446398" y="0"/>
                </a:lnTo>
                <a:lnTo>
                  <a:pt x="7446398" y="2201007"/>
                </a:lnTo>
                <a:lnTo>
                  <a:pt x="0" y="2201007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5621188" y="592055"/>
            <a:ext cx="7045623" cy="17583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83"/>
              </a:lnSpc>
            </a:pPr>
            <a:r>
              <a:rPr lang="en-US" sz="5059">
                <a:solidFill>
                  <a:srgbClr val="000000"/>
                </a:solidFill>
                <a:latin typeface="Fredoka One Bold"/>
              </a:rPr>
              <a:t>RISULTATI OTTENUTI 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514350" y="9217398"/>
            <a:ext cx="17259300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</a:rPr>
              <a:t>Presentation by Luca Di Marco | Algoritmi e Modelli di Ottimizzazione Discreta 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3606732" y="1992556"/>
            <a:ext cx="3401467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Canva Sans"/>
              </a:rPr>
              <a:t>Cmax/tempo esecuzione/GAP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28700" y="1505943"/>
            <a:ext cx="16230600" cy="6526651"/>
            <a:chOff x="0" y="0"/>
            <a:chExt cx="4274726" cy="171895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74726" cy="1718953"/>
            </a:xfrm>
            <a:custGeom>
              <a:avLst/>
              <a:gdLst/>
              <a:ahLst/>
              <a:cxnLst/>
              <a:rect r="r" b="b" t="t" l="l"/>
              <a:pathLst>
                <a:path h="1718953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139012" y="687305"/>
            <a:ext cx="8009976" cy="1730229"/>
            <a:chOff x="0" y="0"/>
            <a:chExt cx="2109623" cy="45569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109623" cy="455698"/>
            </a:xfrm>
            <a:custGeom>
              <a:avLst/>
              <a:gdLst/>
              <a:ahLst/>
              <a:cxnLst/>
              <a:rect r="r" b="b" t="t" l="l"/>
              <a:pathLst>
                <a:path h="455698" w="2109623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>
              <a:solidFill>
                <a:srgbClr val="F1F2F2"/>
              </a:solidFill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FFFFFF"/>
                  </a:solidFill>
                  <a:latin typeface="Canva Sans"/>
                </a:rPr>
                <a:t>I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576611" y="8801100"/>
            <a:ext cx="19974273" cy="1861295"/>
            <a:chOff x="0" y="0"/>
            <a:chExt cx="5260714" cy="49021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260714" cy="490218"/>
            </a:xfrm>
            <a:custGeom>
              <a:avLst/>
              <a:gdLst/>
              <a:ahLst/>
              <a:cxnLst/>
              <a:rect r="r" b="b" t="t" l="l"/>
              <a:pathLst>
                <a:path h="490218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-1109662" y="-911620"/>
            <a:ext cx="2942276" cy="2942276"/>
          </a:xfrm>
          <a:custGeom>
            <a:avLst/>
            <a:gdLst/>
            <a:ahLst/>
            <a:cxnLst/>
            <a:rect r="r" b="b" t="t" l="l"/>
            <a:pathLst>
              <a:path h="2942276" w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6590398" y="6983167"/>
            <a:ext cx="3395204" cy="1049427"/>
          </a:xfrm>
          <a:custGeom>
            <a:avLst/>
            <a:gdLst/>
            <a:ahLst/>
            <a:cxnLst/>
            <a:rect r="r" b="b" t="t" l="l"/>
            <a:pathLst>
              <a:path h="1049427" w="3395204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4845054" y="2623629"/>
            <a:ext cx="8597892" cy="2519871"/>
          </a:xfrm>
          <a:custGeom>
            <a:avLst/>
            <a:gdLst/>
            <a:ahLst/>
            <a:cxnLst/>
            <a:rect r="r" b="b" t="t" l="l"/>
            <a:pathLst>
              <a:path h="2519871" w="8597892">
                <a:moveTo>
                  <a:pt x="0" y="0"/>
                </a:moveTo>
                <a:lnTo>
                  <a:pt x="8597892" y="0"/>
                </a:lnTo>
                <a:lnTo>
                  <a:pt x="8597892" y="2519871"/>
                </a:lnTo>
                <a:lnTo>
                  <a:pt x="0" y="251987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4845054" y="5143500"/>
            <a:ext cx="8597892" cy="2540554"/>
          </a:xfrm>
          <a:custGeom>
            <a:avLst/>
            <a:gdLst/>
            <a:ahLst/>
            <a:cxnLst/>
            <a:rect r="r" b="b" t="t" l="l"/>
            <a:pathLst>
              <a:path h="2540554" w="8597892">
                <a:moveTo>
                  <a:pt x="0" y="0"/>
                </a:moveTo>
                <a:lnTo>
                  <a:pt x="8597892" y="0"/>
                </a:lnTo>
                <a:lnTo>
                  <a:pt x="8597892" y="2540554"/>
                </a:lnTo>
                <a:lnTo>
                  <a:pt x="0" y="2540554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5621188" y="592055"/>
            <a:ext cx="7045623" cy="17583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83"/>
              </a:lnSpc>
            </a:pPr>
            <a:r>
              <a:rPr lang="en-US" sz="5059">
                <a:solidFill>
                  <a:srgbClr val="000000"/>
                </a:solidFill>
                <a:latin typeface="Fredoka One Bold"/>
              </a:rPr>
              <a:t>RISULTATI OTTENUTI 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514350" y="9217398"/>
            <a:ext cx="17259300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</a:rPr>
              <a:t>Presentation by Luca Di Marco | Algoritmi e Modelli di Ottimizzazione Discreta 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3606732" y="1992556"/>
            <a:ext cx="3401467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Canva Sans"/>
              </a:rPr>
              <a:t>Cmax/tempo esecuzione/GAP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28700" y="1505943"/>
            <a:ext cx="16230600" cy="6526651"/>
            <a:chOff x="0" y="0"/>
            <a:chExt cx="4274726" cy="171895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74726" cy="1718953"/>
            </a:xfrm>
            <a:custGeom>
              <a:avLst/>
              <a:gdLst/>
              <a:ahLst/>
              <a:cxnLst/>
              <a:rect r="r" b="b" t="t" l="l"/>
              <a:pathLst>
                <a:path h="1718953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139012" y="687305"/>
            <a:ext cx="8009976" cy="1730229"/>
            <a:chOff x="0" y="0"/>
            <a:chExt cx="2109623" cy="45569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109623" cy="455698"/>
            </a:xfrm>
            <a:custGeom>
              <a:avLst/>
              <a:gdLst/>
              <a:ahLst/>
              <a:cxnLst/>
              <a:rect r="r" b="b" t="t" l="l"/>
              <a:pathLst>
                <a:path h="455698" w="2109623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>
              <a:solidFill>
                <a:srgbClr val="F1F2F2"/>
              </a:solidFill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FFFFFF"/>
                  </a:solidFill>
                  <a:latin typeface="Canva Sans"/>
                </a:rPr>
                <a:t>I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576611" y="8801100"/>
            <a:ext cx="19974273" cy="1861295"/>
            <a:chOff x="0" y="0"/>
            <a:chExt cx="5260714" cy="49021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260714" cy="490218"/>
            </a:xfrm>
            <a:custGeom>
              <a:avLst/>
              <a:gdLst/>
              <a:ahLst/>
              <a:cxnLst/>
              <a:rect r="r" b="b" t="t" l="l"/>
              <a:pathLst>
                <a:path h="490218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-1109662" y="-911620"/>
            <a:ext cx="2942276" cy="2942276"/>
          </a:xfrm>
          <a:custGeom>
            <a:avLst/>
            <a:gdLst/>
            <a:ahLst/>
            <a:cxnLst/>
            <a:rect r="r" b="b" t="t" l="l"/>
            <a:pathLst>
              <a:path h="2942276" w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6590398" y="6983167"/>
            <a:ext cx="3395204" cy="1049427"/>
          </a:xfrm>
          <a:custGeom>
            <a:avLst/>
            <a:gdLst/>
            <a:ahLst/>
            <a:cxnLst/>
            <a:rect r="r" b="b" t="t" l="l"/>
            <a:pathLst>
              <a:path h="1049427" w="3395204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5621188" y="592055"/>
            <a:ext cx="7045623" cy="17583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83"/>
              </a:lnSpc>
            </a:pPr>
            <a:r>
              <a:rPr lang="en-US" sz="5059">
                <a:solidFill>
                  <a:srgbClr val="000000"/>
                </a:solidFill>
                <a:latin typeface="Fredoka One Bold"/>
              </a:rPr>
              <a:t>DISCUSSIONE DEI RISULTATI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246042" y="2902350"/>
            <a:ext cx="13795916" cy="4921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Nunito"/>
              </a:rPr>
              <a:t> Il </a:t>
            </a:r>
            <a:r>
              <a:rPr lang="en-US" sz="3499">
                <a:solidFill>
                  <a:srgbClr val="000000"/>
                </a:solidFill>
                <a:latin typeface="Nunito Bold"/>
              </a:rPr>
              <a:t>modello posizionale</a:t>
            </a:r>
            <a:r>
              <a:rPr lang="en-US" sz="3499">
                <a:solidFill>
                  <a:srgbClr val="000000"/>
                </a:solidFill>
                <a:latin typeface="Nunito"/>
              </a:rPr>
              <a:t> restituisce valori ottimi in tempi molto brevi (tra i 0.1s ed i 0.35s) con un GAP uguale allo 0%;</a:t>
            </a:r>
          </a:p>
          <a:p>
            <a:pPr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Nunito"/>
              </a:rPr>
              <a:t>Il </a:t>
            </a:r>
            <a:r>
              <a:rPr lang="en-US" sz="3499">
                <a:solidFill>
                  <a:srgbClr val="000000"/>
                </a:solidFill>
                <a:latin typeface="Nunito Bold"/>
              </a:rPr>
              <a:t>modello con vincoli di precedenza</a:t>
            </a:r>
            <a:r>
              <a:rPr lang="en-US" sz="3499">
                <a:solidFill>
                  <a:srgbClr val="000000"/>
                </a:solidFill>
                <a:latin typeface="Nunito"/>
              </a:rPr>
              <a:t>:</a:t>
            </a:r>
          </a:p>
          <a:p>
            <a:pPr marL="1511298" indent="-503766" lvl="2">
              <a:lnSpc>
                <a:spcPts val="4899"/>
              </a:lnSpc>
              <a:buFont typeface="Arial"/>
              <a:buChar char="⚬"/>
            </a:pPr>
            <a:r>
              <a:rPr lang="en-US" sz="3499">
                <a:solidFill>
                  <a:srgbClr val="000000"/>
                </a:solidFill>
                <a:latin typeface="Nunito"/>
              </a:rPr>
              <a:t>ha buone prestazioni con pochi job (max 10) e restituisce un risultato ottimo con un GAP dello 0%;</a:t>
            </a:r>
          </a:p>
          <a:p>
            <a:pPr marL="1511298" indent="-503766" lvl="2">
              <a:lnSpc>
                <a:spcPts val="4899"/>
              </a:lnSpc>
              <a:buFont typeface="Arial"/>
              <a:buChar char="⚬"/>
            </a:pPr>
            <a:r>
              <a:rPr lang="en-US" sz="3499">
                <a:solidFill>
                  <a:srgbClr val="000000"/>
                </a:solidFill>
                <a:latin typeface="Nunito"/>
              </a:rPr>
              <a:t>all'aumentare dei job (tra 15 e 40) non riesce a restituire un risultato ottimo con un GAP dello 0% nel tempo limite di 600s.</a:t>
            </a:r>
            <a:r>
              <a:rPr lang="en-US" sz="3499">
                <a:solidFill>
                  <a:srgbClr val="000000"/>
                </a:solidFill>
                <a:latin typeface="Nunito"/>
              </a:rPr>
              <a:t> 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514350" y="9217398"/>
            <a:ext cx="17259300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</a:rPr>
              <a:t>Presentation by Luca Di Marco | Algoritmi e Modelli di Ottimizzazione Discreta 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28700" y="1505943"/>
            <a:ext cx="16230600" cy="6526651"/>
            <a:chOff x="0" y="0"/>
            <a:chExt cx="4274726" cy="171895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74726" cy="1718953"/>
            </a:xfrm>
            <a:custGeom>
              <a:avLst/>
              <a:gdLst/>
              <a:ahLst/>
              <a:cxnLst/>
              <a:rect r="r" b="b" t="t" l="l"/>
              <a:pathLst>
                <a:path h="1718953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139012" y="687305"/>
            <a:ext cx="8009976" cy="1730229"/>
            <a:chOff x="0" y="0"/>
            <a:chExt cx="2109623" cy="45569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109623" cy="455698"/>
            </a:xfrm>
            <a:custGeom>
              <a:avLst/>
              <a:gdLst/>
              <a:ahLst/>
              <a:cxnLst/>
              <a:rect r="r" b="b" t="t" l="l"/>
              <a:pathLst>
                <a:path h="455698" w="2109623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>
              <a:solidFill>
                <a:srgbClr val="F1F2F2"/>
              </a:solidFill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FFFFFF"/>
                  </a:solidFill>
                  <a:latin typeface="Canva Sans"/>
                </a:rPr>
                <a:t>I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576611" y="8801100"/>
            <a:ext cx="19974273" cy="1861295"/>
            <a:chOff x="0" y="0"/>
            <a:chExt cx="5260714" cy="49021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260714" cy="490218"/>
            </a:xfrm>
            <a:custGeom>
              <a:avLst/>
              <a:gdLst/>
              <a:ahLst/>
              <a:cxnLst/>
              <a:rect r="r" b="b" t="t" l="l"/>
              <a:pathLst>
                <a:path h="490218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-1109662" y="-911620"/>
            <a:ext cx="2942276" cy="2942276"/>
          </a:xfrm>
          <a:custGeom>
            <a:avLst/>
            <a:gdLst/>
            <a:ahLst/>
            <a:cxnLst/>
            <a:rect r="r" b="b" t="t" l="l"/>
            <a:pathLst>
              <a:path h="2942276" w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6590398" y="6983167"/>
            <a:ext cx="3395204" cy="1049427"/>
          </a:xfrm>
          <a:custGeom>
            <a:avLst/>
            <a:gdLst/>
            <a:ahLst/>
            <a:cxnLst/>
            <a:rect r="r" b="b" t="t" l="l"/>
            <a:pathLst>
              <a:path h="1049427" w="3395204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5621188" y="592055"/>
            <a:ext cx="7045623" cy="17583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83"/>
              </a:lnSpc>
            </a:pPr>
            <a:r>
              <a:rPr lang="en-US" sz="5059">
                <a:solidFill>
                  <a:srgbClr val="000000"/>
                </a:solidFill>
                <a:latin typeface="Fredoka One Bold"/>
              </a:rPr>
              <a:t>DISCUSSIONE DEI RISULTATI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246042" y="2902350"/>
            <a:ext cx="13795916" cy="4921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Nunito"/>
              </a:rPr>
              <a:t>Il </a:t>
            </a:r>
            <a:r>
              <a:rPr lang="en-US" sz="3499">
                <a:solidFill>
                  <a:srgbClr val="000000"/>
                </a:solidFill>
                <a:latin typeface="Nunito Bold"/>
              </a:rPr>
              <a:t>modello con vincoli di precedenza</a:t>
            </a:r>
            <a:r>
              <a:rPr lang="en-US" sz="3499">
                <a:solidFill>
                  <a:srgbClr val="000000"/>
                </a:solidFill>
                <a:latin typeface="Nunito"/>
              </a:rPr>
              <a:t> ottiene comunque un valore molto vicino all'ottimo calcolato dal modello posizionale, se non anche identico, ma con un GAP non inferiore al 20% (con una massima dell'80%);</a:t>
            </a:r>
          </a:p>
          <a:p>
            <a:pPr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Nunito"/>
              </a:rPr>
              <a:t> Nello stesso modello è importante anche la scelta del parametro del </a:t>
            </a:r>
            <a:r>
              <a:rPr lang="en-US" sz="3499">
                <a:solidFill>
                  <a:srgbClr val="000000"/>
                </a:solidFill>
                <a:latin typeface="Nunito Bold"/>
              </a:rPr>
              <a:t>big M</a:t>
            </a:r>
            <a:r>
              <a:rPr lang="en-US" sz="3499">
                <a:solidFill>
                  <a:srgbClr val="000000"/>
                </a:solidFill>
                <a:latin typeface="Nunito"/>
              </a:rPr>
              <a:t>;</a:t>
            </a:r>
          </a:p>
          <a:p>
            <a:pPr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Nunito"/>
              </a:rPr>
              <a:t> L'</a:t>
            </a:r>
            <a:r>
              <a:rPr lang="en-US" sz="3499">
                <a:solidFill>
                  <a:srgbClr val="000000"/>
                </a:solidFill>
                <a:latin typeface="Nunito Bold"/>
              </a:rPr>
              <a:t>algoritmo euristico</a:t>
            </a:r>
            <a:r>
              <a:rPr lang="en-US" sz="3499">
                <a:solidFill>
                  <a:srgbClr val="000000"/>
                </a:solidFill>
                <a:latin typeface="Nunito"/>
              </a:rPr>
              <a:t> risulta molto veloce ma restituisce soluzione non migliori dei precedenti modelli.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514350" y="9217398"/>
            <a:ext cx="17259300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</a:rPr>
              <a:t>Presentation by Luca Di Marco | Algoritmi e Modelli di Ottimizzazione Discreta 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28700" y="1505943"/>
            <a:ext cx="16230600" cy="6526651"/>
            <a:chOff x="0" y="0"/>
            <a:chExt cx="4274726" cy="171895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74726" cy="1718953"/>
            </a:xfrm>
            <a:custGeom>
              <a:avLst/>
              <a:gdLst/>
              <a:ahLst/>
              <a:cxnLst/>
              <a:rect r="r" b="b" t="t" l="l"/>
              <a:pathLst>
                <a:path h="1718953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139012" y="687305"/>
            <a:ext cx="8009976" cy="1730229"/>
            <a:chOff x="0" y="0"/>
            <a:chExt cx="2109623" cy="45569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109623" cy="455698"/>
            </a:xfrm>
            <a:custGeom>
              <a:avLst/>
              <a:gdLst/>
              <a:ahLst/>
              <a:cxnLst/>
              <a:rect r="r" b="b" t="t" l="l"/>
              <a:pathLst>
                <a:path h="455698" w="2109623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>
              <a:solidFill>
                <a:srgbClr val="F1F2F2"/>
              </a:solidFill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FFFFFF"/>
                  </a:solidFill>
                  <a:latin typeface="Canva Sans"/>
                </a:rPr>
                <a:t>I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576611" y="8801100"/>
            <a:ext cx="19974273" cy="1861295"/>
            <a:chOff x="0" y="0"/>
            <a:chExt cx="5260714" cy="49021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260714" cy="490218"/>
            </a:xfrm>
            <a:custGeom>
              <a:avLst/>
              <a:gdLst/>
              <a:ahLst/>
              <a:cxnLst/>
              <a:rect r="r" b="b" t="t" l="l"/>
              <a:pathLst>
                <a:path h="490218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-1109662" y="-911620"/>
            <a:ext cx="2942276" cy="2942276"/>
          </a:xfrm>
          <a:custGeom>
            <a:avLst/>
            <a:gdLst/>
            <a:ahLst/>
            <a:cxnLst/>
            <a:rect r="r" b="b" t="t" l="l"/>
            <a:pathLst>
              <a:path h="2942276" w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6590398" y="6983167"/>
            <a:ext cx="3395204" cy="1049427"/>
          </a:xfrm>
          <a:custGeom>
            <a:avLst/>
            <a:gdLst/>
            <a:ahLst/>
            <a:cxnLst/>
            <a:rect r="r" b="b" t="t" l="l"/>
            <a:pathLst>
              <a:path h="1049427" w="3395204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5621188" y="592055"/>
            <a:ext cx="7045623" cy="17583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83"/>
              </a:lnSpc>
            </a:pPr>
            <a:r>
              <a:rPr lang="en-US" sz="5059">
                <a:solidFill>
                  <a:srgbClr val="000000"/>
                </a:solidFill>
                <a:latin typeface="Fredoka One Bold"/>
              </a:rPr>
              <a:t>DISCUSSIONE DEI RISULTATI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246042" y="2902350"/>
            <a:ext cx="13795916" cy="3683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Nunito"/>
              </a:rPr>
              <a:t> Lo </a:t>
            </a:r>
            <a:r>
              <a:rPr lang="en-US" sz="3499">
                <a:solidFill>
                  <a:srgbClr val="000000"/>
                </a:solidFill>
                <a:latin typeface="Nunito Bold"/>
              </a:rPr>
              <a:t>scostamento minimo</a:t>
            </a:r>
            <a:r>
              <a:rPr lang="en-US" sz="3499">
                <a:solidFill>
                  <a:srgbClr val="000000"/>
                </a:solidFill>
                <a:latin typeface="Nunito"/>
              </a:rPr>
              <a:t> del risultato dell'algoritmo euristico rispetto l'ottimo calcolato dal modello posizionale è pari allo 0.536% (run 3 gruppo 15 job);</a:t>
            </a:r>
          </a:p>
          <a:p>
            <a:pPr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Nunito"/>
              </a:rPr>
              <a:t>Lo </a:t>
            </a:r>
            <a:r>
              <a:rPr lang="en-US" sz="3499">
                <a:solidFill>
                  <a:srgbClr val="000000"/>
                </a:solidFill>
                <a:latin typeface="Nunito Bold"/>
              </a:rPr>
              <a:t>scostamento massimo</a:t>
            </a:r>
            <a:r>
              <a:rPr lang="en-US" sz="3499">
                <a:solidFill>
                  <a:srgbClr val="000000"/>
                </a:solidFill>
                <a:latin typeface="Nunito"/>
              </a:rPr>
              <a:t> del risultato dell'algoritmo euristico rispetto l'ottimo calcolato dal modello posizionale è pari allo 8.28% (run 2 gruppo 40 job);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514350" y="9217398"/>
            <a:ext cx="17259300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</a:rPr>
              <a:t>Presentation by Luca Di Marco | Algoritmi e Modelli di Ottimizzazione Discreta 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28700" y="1505943"/>
            <a:ext cx="16230600" cy="6526651"/>
            <a:chOff x="0" y="0"/>
            <a:chExt cx="4274726" cy="171895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74726" cy="1718953"/>
            </a:xfrm>
            <a:custGeom>
              <a:avLst/>
              <a:gdLst/>
              <a:ahLst/>
              <a:cxnLst/>
              <a:rect r="r" b="b" t="t" l="l"/>
              <a:pathLst>
                <a:path h="1718953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139012" y="687305"/>
            <a:ext cx="8009976" cy="1730229"/>
            <a:chOff x="0" y="0"/>
            <a:chExt cx="2109623" cy="45569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109623" cy="455698"/>
            </a:xfrm>
            <a:custGeom>
              <a:avLst/>
              <a:gdLst/>
              <a:ahLst/>
              <a:cxnLst/>
              <a:rect r="r" b="b" t="t" l="l"/>
              <a:pathLst>
                <a:path h="455698" w="2109623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>
              <a:solidFill>
                <a:srgbClr val="F1F2F2"/>
              </a:solidFill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FFFFFF"/>
                  </a:solidFill>
                  <a:latin typeface="Canva Sans"/>
                </a:rPr>
                <a:t>I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576611" y="8801100"/>
            <a:ext cx="19974273" cy="1861295"/>
            <a:chOff x="0" y="0"/>
            <a:chExt cx="5260714" cy="49021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260714" cy="490218"/>
            </a:xfrm>
            <a:custGeom>
              <a:avLst/>
              <a:gdLst/>
              <a:ahLst/>
              <a:cxnLst/>
              <a:rect r="r" b="b" t="t" l="l"/>
              <a:pathLst>
                <a:path h="490218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-1109662" y="-911620"/>
            <a:ext cx="2942276" cy="2942276"/>
          </a:xfrm>
          <a:custGeom>
            <a:avLst/>
            <a:gdLst/>
            <a:ahLst/>
            <a:cxnLst/>
            <a:rect r="r" b="b" t="t" l="l"/>
            <a:pathLst>
              <a:path h="2942276" w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6590398" y="6983167"/>
            <a:ext cx="3395204" cy="1049427"/>
          </a:xfrm>
          <a:custGeom>
            <a:avLst/>
            <a:gdLst/>
            <a:ahLst/>
            <a:cxnLst/>
            <a:rect r="r" b="b" t="t" l="l"/>
            <a:pathLst>
              <a:path h="1049427" w="3395204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5621188" y="1027053"/>
            <a:ext cx="7045623" cy="862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83"/>
              </a:lnSpc>
            </a:pPr>
            <a:r>
              <a:rPr lang="en-US" sz="5059">
                <a:solidFill>
                  <a:srgbClr val="000000"/>
                </a:solidFill>
                <a:latin typeface="Fredoka One Bold"/>
              </a:rPr>
              <a:t>CONCLUSIONI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246042" y="2902350"/>
            <a:ext cx="13795916" cy="4921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Nunito"/>
              </a:rPr>
              <a:t>Il modello più </a:t>
            </a:r>
            <a:r>
              <a:rPr lang="en-US" sz="3499">
                <a:solidFill>
                  <a:srgbClr val="000000"/>
                </a:solidFill>
                <a:latin typeface="Nunito Bold"/>
              </a:rPr>
              <a:t>performante</a:t>
            </a:r>
            <a:r>
              <a:rPr lang="en-US" sz="3499">
                <a:solidFill>
                  <a:srgbClr val="000000"/>
                </a:solidFill>
                <a:latin typeface="Nunito"/>
              </a:rPr>
              <a:t> è il </a:t>
            </a:r>
            <a:r>
              <a:rPr lang="en-US" sz="3499">
                <a:solidFill>
                  <a:srgbClr val="000000"/>
                </a:solidFill>
                <a:latin typeface="Nunito Bold"/>
              </a:rPr>
              <a:t>modello posizionale</a:t>
            </a:r>
            <a:r>
              <a:rPr lang="en-US" sz="3499">
                <a:solidFill>
                  <a:srgbClr val="000000"/>
                </a:solidFill>
                <a:latin typeface="Nunito"/>
              </a:rPr>
              <a:t>;</a:t>
            </a:r>
          </a:p>
          <a:p>
            <a:pPr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Nunito"/>
              </a:rPr>
              <a:t>Il </a:t>
            </a:r>
            <a:r>
              <a:rPr lang="en-US" sz="3499">
                <a:solidFill>
                  <a:srgbClr val="000000"/>
                </a:solidFill>
                <a:latin typeface="Nunito Bold"/>
              </a:rPr>
              <a:t>modello con vincoli di precedenza </a:t>
            </a:r>
            <a:r>
              <a:rPr lang="en-US" sz="3499">
                <a:solidFill>
                  <a:srgbClr val="000000"/>
                </a:solidFill>
                <a:latin typeface="Nunito"/>
              </a:rPr>
              <a:t>rimane comunque un modello valido ma </a:t>
            </a:r>
            <a:r>
              <a:rPr lang="en-US" sz="3499">
                <a:solidFill>
                  <a:srgbClr val="000000"/>
                </a:solidFill>
                <a:latin typeface="Nunito Bold"/>
              </a:rPr>
              <a:t>non performante</a:t>
            </a:r>
            <a:r>
              <a:rPr lang="en-US" sz="3499">
                <a:solidFill>
                  <a:srgbClr val="000000"/>
                </a:solidFill>
                <a:latin typeface="Nunito"/>
              </a:rPr>
              <a:t> con un gran numero di job;</a:t>
            </a:r>
          </a:p>
          <a:p>
            <a:pPr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Nunito"/>
              </a:rPr>
              <a:t>Il modello con vincoli di precedenza presenta, inoltre, lo svantaggio di dover scegliere un valore accurato del </a:t>
            </a:r>
            <a:r>
              <a:rPr lang="en-US" sz="3499">
                <a:solidFill>
                  <a:srgbClr val="000000"/>
                </a:solidFill>
                <a:latin typeface="Nunito Bold"/>
              </a:rPr>
              <a:t>big M</a:t>
            </a:r>
            <a:r>
              <a:rPr lang="en-US" sz="3499">
                <a:solidFill>
                  <a:srgbClr val="000000"/>
                </a:solidFill>
                <a:latin typeface="Nunito"/>
              </a:rPr>
              <a:t>;</a:t>
            </a:r>
          </a:p>
          <a:p>
            <a:pPr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Nunito"/>
              </a:rPr>
              <a:t>Il </a:t>
            </a:r>
            <a:r>
              <a:rPr lang="en-US" sz="3499">
                <a:solidFill>
                  <a:srgbClr val="000000"/>
                </a:solidFill>
                <a:latin typeface="Nunito Bold"/>
              </a:rPr>
              <a:t>modello euristico</a:t>
            </a:r>
            <a:r>
              <a:rPr lang="en-US" sz="3499">
                <a:solidFill>
                  <a:srgbClr val="000000"/>
                </a:solidFill>
                <a:latin typeface="Nunito"/>
              </a:rPr>
              <a:t> fornisce risultati in breve tempo ma </a:t>
            </a:r>
            <a:r>
              <a:rPr lang="en-US" sz="3499">
                <a:solidFill>
                  <a:srgbClr val="000000"/>
                </a:solidFill>
                <a:latin typeface="Nunito Bold"/>
              </a:rPr>
              <a:t>non migliori</a:t>
            </a:r>
            <a:r>
              <a:rPr lang="en-US" sz="3499">
                <a:solidFill>
                  <a:srgbClr val="000000"/>
                </a:solidFill>
                <a:latin typeface="Nunito"/>
              </a:rPr>
              <a:t> rispetto quelli calcolati dal solver con i precedenti modelli. 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514350" y="9217398"/>
            <a:ext cx="17259300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</a:rPr>
              <a:t>Presentation by Luca Di Marco | Algoritmi e Modelli di Ottimizzazione Discreta 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28700" y="1505943"/>
            <a:ext cx="16230600" cy="6526651"/>
            <a:chOff x="0" y="0"/>
            <a:chExt cx="4274726" cy="171895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74726" cy="1718953"/>
            </a:xfrm>
            <a:custGeom>
              <a:avLst/>
              <a:gdLst/>
              <a:ahLst/>
              <a:cxnLst/>
              <a:rect r="r" b="b" t="t" l="l"/>
              <a:pathLst>
                <a:path h="1718953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139012" y="687305"/>
            <a:ext cx="8009976" cy="1730229"/>
            <a:chOff x="0" y="0"/>
            <a:chExt cx="2109623" cy="45569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109623" cy="455698"/>
            </a:xfrm>
            <a:custGeom>
              <a:avLst/>
              <a:gdLst/>
              <a:ahLst/>
              <a:cxnLst/>
              <a:rect r="r" b="b" t="t" l="l"/>
              <a:pathLst>
                <a:path h="455698" w="2109623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>
              <a:solidFill>
                <a:srgbClr val="F1F2F2"/>
              </a:solidFill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FFFFFF"/>
                  </a:solidFill>
                  <a:latin typeface="Canva Sans"/>
                </a:rPr>
                <a:t>I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576611" y="8801100"/>
            <a:ext cx="19974273" cy="1861295"/>
            <a:chOff x="0" y="0"/>
            <a:chExt cx="5260714" cy="49021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260714" cy="490218"/>
            </a:xfrm>
            <a:custGeom>
              <a:avLst/>
              <a:gdLst/>
              <a:ahLst/>
              <a:cxnLst/>
              <a:rect r="r" b="b" t="t" l="l"/>
              <a:pathLst>
                <a:path h="490218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4543721" y="904875"/>
            <a:ext cx="9200557" cy="1125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000000"/>
                </a:solidFill>
                <a:latin typeface="Fredoka One Bold"/>
              </a:rPr>
              <a:t>INTRODUZIONE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246042" y="3205755"/>
            <a:ext cx="13795916" cy="4302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Nunito"/>
              </a:rPr>
              <a:t>Il </a:t>
            </a:r>
            <a:r>
              <a:rPr lang="en-US" sz="3499">
                <a:solidFill>
                  <a:srgbClr val="000000"/>
                </a:solidFill>
                <a:latin typeface="Nunito Bold"/>
              </a:rPr>
              <a:t>Permutation Flow Shop (PFSP)</a:t>
            </a:r>
            <a:r>
              <a:rPr lang="en-US" sz="3499">
                <a:solidFill>
                  <a:srgbClr val="000000"/>
                </a:solidFill>
                <a:latin typeface="Nunito"/>
              </a:rPr>
              <a:t> è un problema di programmazione nell'ambito della produzione:</a:t>
            </a:r>
          </a:p>
          <a:p>
            <a:pPr marL="1511298" indent="-503766" lvl="2">
              <a:lnSpc>
                <a:spcPts val="4899"/>
              </a:lnSpc>
              <a:buFont typeface="Arial"/>
              <a:buChar char="⚬"/>
            </a:pPr>
            <a:r>
              <a:rPr lang="en-US" sz="3499">
                <a:solidFill>
                  <a:srgbClr val="000000"/>
                </a:solidFill>
                <a:latin typeface="Nunito"/>
              </a:rPr>
              <a:t>riguarda l'organizzazione di una </a:t>
            </a:r>
            <a:r>
              <a:rPr lang="en-US" sz="3499">
                <a:solidFill>
                  <a:srgbClr val="000000"/>
                </a:solidFill>
                <a:latin typeface="Nunito Bold"/>
              </a:rPr>
              <a:t>sequenza di job</a:t>
            </a:r>
            <a:r>
              <a:rPr lang="en-US" sz="3499">
                <a:solidFill>
                  <a:srgbClr val="000000"/>
                </a:solidFill>
                <a:latin typeface="Nunito"/>
              </a:rPr>
              <a:t> da lavorare </a:t>
            </a:r>
            <a:r>
              <a:rPr lang="en-US" sz="3499">
                <a:solidFill>
                  <a:srgbClr val="000000"/>
                </a:solidFill>
                <a:latin typeface="Nunito"/>
              </a:rPr>
              <a:t> attraverso una serie di macchine;</a:t>
            </a:r>
          </a:p>
          <a:p>
            <a:pPr marL="1511298" indent="-503766" lvl="2">
              <a:lnSpc>
                <a:spcPts val="4899"/>
              </a:lnSpc>
              <a:buFont typeface="Arial"/>
              <a:buChar char="⚬"/>
            </a:pPr>
            <a:r>
              <a:rPr lang="en-US" sz="3499">
                <a:solidFill>
                  <a:srgbClr val="000000"/>
                </a:solidFill>
                <a:latin typeface="Nunito"/>
              </a:rPr>
              <a:t>ogni macchina lavora sulla </a:t>
            </a:r>
            <a:r>
              <a:rPr lang="en-US" sz="3499">
                <a:solidFill>
                  <a:srgbClr val="000000"/>
                </a:solidFill>
                <a:latin typeface="Nunito Bold"/>
              </a:rPr>
              <a:t>stessa sequenza</a:t>
            </a:r>
            <a:r>
              <a:rPr lang="en-US" sz="3499">
                <a:solidFill>
                  <a:srgbClr val="000000"/>
                </a:solidFill>
                <a:latin typeface="Nunito"/>
              </a:rPr>
              <a:t> di job;</a:t>
            </a:r>
          </a:p>
          <a:p>
            <a:pPr marL="1511298" indent="-503766" lvl="2">
              <a:lnSpc>
                <a:spcPts val="4899"/>
              </a:lnSpc>
              <a:buFont typeface="Arial"/>
              <a:buChar char="⚬"/>
            </a:pPr>
            <a:r>
              <a:rPr lang="en-US" sz="3499">
                <a:solidFill>
                  <a:srgbClr val="000000"/>
                </a:solidFill>
                <a:latin typeface="Nunito"/>
              </a:rPr>
              <a:t>l'obiettivo è </a:t>
            </a:r>
            <a:r>
              <a:rPr lang="en-US" sz="3499">
                <a:solidFill>
                  <a:srgbClr val="000000"/>
                </a:solidFill>
                <a:latin typeface="Nunito Bold"/>
              </a:rPr>
              <a:t>minimizzare il makespan (Cmax)</a:t>
            </a:r>
            <a:r>
              <a:rPr lang="en-US" sz="3499">
                <a:solidFill>
                  <a:srgbClr val="000000"/>
                </a:solidFill>
                <a:latin typeface="Nunito"/>
              </a:rPr>
              <a:t>: il tempo necessario per completare tutti i job su tutte le macchine. 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514350" y="9217398"/>
            <a:ext cx="17259300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</a:rPr>
              <a:t>Presentation by Luca Di Marco | Algoritmi e Modelli di Ottimizzazione Discreta </a:t>
            </a:r>
          </a:p>
        </p:txBody>
      </p:sp>
      <p:sp>
        <p:nvSpPr>
          <p:cNvPr name="Freeform 17" id="17"/>
          <p:cNvSpPr/>
          <p:nvPr/>
        </p:nvSpPr>
        <p:spPr>
          <a:xfrm flipH="false" flipV="false" rot="0">
            <a:off x="-1109662" y="-911620"/>
            <a:ext cx="2942276" cy="2942276"/>
          </a:xfrm>
          <a:custGeom>
            <a:avLst/>
            <a:gdLst/>
            <a:ahLst/>
            <a:cxnLst/>
            <a:rect r="r" b="b" t="t" l="l"/>
            <a:pathLst>
              <a:path h="2942276" w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6590398" y="6983167"/>
            <a:ext cx="3395204" cy="1049427"/>
          </a:xfrm>
          <a:custGeom>
            <a:avLst/>
            <a:gdLst/>
            <a:ahLst/>
            <a:cxnLst/>
            <a:rect r="r" b="b" t="t" l="l"/>
            <a:pathLst>
              <a:path h="1049427" w="3395204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28700" y="1505943"/>
            <a:ext cx="16230600" cy="6526651"/>
            <a:chOff x="0" y="0"/>
            <a:chExt cx="4274726" cy="171895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74726" cy="1718953"/>
            </a:xfrm>
            <a:custGeom>
              <a:avLst/>
              <a:gdLst/>
              <a:ahLst/>
              <a:cxnLst/>
              <a:rect r="r" b="b" t="t" l="l"/>
              <a:pathLst>
                <a:path h="1718953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139012" y="687305"/>
            <a:ext cx="8009976" cy="1730229"/>
            <a:chOff x="0" y="0"/>
            <a:chExt cx="2109623" cy="45569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109623" cy="455698"/>
            </a:xfrm>
            <a:custGeom>
              <a:avLst/>
              <a:gdLst/>
              <a:ahLst/>
              <a:cxnLst/>
              <a:rect r="r" b="b" t="t" l="l"/>
              <a:pathLst>
                <a:path h="455698" w="2109623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>
              <a:solidFill>
                <a:srgbClr val="F1F2F2"/>
              </a:solidFill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FFFFFF"/>
                  </a:solidFill>
                  <a:latin typeface="Canva Sans"/>
                </a:rPr>
                <a:t>I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576611" y="8801100"/>
            <a:ext cx="19974273" cy="1861295"/>
            <a:chOff x="0" y="0"/>
            <a:chExt cx="5260714" cy="49021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260714" cy="490218"/>
            </a:xfrm>
            <a:custGeom>
              <a:avLst/>
              <a:gdLst/>
              <a:ahLst/>
              <a:cxnLst/>
              <a:rect r="r" b="b" t="t" l="l"/>
              <a:pathLst>
                <a:path h="490218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4543721" y="904875"/>
            <a:ext cx="9200557" cy="1125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000000"/>
                </a:solidFill>
                <a:latin typeface="Fredoka One Bold"/>
              </a:rPr>
              <a:t>INTRODUZIONE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246042" y="3205755"/>
            <a:ext cx="13795916" cy="3683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Nunito"/>
              </a:rPr>
              <a:t>In questo studio sono stati utilizzati </a:t>
            </a:r>
            <a:r>
              <a:rPr lang="en-US" sz="3499">
                <a:solidFill>
                  <a:srgbClr val="000000"/>
                </a:solidFill>
                <a:latin typeface="Nunito Bold"/>
              </a:rPr>
              <a:t>tre diversi modelli:</a:t>
            </a:r>
          </a:p>
          <a:p>
            <a:pPr marL="1511298" indent="-503766" lvl="2">
              <a:lnSpc>
                <a:spcPts val="4899"/>
              </a:lnSpc>
              <a:buFont typeface="Arial"/>
              <a:buChar char="⚬"/>
            </a:pPr>
            <a:r>
              <a:rPr lang="en-US" sz="3499">
                <a:solidFill>
                  <a:srgbClr val="000000"/>
                </a:solidFill>
                <a:latin typeface="Nunito"/>
              </a:rPr>
              <a:t>Modello MIP con vincoli </a:t>
            </a:r>
            <a:r>
              <a:rPr lang="en-US" sz="3499">
                <a:solidFill>
                  <a:srgbClr val="000000"/>
                </a:solidFill>
                <a:latin typeface="Nunito Bold"/>
              </a:rPr>
              <a:t>posizionali</a:t>
            </a:r>
            <a:r>
              <a:rPr lang="en-US" sz="3499">
                <a:solidFill>
                  <a:srgbClr val="000000"/>
                </a:solidFill>
                <a:latin typeface="Nunito"/>
              </a:rPr>
              <a:t>;</a:t>
            </a:r>
          </a:p>
          <a:p>
            <a:pPr marL="1511298" indent="-503766" lvl="2">
              <a:lnSpc>
                <a:spcPts val="4899"/>
              </a:lnSpc>
              <a:buFont typeface="Arial"/>
              <a:buChar char="⚬"/>
            </a:pPr>
            <a:r>
              <a:rPr lang="en-US" sz="3499">
                <a:solidFill>
                  <a:srgbClr val="000000"/>
                </a:solidFill>
                <a:latin typeface="Nunito"/>
              </a:rPr>
              <a:t>Modello MIP con vincoli di </a:t>
            </a:r>
            <a:r>
              <a:rPr lang="en-US" sz="3499">
                <a:solidFill>
                  <a:srgbClr val="000000"/>
                </a:solidFill>
                <a:latin typeface="Nunito Bold"/>
              </a:rPr>
              <a:t>precedenza</a:t>
            </a:r>
            <a:r>
              <a:rPr lang="en-US" sz="3499">
                <a:solidFill>
                  <a:srgbClr val="000000"/>
                </a:solidFill>
                <a:latin typeface="Nunito"/>
              </a:rPr>
              <a:t>;</a:t>
            </a:r>
          </a:p>
          <a:p>
            <a:pPr marL="1511298" indent="-503766" lvl="2">
              <a:lnSpc>
                <a:spcPts val="4899"/>
              </a:lnSpc>
              <a:buFont typeface="Arial"/>
              <a:buChar char="⚬"/>
            </a:pPr>
            <a:r>
              <a:rPr lang="en-US" sz="3499">
                <a:solidFill>
                  <a:srgbClr val="000000"/>
                </a:solidFill>
                <a:latin typeface="Nunito"/>
              </a:rPr>
              <a:t>Modello </a:t>
            </a:r>
            <a:r>
              <a:rPr lang="en-US" sz="3499">
                <a:solidFill>
                  <a:srgbClr val="000000"/>
                </a:solidFill>
                <a:latin typeface="Nunito Bold"/>
              </a:rPr>
              <a:t>euristico</a:t>
            </a:r>
            <a:r>
              <a:rPr lang="en-US" sz="3499">
                <a:solidFill>
                  <a:srgbClr val="000000"/>
                </a:solidFill>
                <a:latin typeface="Nunito"/>
              </a:rPr>
              <a:t> - Algoritmo NEH.</a:t>
            </a:r>
          </a:p>
          <a:p>
            <a:pPr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Nunito Bold"/>
              </a:rPr>
              <a:t>L'obiettivo</a:t>
            </a:r>
            <a:r>
              <a:rPr lang="en-US" sz="3499">
                <a:solidFill>
                  <a:srgbClr val="000000"/>
                </a:solidFill>
                <a:latin typeface="Nunito"/>
              </a:rPr>
              <a:t> è studiare le differenze di implementazione ed i risultati sperimentali dei tre diversi modelli.</a:t>
            </a:r>
            <a:r>
              <a:rPr lang="en-US" sz="3499">
                <a:solidFill>
                  <a:srgbClr val="000000"/>
                </a:solidFill>
                <a:latin typeface="Nunito"/>
              </a:rPr>
              <a:t> 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514350" y="9217398"/>
            <a:ext cx="17259300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</a:rPr>
              <a:t>Presentation by Luca Di Marco | Algoritmi e Modelli di Ottimizzazione Discreta </a:t>
            </a:r>
          </a:p>
        </p:txBody>
      </p:sp>
      <p:sp>
        <p:nvSpPr>
          <p:cNvPr name="Freeform 17" id="17"/>
          <p:cNvSpPr/>
          <p:nvPr/>
        </p:nvSpPr>
        <p:spPr>
          <a:xfrm flipH="false" flipV="false" rot="0">
            <a:off x="-1109662" y="-911620"/>
            <a:ext cx="2942276" cy="2942276"/>
          </a:xfrm>
          <a:custGeom>
            <a:avLst/>
            <a:gdLst/>
            <a:ahLst/>
            <a:cxnLst/>
            <a:rect r="r" b="b" t="t" l="l"/>
            <a:pathLst>
              <a:path h="2942276" w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6590398" y="6983167"/>
            <a:ext cx="3395204" cy="1049427"/>
          </a:xfrm>
          <a:custGeom>
            <a:avLst/>
            <a:gdLst/>
            <a:ahLst/>
            <a:cxnLst/>
            <a:rect r="r" b="b" t="t" l="l"/>
            <a:pathLst>
              <a:path h="1049427" w="3395204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28700" y="1505943"/>
            <a:ext cx="16230600" cy="6526651"/>
            <a:chOff x="0" y="0"/>
            <a:chExt cx="4274726" cy="171895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74726" cy="1718953"/>
            </a:xfrm>
            <a:custGeom>
              <a:avLst/>
              <a:gdLst/>
              <a:ahLst/>
              <a:cxnLst/>
              <a:rect r="r" b="b" t="t" l="l"/>
              <a:pathLst>
                <a:path h="1718953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139012" y="687305"/>
            <a:ext cx="8009976" cy="1730229"/>
            <a:chOff x="0" y="0"/>
            <a:chExt cx="2109623" cy="45569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109623" cy="455698"/>
            </a:xfrm>
            <a:custGeom>
              <a:avLst/>
              <a:gdLst/>
              <a:ahLst/>
              <a:cxnLst/>
              <a:rect r="r" b="b" t="t" l="l"/>
              <a:pathLst>
                <a:path h="455698" w="2109623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>
              <a:solidFill>
                <a:srgbClr val="F1F2F2"/>
              </a:solidFill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FFFFFF"/>
                  </a:solidFill>
                  <a:latin typeface="Canva Sans"/>
                </a:rPr>
                <a:t>I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576611" y="8801100"/>
            <a:ext cx="19974273" cy="1861295"/>
            <a:chOff x="0" y="0"/>
            <a:chExt cx="5260714" cy="49021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260714" cy="490218"/>
            </a:xfrm>
            <a:custGeom>
              <a:avLst/>
              <a:gdLst/>
              <a:ahLst/>
              <a:cxnLst/>
              <a:rect r="r" b="b" t="t" l="l"/>
              <a:pathLst>
                <a:path h="490218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-1109662" y="-911620"/>
            <a:ext cx="2942276" cy="2942276"/>
          </a:xfrm>
          <a:custGeom>
            <a:avLst/>
            <a:gdLst/>
            <a:ahLst/>
            <a:cxnLst/>
            <a:rect r="r" b="b" t="t" l="l"/>
            <a:pathLst>
              <a:path h="2942276" w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6590398" y="6983167"/>
            <a:ext cx="3395204" cy="1049427"/>
          </a:xfrm>
          <a:custGeom>
            <a:avLst/>
            <a:gdLst/>
            <a:ahLst/>
            <a:cxnLst/>
            <a:rect r="r" b="b" t="t" l="l"/>
            <a:pathLst>
              <a:path h="1049427" w="3395204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5139012" y="4412255"/>
            <a:ext cx="8073600" cy="986089"/>
          </a:xfrm>
          <a:custGeom>
            <a:avLst/>
            <a:gdLst/>
            <a:ahLst/>
            <a:cxnLst/>
            <a:rect r="r" b="b" t="t" l="l"/>
            <a:pathLst>
              <a:path h="986089" w="8073600">
                <a:moveTo>
                  <a:pt x="0" y="0"/>
                </a:moveTo>
                <a:lnTo>
                  <a:pt x="8073600" y="0"/>
                </a:lnTo>
                <a:lnTo>
                  <a:pt x="8073600" y="986089"/>
                </a:lnTo>
                <a:lnTo>
                  <a:pt x="0" y="98608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4543721" y="904875"/>
            <a:ext cx="9200557" cy="1125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000000"/>
                </a:solidFill>
                <a:latin typeface="Fredoka One Bold"/>
              </a:rPr>
              <a:t>ACCORGIMENTI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2246042" y="3205755"/>
            <a:ext cx="13795916" cy="1206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Nunito"/>
              </a:rPr>
              <a:t>Indicheremo con:</a:t>
            </a:r>
          </a:p>
          <a:p>
            <a:pPr>
              <a:lnSpc>
                <a:spcPts val="4899"/>
              </a:lnSpc>
            </a:pPr>
          </a:p>
        </p:txBody>
      </p:sp>
      <p:sp>
        <p:nvSpPr>
          <p:cNvPr name="TextBox 19" id="19"/>
          <p:cNvSpPr txBox="true"/>
          <p:nvPr/>
        </p:nvSpPr>
        <p:spPr>
          <a:xfrm rot="0">
            <a:off x="514350" y="9217398"/>
            <a:ext cx="17259300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</a:rPr>
              <a:t>Presentation by Luca Di Marco | Algoritmi e Modelli di Ottimizzazione Discreta 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28700" y="1505943"/>
            <a:ext cx="16230600" cy="6526651"/>
            <a:chOff x="0" y="0"/>
            <a:chExt cx="4274726" cy="171895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74726" cy="1718953"/>
            </a:xfrm>
            <a:custGeom>
              <a:avLst/>
              <a:gdLst/>
              <a:ahLst/>
              <a:cxnLst/>
              <a:rect r="r" b="b" t="t" l="l"/>
              <a:pathLst>
                <a:path h="1718953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139012" y="687305"/>
            <a:ext cx="8009976" cy="1730229"/>
            <a:chOff x="0" y="0"/>
            <a:chExt cx="2109623" cy="45569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109623" cy="455698"/>
            </a:xfrm>
            <a:custGeom>
              <a:avLst/>
              <a:gdLst/>
              <a:ahLst/>
              <a:cxnLst/>
              <a:rect r="r" b="b" t="t" l="l"/>
              <a:pathLst>
                <a:path h="455698" w="2109623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>
              <a:solidFill>
                <a:srgbClr val="F1F2F2"/>
              </a:solidFill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FFFFFF"/>
                  </a:solidFill>
                  <a:latin typeface="Canva Sans"/>
                </a:rPr>
                <a:t>I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576611" y="8801100"/>
            <a:ext cx="19974273" cy="1861295"/>
            <a:chOff x="0" y="0"/>
            <a:chExt cx="5260714" cy="49021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260714" cy="490218"/>
            </a:xfrm>
            <a:custGeom>
              <a:avLst/>
              <a:gdLst/>
              <a:ahLst/>
              <a:cxnLst/>
              <a:rect r="r" b="b" t="t" l="l"/>
              <a:pathLst>
                <a:path h="490218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-1109662" y="-911620"/>
            <a:ext cx="2942276" cy="2942276"/>
          </a:xfrm>
          <a:custGeom>
            <a:avLst/>
            <a:gdLst/>
            <a:ahLst/>
            <a:cxnLst/>
            <a:rect r="r" b="b" t="t" l="l"/>
            <a:pathLst>
              <a:path h="2942276" w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6590398" y="6983167"/>
            <a:ext cx="3395204" cy="1049427"/>
          </a:xfrm>
          <a:custGeom>
            <a:avLst/>
            <a:gdLst/>
            <a:ahLst/>
            <a:cxnLst/>
            <a:rect r="r" b="b" t="t" l="l"/>
            <a:pathLst>
              <a:path h="1049427" w="3395204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6834863" y="2824123"/>
            <a:ext cx="7835374" cy="1945145"/>
          </a:xfrm>
          <a:custGeom>
            <a:avLst/>
            <a:gdLst/>
            <a:ahLst/>
            <a:cxnLst/>
            <a:rect r="r" b="b" t="t" l="l"/>
            <a:pathLst>
              <a:path h="1945145" w="7835374">
                <a:moveTo>
                  <a:pt x="0" y="0"/>
                </a:moveTo>
                <a:lnTo>
                  <a:pt x="7835374" y="0"/>
                </a:lnTo>
                <a:lnTo>
                  <a:pt x="7835374" y="1945145"/>
                </a:lnTo>
                <a:lnTo>
                  <a:pt x="0" y="194514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8116944" y="5075404"/>
            <a:ext cx="3895066" cy="1541273"/>
          </a:xfrm>
          <a:custGeom>
            <a:avLst/>
            <a:gdLst/>
            <a:ahLst/>
            <a:cxnLst/>
            <a:rect r="r" b="b" t="t" l="l"/>
            <a:pathLst>
              <a:path h="1541273" w="3895066">
                <a:moveTo>
                  <a:pt x="0" y="0"/>
                </a:moveTo>
                <a:lnTo>
                  <a:pt x="3895066" y="0"/>
                </a:lnTo>
                <a:lnTo>
                  <a:pt x="3895066" y="1541273"/>
                </a:lnTo>
                <a:lnTo>
                  <a:pt x="0" y="1541273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5621188" y="592055"/>
            <a:ext cx="7045623" cy="17583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83"/>
              </a:lnSpc>
            </a:pPr>
            <a:r>
              <a:rPr lang="en-US" sz="5059">
                <a:solidFill>
                  <a:srgbClr val="000000"/>
                </a:solidFill>
                <a:latin typeface="Fredoka One Bold"/>
              </a:rPr>
              <a:t>MODELLO POSIZIONALE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246042" y="3205755"/>
            <a:ext cx="13795916" cy="2444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Nunito"/>
              </a:rPr>
              <a:t>Le </a:t>
            </a:r>
            <a:r>
              <a:rPr lang="en-US" sz="3499">
                <a:solidFill>
                  <a:srgbClr val="000000"/>
                </a:solidFill>
                <a:latin typeface="Nunito Bold"/>
              </a:rPr>
              <a:t>variabili</a:t>
            </a:r>
            <a:r>
              <a:rPr lang="en-US" sz="3499">
                <a:solidFill>
                  <a:srgbClr val="000000"/>
                </a:solidFill>
                <a:latin typeface="Nunito"/>
              </a:rPr>
              <a:t> sono:</a:t>
            </a:r>
          </a:p>
          <a:p>
            <a:pPr>
              <a:lnSpc>
                <a:spcPts val="4899"/>
              </a:lnSpc>
            </a:pPr>
          </a:p>
          <a:p>
            <a:pPr>
              <a:lnSpc>
                <a:spcPts val="4899"/>
              </a:lnSpc>
            </a:pPr>
          </a:p>
          <a:p>
            <a:pPr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Nunito"/>
              </a:rPr>
              <a:t>La </a:t>
            </a:r>
            <a:r>
              <a:rPr lang="en-US" sz="3499">
                <a:solidFill>
                  <a:srgbClr val="000000"/>
                </a:solidFill>
                <a:latin typeface="Nunito Bold"/>
              </a:rPr>
              <a:t>funzione obiettivo </a:t>
            </a:r>
            <a:r>
              <a:rPr lang="en-US" sz="3499">
                <a:solidFill>
                  <a:srgbClr val="000000"/>
                </a:solidFill>
                <a:latin typeface="Nunito"/>
              </a:rPr>
              <a:t>è: 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514350" y="9217398"/>
            <a:ext cx="17259300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</a:rPr>
              <a:t>Presentation by Luca Di Marco | Algoritmi e Modelli di Ottimizzazione Discreta 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28700" y="1505943"/>
            <a:ext cx="16230600" cy="6526651"/>
            <a:chOff x="0" y="0"/>
            <a:chExt cx="4274726" cy="171895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74726" cy="1718953"/>
            </a:xfrm>
            <a:custGeom>
              <a:avLst/>
              <a:gdLst/>
              <a:ahLst/>
              <a:cxnLst/>
              <a:rect r="r" b="b" t="t" l="l"/>
              <a:pathLst>
                <a:path h="1718953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139012" y="687305"/>
            <a:ext cx="8009976" cy="1730229"/>
            <a:chOff x="0" y="0"/>
            <a:chExt cx="2109623" cy="45569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109623" cy="455698"/>
            </a:xfrm>
            <a:custGeom>
              <a:avLst/>
              <a:gdLst/>
              <a:ahLst/>
              <a:cxnLst/>
              <a:rect r="r" b="b" t="t" l="l"/>
              <a:pathLst>
                <a:path h="455698" w="2109623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>
              <a:solidFill>
                <a:srgbClr val="F1F2F2"/>
              </a:solidFill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FFFFFF"/>
                  </a:solidFill>
                  <a:latin typeface="Canva Sans"/>
                </a:rPr>
                <a:t>I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576611" y="8801100"/>
            <a:ext cx="19974273" cy="1861295"/>
            <a:chOff x="0" y="0"/>
            <a:chExt cx="5260714" cy="49021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260714" cy="490218"/>
            </a:xfrm>
            <a:custGeom>
              <a:avLst/>
              <a:gdLst/>
              <a:ahLst/>
              <a:cxnLst/>
              <a:rect r="r" b="b" t="t" l="l"/>
              <a:pathLst>
                <a:path h="490218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-1109662" y="-911620"/>
            <a:ext cx="2942276" cy="2942276"/>
          </a:xfrm>
          <a:custGeom>
            <a:avLst/>
            <a:gdLst/>
            <a:ahLst/>
            <a:cxnLst/>
            <a:rect r="r" b="b" t="t" l="l"/>
            <a:pathLst>
              <a:path h="2942276" w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6590398" y="6983167"/>
            <a:ext cx="3395204" cy="1049427"/>
          </a:xfrm>
          <a:custGeom>
            <a:avLst/>
            <a:gdLst/>
            <a:ahLst/>
            <a:cxnLst/>
            <a:rect r="r" b="b" t="t" l="l"/>
            <a:pathLst>
              <a:path h="1049427" w="3395204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4076992" y="3884389"/>
            <a:ext cx="4156581" cy="3923304"/>
          </a:xfrm>
          <a:custGeom>
            <a:avLst/>
            <a:gdLst/>
            <a:ahLst/>
            <a:cxnLst/>
            <a:rect r="r" b="b" t="t" l="l"/>
            <a:pathLst>
              <a:path h="3923304" w="4156581">
                <a:moveTo>
                  <a:pt x="0" y="0"/>
                </a:moveTo>
                <a:lnTo>
                  <a:pt x="4156581" y="0"/>
                </a:lnTo>
                <a:lnTo>
                  <a:pt x="4156581" y="3923304"/>
                </a:lnTo>
                <a:lnTo>
                  <a:pt x="0" y="392330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9680003" y="3884389"/>
            <a:ext cx="5973618" cy="3923304"/>
          </a:xfrm>
          <a:custGeom>
            <a:avLst/>
            <a:gdLst/>
            <a:ahLst/>
            <a:cxnLst/>
            <a:rect r="r" b="b" t="t" l="l"/>
            <a:pathLst>
              <a:path h="3923304" w="5973618">
                <a:moveTo>
                  <a:pt x="0" y="0"/>
                </a:moveTo>
                <a:lnTo>
                  <a:pt x="5973618" y="0"/>
                </a:lnTo>
                <a:lnTo>
                  <a:pt x="5973618" y="3923304"/>
                </a:lnTo>
                <a:lnTo>
                  <a:pt x="0" y="3923304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5621188" y="592055"/>
            <a:ext cx="7045623" cy="17583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83"/>
              </a:lnSpc>
            </a:pPr>
            <a:r>
              <a:rPr lang="en-US" sz="5059">
                <a:solidFill>
                  <a:srgbClr val="000000"/>
                </a:solidFill>
                <a:latin typeface="Fredoka One Bold"/>
              </a:rPr>
              <a:t>MODELLO POSIZIONALE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246042" y="3205755"/>
            <a:ext cx="13795916" cy="587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Nunito"/>
              </a:rPr>
              <a:t>I </a:t>
            </a:r>
            <a:r>
              <a:rPr lang="en-US" sz="3499">
                <a:solidFill>
                  <a:srgbClr val="000000"/>
                </a:solidFill>
                <a:latin typeface="Nunito Bold"/>
              </a:rPr>
              <a:t>vincoli</a:t>
            </a:r>
            <a:r>
              <a:rPr lang="en-US" sz="3499">
                <a:solidFill>
                  <a:srgbClr val="000000"/>
                </a:solidFill>
                <a:latin typeface="Nunito"/>
              </a:rPr>
              <a:t> sono: 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514350" y="9217398"/>
            <a:ext cx="17259300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</a:rPr>
              <a:t>Presentation by Luca Di Marco | Algoritmi e Modelli di Ottimizzazione Discreta 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28700" y="1505943"/>
            <a:ext cx="16230600" cy="6526651"/>
            <a:chOff x="0" y="0"/>
            <a:chExt cx="4274726" cy="171895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74726" cy="1718953"/>
            </a:xfrm>
            <a:custGeom>
              <a:avLst/>
              <a:gdLst/>
              <a:ahLst/>
              <a:cxnLst/>
              <a:rect r="r" b="b" t="t" l="l"/>
              <a:pathLst>
                <a:path h="1718953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139012" y="687305"/>
            <a:ext cx="8009976" cy="1730229"/>
            <a:chOff x="0" y="0"/>
            <a:chExt cx="2109623" cy="45569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109623" cy="455698"/>
            </a:xfrm>
            <a:custGeom>
              <a:avLst/>
              <a:gdLst/>
              <a:ahLst/>
              <a:cxnLst/>
              <a:rect r="r" b="b" t="t" l="l"/>
              <a:pathLst>
                <a:path h="455698" w="2109623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>
              <a:solidFill>
                <a:srgbClr val="F1F2F2"/>
              </a:solidFill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FFFFFF"/>
                  </a:solidFill>
                  <a:latin typeface="Canva Sans"/>
                </a:rPr>
                <a:t>I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576611" y="8801100"/>
            <a:ext cx="19974273" cy="1861295"/>
            <a:chOff x="0" y="0"/>
            <a:chExt cx="5260714" cy="49021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260714" cy="490218"/>
            </a:xfrm>
            <a:custGeom>
              <a:avLst/>
              <a:gdLst/>
              <a:ahLst/>
              <a:cxnLst/>
              <a:rect r="r" b="b" t="t" l="l"/>
              <a:pathLst>
                <a:path h="490218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-1109662" y="-911620"/>
            <a:ext cx="2942276" cy="2942276"/>
          </a:xfrm>
          <a:custGeom>
            <a:avLst/>
            <a:gdLst/>
            <a:ahLst/>
            <a:cxnLst/>
            <a:rect r="r" b="b" t="t" l="l"/>
            <a:pathLst>
              <a:path h="2942276" w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6590398" y="6983167"/>
            <a:ext cx="3395204" cy="1049427"/>
          </a:xfrm>
          <a:custGeom>
            <a:avLst/>
            <a:gdLst/>
            <a:ahLst/>
            <a:cxnLst/>
            <a:rect r="r" b="b" t="t" l="l"/>
            <a:pathLst>
              <a:path h="1049427" w="3395204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6926104" y="2718012"/>
            <a:ext cx="6874818" cy="2051257"/>
          </a:xfrm>
          <a:custGeom>
            <a:avLst/>
            <a:gdLst/>
            <a:ahLst/>
            <a:cxnLst/>
            <a:rect r="r" b="b" t="t" l="l"/>
            <a:pathLst>
              <a:path h="2051257" w="6874818">
                <a:moveTo>
                  <a:pt x="0" y="0"/>
                </a:moveTo>
                <a:lnTo>
                  <a:pt x="6874818" y="0"/>
                </a:lnTo>
                <a:lnTo>
                  <a:pt x="6874818" y="2051256"/>
                </a:lnTo>
                <a:lnTo>
                  <a:pt x="0" y="205125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8150033" y="5110978"/>
            <a:ext cx="3598115" cy="1470125"/>
          </a:xfrm>
          <a:custGeom>
            <a:avLst/>
            <a:gdLst/>
            <a:ahLst/>
            <a:cxnLst/>
            <a:rect r="r" b="b" t="t" l="l"/>
            <a:pathLst>
              <a:path h="1470125" w="3598115">
                <a:moveTo>
                  <a:pt x="0" y="0"/>
                </a:moveTo>
                <a:lnTo>
                  <a:pt x="3598115" y="0"/>
                </a:lnTo>
                <a:lnTo>
                  <a:pt x="3598115" y="1470125"/>
                </a:lnTo>
                <a:lnTo>
                  <a:pt x="0" y="1470125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5621188" y="592055"/>
            <a:ext cx="7045623" cy="17583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83"/>
              </a:lnSpc>
            </a:pPr>
            <a:r>
              <a:rPr lang="en-US" sz="5059">
                <a:solidFill>
                  <a:srgbClr val="000000"/>
                </a:solidFill>
                <a:latin typeface="Fredoka One Bold"/>
              </a:rPr>
              <a:t>MODELLO A PRECEDENZE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246042" y="3205755"/>
            <a:ext cx="13795916" cy="2444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Nunito"/>
              </a:rPr>
              <a:t>Le </a:t>
            </a:r>
            <a:r>
              <a:rPr lang="en-US" sz="3499">
                <a:solidFill>
                  <a:srgbClr val="000000"/>
                </a:solidFill>
                <a:latin typeface="Nunito Bold"/>
              </a:rPr>
              <a:t>variabili</a:t>
            </a:r>
            <a:r>
              <a:rPr lang="en-US" sz="3499">
                <a:solidFill>
                  <a:srgbClr val="000000"/>
                </a:solidFill>
                <a:latin typeface="Nunito"/>
              </a:rPr>
              <a:t> sono:</a:t>
            </a:r>
          </a:p>
          <a:p>
            <a:pPr>
              <a:lnSpc>
                <a:spcPts val="4899"/>
              </a:lnSpc>
            </a:pPr>
          </a:p>
          <a:p>
            <a:pPr>
              <a:lnSpc>
                <a:spcPts val="4899"/>
              </a:lnSpc>
            </a:pPr>
          </a:p>
          <a:p>
            <a:pPr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Nunito"/>
              </a:rPr>
              <a:t>La </a:t>
            </a:r>
            <a:r>
              <a:rPr lang="en-US" sz="3499">
                <a:solidFill>
                  <a:srgbClr val="000000"/>
                </a:solidFill>
                <a:latin typeface="Nunito Bold"/>
              </a:rPr>
              <a:t>funzione obiettivo </a:t>
            </a:r>
            <a:r>
              <a:rPr lang="en-US" sz="3499">
                <a:solidFill>
                  <a:srgbClr val="000000"/>
                </a:solidFill>
                <a:latin typeface="Nunito"/>
              </a:rPr>
              <a:t>è: 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514350" y="9217398"/>
            <a:ext cx="17259300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</a:rPr>
              <a:t>Presentation by Luca Di Marco | Algoritmi e Modelli di Ottimizzazione Discreta 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28700" y="1505943"/>
            <a:ext cx="16230600" cy="6526651"/>
            <a:chOff x="0" y="0"/>
            <a:chExt cx="4274726" cy="171895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74726" cy="1718953"/>
            </a:xfrm>
            <a:custGeom>
              <a:avLst/>
              <a:gdLst/>
              <a:ahLst/>
              <a:cxnLst/>
              <a:rect r="r" b="b" t="t" l="l"/>
              <a:pathLst>
                <a:path h="1718953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139012" y="687305"/>
            <a:ext cx="8009976" cy="1730229"/>
            <a:chOff x="0" y="0"/>
            <a:chExt cx="2109623" cy="45569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109623" cy="455698"/>
            </a:xfrm>
            <a:custGeom>
              <a:avLst/>
              <a:gdLst/>
              <a:ahLst/>
              <a:cxnLst/>
              <a:rect r="r" b="b" t="t" l="l"/>
              <a:pathLst>
                <a:path h="455698" w="2109623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>
              <a:solidFill>
                <a:srgbClr val="F1F2F2"/>
              </a:solidFill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FFFFFF"/>
                  </a:solidFill>
                  <a:latin typeface="Canva Sans"/>
                </a:rPr>
                <a:t>I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576611" y="8801100"/>
            <a:ext cx="19974273" cy="1861295"/>
            <a:chOff x="0" y="0"/>
            <a:chExt cx="5260714" cy="49021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260714" cy="490218"/>
            </a:xfrm>
            <a:custGeom>
              <a:avLst/>
              <a:gdLst/>
              <a:ahLst/>
              <a:cxnLst/>
              <a:rect r="r" b="b" t="t" l="l"/>
              <a:pathLst>
                <a:path h="490218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-1109662" y="-911620"/>
            <a:ext cx="2942276" cy="2942276"/>
          </a:xfrm>
          <a:custGeom>
            <a:avLst/>
            <a:gdLst/>
            <a:ahLst/>
            <a:cxnLst/>
            <a:rect r="r" b="b" t="t" l="l"/>
            <a:pathLst>
              <a:path h="2942276" w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6590398" y="6983167"/>
            <a:ext cx="3395204" cy="1049427"/>
          </a:xfrm>
          <a:custGeom>
            <a:avLst/>
            <a:gdLst/>
            <a:ahLst/>
            <a:cxnLst/>
            <a:rect r="r" b="b" t="t" l="l"/>
            <a:pathLst>
              <a:path h="1049427" w="3395204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2389548" y="3981899"/>
            <a:ext cx="7577912" cy="2760525"/>
          </a:xfrm>
          <a:custGeom>
            <a:avLst/>
            <a:gdLst/>
            <a:ahLst/>
            <a:cxnLst/>
            <a:rect r="r" b="b" t="t" l="l"/>
            <a:pathLst>
              <a:path h="2760525" w="7577912">
                <a:moveTo>
                  <a:pt x="0" y="0"/>
                </a:moveTo>
                <a:lnTo>
                  <a:pt x="7577912" y="0"/>
                </a:lnTo>
                <a:lnTo>
                  <a:pt x="7577912" y="2760525"/>
                </a:lnTo>
                <a:lnTo>
                  <a:pt x="0" y="276052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1060864" y="3981899"/>
            <a:ext cx="4981094" cy="2760525"/>
          </a:xfrm>
          <a:custGeom>
            <a:avLst/>
            <a:gdLst/>
            <a:ahLst/>
            <a:cxnLst/>
            <a:rect r="r" b="b" t="t" l="l"/>
            <a:pathLst>
              <a:path h="2760525" w="4981094">
                <a:moveTo>
                  <a:pt x="0" y="0"/>
                </a:moveTo>
                <a:lnTo>
                  <a:pt x="4981094" y="0"/>
                </a:lnTo>
                <a:lnTo>
                  <a:pt x="4981094" y="2760525"/>
                </a:lnTo>
                <a:lnTo>
                  <a:pt x="0" y="2760525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2127757" y="6983167"/>
            <a:ext cx="2847307" cy="586210"/>
          </a:xfrm>
          <a:custGeom>
            <a:avLst/>
            <a:gdLst/>
            <a:ahLst/>
            <a:cxnLst/>
            <a:rect r="r" b="b" t="t" l="l"/>
            <a:pathLst>
              <a:path h="586210" w="2847307">
                <a:moveTo>
                  <a:pt x="0" y="0"/>
                </a:moveTo>
                <a:lnTo>
                  <a:pt x="2847307" y="0"/>
                </a:lnTo>
                <a:lnTo>
                  <a:pt x="2847307" y="586210"/>
                </a:lnTo>
                <a:lnTo>
                  <a:pt x="0" y="586210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5621188" y="592055"/>
            <a:ext cx="7045623" cy="17583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83"/>
              </a:lnSpc>
            </a:pPr>
            <a:r>
              <a:rPr lang="en-US" sz="5059">
                <a:solidFill>
                  <a:srgbClr val="000000"/>
                </a:solidFill>
                <a:latin typeface="Fredoka One Bold"/>
              </a:rPr>
              <a:t>MODELLO A PRECEDENZE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2246042" y="3205755"/>
            <a:ext cx="13795916" cy="587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Nunito"/>
              </a:rPr>
              <a:t>I </a:t>
            </a:r>
            <a:r>
              <a:rPr lang="en-US" sz="3499">
                <a:solidFill>
                  <a:srgbClr val="000000"/>
                </a:solidFill>
                <a:latin typeface="Nunito Bold"/>
              </a:rPr>
              <a:t>vincoli</a:t>
            </a:r>
            <a:r>
              <a:rPr lang="en-US" sz="3499">
                <a:solidFill>
                  <a:srgbClr val="000000"/>
                </a:solidFill>
                <a:latin typeface="Nunito"/>
              </a:rPr>
              <a:t> sono: 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514350" y="9217398"/>
            <a:ext cx="17259300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</a:rPr>
              <a:t>Presentation by Luca Di Marco | Algoritmi e Modelli di Ottimizzazione Discreta 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28700" y="1505943"/>
            <a:ext cx="16230600" cy="6526651"/>
            <a:chOff x="0" y="0"/>
            <a:chExt cx="4274726" cy="171895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74726" cy="1718953"/>
            </a:xfrm>
            <a:custGeom>
              <a:avLst/>
              <a:gdLst/>
              <a:ahLst/>
              <a:cxnLst/>
              <a:rect r="r" b="b" t="t" l="l"/>
              <a:pathLst>
                <a:path h="1718953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139012" y="687305"/>
            <a:ext cx="8009976" cy="1730229"/>
            <a:chOff x="0" y="0"/>
            <a:chExt cx="2109623" cy="45569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109623" cy="455698"/>
            </a:xfrm>
            <a:custGeom>
              <a:avLst/>
              <a:gdLst/>
              <a:ahLst/>
              <a:cxnLst/>
              <a:rect r="r" b="b" t="t" l="l"/>
              <a:pathLst>
                <a:path h="455698" w="2109623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>
              <a:solidFill>
                <a:srgbClr val="F1F2F2"/>
              </a:solidFill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FFFFFF"/>
                  </a:solidFill>
                  <a:latin typeface="Canva Sans"/>
                </a:rPr>
                <a:t>I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576611" y="8801100"/>
            <a:ext cx="19974273" cy="1861295"/>
            <a:chOff x="0" y="0"/>
            <a:chExt cx="5260714" cy="49021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260714" cy="490218"/>
            </a:xfrm>
            <a:custGeom>
              <a:avLst/>
              <a:gdLst/>
              <a:ahLst/>
              <a:cxnLst/>
              <a:rect r="r" b="b" t="t" l="l"/>
              <a:pathLst>
                <a:path h="490218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-1109662" y="-911620"/>
            <a:ext cx="2942276" cy="2942276"/>
          </a:xfrm>
          <a:custGeom>
            <a:avLst/>
            <a:gdLst/>
            <a:ahLst/>
            <a:cxnLst/>
            <a:rect r="r" b="b" t="t" l="l"/>
            <a:pathLst>
              <a:path h="2942276" w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6590398" y="6983167"/>
            <a:ext cx="3395204" cy="1049427"/>
          </a:xfrm>
          <a:custGeom>
            <a:avLst/>
            <a:gdLst/>
            <a:ahLst/>
            <a:cxnLst/>
            <a:rect r="r" b="b" t="t" l="l"/>
            <a:pathLst>
              <a:path h="1049427" w="3395204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4747597" y="3948932"/>
            <a:ext cx="8792807" cy="3794218"/>
          </a:xfrm>
          <a:custGeom>
            <a:avLst/>
            <a:gdLst/>
            <a:ahLst/>
            <a:cxnLst/>
            <a:rect r="r" b="b" t="t" l="l"/>
            <a:pathLst>
              <a:path h="3794218" w="8792807">
                <a:moveTo>
                  <a:pt x="0" y="0"/>
                </a:moveTo>
                <a:lnTo>
                  <a:pt x="8792806" y="0"/>
                </a:lnTo>
                <a:lnTo>
                  <a:pt x="8792806" y="3794218"/>
                </a:lnTo>
                <a:lnTo>
                  <a:pt x="0" y="379421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5621188" y="592055"/>
            <a:ext cx="7045623" cy="17583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83"/>
              </a:lnSpc>
            </a:pPr>
            <a:r>
              <a:rPr lang="en-US" sz="5059">
                <a:solidFill>
                  <a:srgbClr val="000000"/>
                </a:solidFill>
                <a:latin typeface="Fredoka One Bold"/>
              </a:rPr>
              <a:t>MODELLO EURISTICO ALGORITMO NEH 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2246042" y="3205755"/>
            <a:ext cx="13795916" cy="587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Nunito"/>
              </a:rPr>
              <a:t>L'</a:t>
            </a:r>
            <a:r>
              <a:rPr lang="en-US" sz="3499">
                <a:solidFill>
                  <a:srgbClr val="000000"/>
                </a:solidFill>
                <a:latin typeface="Nunito Bold"/>
              </a:rPr>
              <a:t>algoritmo NEH </a:t>
            </a:r>
            <a:r>
              <a:rPr lang="en-US" sz="3499">
                <a:solidFill>
                  <a:srgbClr val="000000"/>
                </a:solidFill>
                <a:latin typeface="Nunito"/>
              </a:rPr>
              <a:t>è implementato come segue: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514350" y="9217398"/>
            <a:ext cx="17259300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</a:rPr>
              <a:t>Presentation by Luca Di Marco | Algoritmi e Modelli di Ottimizzazione Discreta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DAFpvXjskOk</dc:identifier>
  <dcterms:modified xsi:type="dcterms:W3CDTF">2011-08-01T06:04:30Z</dcterms:modified>
  <cp:revision>1</cp:revision>
  <dc:title>progettoAMOD</dc:title>
</cp:coreProperties>
</file>