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unito" charset="1" panose="00000500000000000000"/>
      <p:regular r:id="rId17"/>
    </p:embeddedFont>
    <p:embeddedFont>
      <p:font typeface="Nunito Bold" charset="1" panose="00000800000000000000"/>
      <p:regular r:id="rId18"/>
    </p:embeddedFont>
    <p:embeddedFont>
      <p:font typeface="Nunito Bold Italics" charset="1" panose="00000000000000000000"/>
      <p:regular r:id="rId19"/>
    </p:embeddedFont>
    <p:embeddedFont>
      <p:font typeface="Nunito Light" charset="1" panose="00000400000000000000"/>
      <p:regular r:id="rId20"/>
    </p:embeddedFont>
    <p:embeddedFont>
      <p:font typeface="Nunito Heavy" charset="1" panose="00000000000000000000"/>
      <p:regular r:id="rId21"/>
    </p:embeddedFont>
    <p:embeddedFont>
      <p:font typeface="Nunito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2368523"/>
            <a:ext cx="14950738" cy="364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PERMUTATION FLOW SHOP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6215282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Luca Di Marco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Matricola: 0333083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11043" y="8743950"/>
            <a:ext cx="694065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luca.dimarco.01@students.uniroma2.eu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SVOLGIMENTO DEI TEST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test sono stati eseguiti su un MacBook Air M1 con 8 GB di RAM e 8 Core CPU;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solver scelto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Gurobi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istanze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vengono generate modificando i tempi di processamento dei vari job sulle varie macchine;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macchine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 costanti e pari 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Ad ogni simulazione viene impostato un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timer di esecuzione massimo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600s.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20284" y="2776879"/>
            <a:ext cx="7237456" cy="4733241"/>
          </a:xfrm>
          <a:custGeom>
            <a:avLst/>
            <a:gdLst/>
            <a:ahLst/>
            <a:cxnLst/>
            <a:rect r="r" b="b" t="t" l="l"/>
            <a:pathLst>
              <a:path h="4733241" w="7237456">
                <a:moveTo>
                  <a:pt x="0" y="0"/>
                </a:moveTo>
                <a:lnTo>
                  <a:pt x="7237456" y="0"/>
                </a:lnTo>
                <a:lnTo>
                  <a:pt x="7237456" y="4733242"/>
                </a:lnTo>
                <a:lnTo>
                  <a:pt x="0" y="47332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289777" y="2888961"/>
            <a:ext cx="7718422" cy="4509078"/>
          </a:xfrm>
          <a:custGeom>
            <a:avLst/>
            <a:gdLst/>
            <a:ahLst/>
            <a:cxnLst/>
            <a:rect r="r" b="b" t="t" l="l"/>
            <a:pathLst>
              <a:path h="4509078" w="7718422">
                <a:moveTo>
                  <a:pt x="0" y="0"/>
                </a:moveTo>
                <a:lnTo>
                  <a:pt x="7718422" y="0"/>
                </a:lnTo>
                <a:lnTo>
                  <a:pt x="7718422" y="4509078"/>
                </a:lnTo>
                <a:lnTo>
                  <a:pt x="0" y="45090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74379" y="2975839"/>
            <a:ext cx="7529265" cy="4335322"/>
          </a:xfrm>
          <a:custGeom>
            <a:avLst/>
            <a:gdLst/>
            <a:ahLst/>
            <a:cxnLst/>
            <a:rect r="r" b="b" t="t" l="l"/>
            <a:pathLst>
              <a:path h="4335322" w="7529265">
                <a:moveTo>
                  <a:pt x="0" y="0"/>
                </a:moveTo>
                <a:lnTo>
                  <a:pt x="7529265" y="0"/>
                </a:lnTo>
                <a:lnTo>
                  <a:pt x="7529265" y="4335322"/>
                </a:lnTo>
                <a:lnTo>
                  <a:pt x="0" y="43353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446741" y="2975839"/>
            <a:ext cx="7404495" cy="4342927"/>
          </a:xfrm>
          <a:custGeom>
            <a:avLst/>
            <a:gdLst/>
            <a:ahLst/>
            <a:cxnLst/>
            <a:rect r="r" b="b" t="t" l="l"/>
            <a:pathLst>
              <a:path h="4342927" w="7404495">
                <a:moveTo>
                  <a:pt x="0" y="0"/>
                </a:moveTo>
                <a:lnTo>
                  <a:pt x="7404495" y="0"/>
                </a:lnTo>
                <a:lnTo>
                  <a:pt x="7404495" y="4342927"/>
                </a:lnTo>
                <a:lnTo>
                  <a:pt x="0" y="43429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4147" y="2948829"/>
            <a:ext cx="7769729" cy="2339055"/>
          </a:xfrm>
          <a:custGeom>
            <a:avLst/>
            <a:gdLst/>
            <a:ahLst/>
            <a:cxnLst/>
            <a:rect r="r" b="b" t="t" l="l"/>
            <a:pathLst>
              <a:path h="2339055" w="7769729">
                <a:moveTo>
                  <a:pt x="0" y="0"/>
                </a:moveTo>
                <a:lnTo>
                  <a:pt x="7769729" y="0"/>
                </a:lnTo>
                <a:lnTo>
                  <a:pt x="7769729" y="2339055"/>
                </a:lnTo>
                <a:lnTo>
                  <a:pt x="0" y="23390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54147" y="5287884"/>
            <a:ext cx="7769729" cy="2361998"/>
          </a:xfrm>
          <a:custGeom>
            <a:avLst/>
            <a:gdLst/>
            <a:ahLst/>
            <a:cxnLst/>
            <a:rect r="r" b="b" t="t" l="l"/>
            <a:pathLst>
              <a:path h="2361998" w="7769729">
                <a:moveTo>
                  <a:pt x="0" y="0"/>
                </a:moveTo>
                <a:lnTo>
                  <a:pt x="7769729" y="0"/>
                </a:lnTo>
                <a:lnTo>
                  <a:pt x="7769729" y="2361997"/>
                </a:lnTo>
                <a:lnTo>
                  <a:pt x="0" y="23619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25789" y="2992769"/>
            <a:ext cx="7446398" cy="2150731"/>
          </a:xfrm>
          <a:custGeom>
            <a:avLst/>
            <a:gdLst/>
            <a:ahLst/>
            <a:cxnLst/>
            <a:rect r="r" b="b" t="t" l="l"/>
            <a:pathLst>
              <a:path h="2150731" w="7446398">
                <a:moveTo>
                  <a:pt x="0" y="0"/>
                </a:moveTo>
                <a:lnTo>
                  <a:pt x="7446398" y="0"/>
                </a:lnTo>
                <a:lnTo>
                  <a:pt x="7446398" y="2150731"/>
                </a:lnTo>
                <a:lnTo>
                  <a:pt x="0" y="21507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425789" y="5143500"/>
            <a:ext cx="7446398" cy="2201007"/>
          </a:xfrm>
          <a:custGeom>
            <a:avLst/>
            <a:gdLst/>
            <a:ahLst/>
            <a:cxnLst/>
            <a:rect r="r" b="b" t="t" l="l"/>
            <a:pathLst>
              <a:path h="2201007" w="7446398">
                <a:moveTo>
                  <a:pt x="0" y="0"/>
                </a:moveTo>
                <a:lnTo>
                  <a:pt x="7446398" y="0"/>
                </a:lnTo>
                <a:lnTo>
                  <a:pt x="7446398" y="2201007"/>
                </a:lnTo>
                <a:lnTo>
                  <a:pt x="0" y="2201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845054" y="2623629"/>
            <a:ext cx="8597892" cy="2519871"/>
          </a:xfrm>
          <a:custGeom>
            <a:avLst/>
            <a:gdLst/>
            <a:ahLst/>
            <a:cxnLst/>
            <a:rect r="r" b="b" t="t" l="l"/>
            <a:pathLst>
              <a:path h="2519871" w="8597892">
                <a:moveTo>
                  <a:pt x="0" y="0"/>
                </a:moveTo>
                <a:lnTo>
                  <a:pt x="8597892" y="0"/>
                </a:lnTo>
                <a:lnTo>
                  <a:pt x="8597892" y="2519871"/>
                </a:lnTo>
                <a:lnTo>
                  <a:pt x="0" y="25198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45054" y="5143500"/>
            <a:ext cx="8597892" cy="2540554"/>
          </a:xfrm>
          <a:custGeom>
            <a:avLst/>
            <a:gdLst/>
            <a:ahLst/>
            <a:cxnLst/>
            <a:rect r="r" b="b" t="t" l="l"/>
            <a:pathLst>
              <a:path h="2540554" w="8597892">
                <a:moveTo>
                  <a:pt x="0" y="0"/>
                </a:moveTo>
                <a:lnTo>
                  <a:pt x="8597892" y="0"/>
                </a:lnTo>
                <a:lnTo>
                  <a:pt x="8597892" y="2540554"/>
                </a:lnTo>
                <a:lnTo>
                  <a:pt x="0" y="25405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restituisce valori ottimi in tempi molto brevi (tra i 0.1s ed i 0.35s) con un GAP uguale allo 0%;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ha buone prestazioni con pochi job (max 10) e restituisce un risultato ottimo con un GAP dello 0%;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all'aumentare dei job (tra 15 e 40) non riesce a restituire un risultato ottimo con un GAP dello 0% nel tempo limite di 600s.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ottiene comunque un valore molto vicino all'ottimo calcolato dal modello posizionale, se non anche identico, ma con un GAP non inferiore al 20% (con una massima dell'80%);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Nello stesso modello è importante anche la scelta del parametro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risulta molto veloce ma restituisce soluzione non migliori dei precedenti modelli.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scostamento minimo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del risultato dell'algoritmo euristico rispetto l'ottimo calcolato dal modello posizionale è pari allo 0.536% (run 3 gruppo 15 job);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scostamento massimo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del risultato dell'algoritmo euristico rispetto l'ottimo calcolato dal modello posizionale è pari allo 8.28% (run 2 gruppo 40 job);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1027053"/>
            <a:ext cx="7045623" cy="8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CONCLUSIONI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più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rimane comunque un modello valido ma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con un gran numero di job;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con vincoli di precedenza presenta, inoltre, lo svantaggio di dover scegliere un valore accurato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fornisce risultati in breve tempo ma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migliori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rispetto quelli calcolati dal solver con i precedenti modelli.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Permutation Flow Shop (PFSP)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un problema di programmazione nell'ambito della produzione: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riguarda l'organizzazione di una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sequenza di job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da lavorare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attraverso una serie di macchine;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ogni macchina lavora sulla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stessa sequenza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job;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l'obiettivo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minimizzare il makespan (Cmax)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 il tempo necessario per completare tutti i job su tutte le macchine.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 questo studio sono stati utilizzati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 diversi modelli: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posizionali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di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- Algoritmo NEH.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L'obiettivo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studiare le differenze di implementazione ed i risultati sperimentali dei tre diversi modelli.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107200" y="3919211"/>
            <a:ext cx="8073600" cy="986089"/>
          </a:xfrm>
          <a:custGeom>
            <a:avLst/>
            <a:gdLst/>
            <a:ahLst/>
            <a:cxnLst/>
            <a:rect r="r" b="b" t="t" l="l"/>
            <a:pathLst>
              <a:path h="986089" w="8073600">
                <a:moveTo>
                  <a:pt x="0" y="0"/>
                </a:moveTo>
                <a:lnTo>
                  <a:pt x="8073600" y="0"/>
                </a:lnTo>
                <a:lnTo>
                  <a:pt x="8073600" y="986089"/>
                </a:lnTo>
                <a:lnTo>
                  <a:pt x="0" y="9860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425983" y="5914179"/>
            <a:ext cx="7436034" cy="1068988"/>
          </a:xfrm>
          <a:custGeom>
            <a:avLst/>
            <a:gdLst/>
            <a:ahLst/>
            <a:cxnLst/>
            <a:rect r="r" b="b" t="t" l="l"/>
            <a:pathLst>
              <a:path h="1068988" w="7436034">
                <a:moveTo>
                  <a:pt x="0" y="0"/>
                </a:moveTo>
                <a:lnTo>
                  <a:pt x="7436034" y="0"/>
                </a:lnTo>
                <a:lnTo>
                  <a:pt x="7436034" y="1068988"/>
                </a:lnTo>
                <a:lnTo>
                  <a:pt x="0" y="1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ACCORGIMENTI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Indicheremo nel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posizionale:</a:t>
            </a:r>
          </a:p>
          <a:p>
            <a:pPr>
              <a:lnSpc>
                <a:spcPts val="489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08635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Indicheremo nel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a precedenze: </a:t>
            </a:r>
          </a:p>
          <a:p>
            <a:pPr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834863" y="2824123"/>
            <a:ext cx="7835374" cy="1945145"/>
          </a:xfrm>
          <a:custGeom>
            <a:avLst/>
            <a:gdLst/>
            <a:ahLst/>
            <a:cxnLst/>
            <a:rect r="r" b="b" t="t" l="l"/>
            <a:pathLst>
              <a:path h="1945145" w="7835374">
                <a:moveTo>
                  <a:pt x="0" y="0"/>
                </a:moveTo>
                <a:lnTo>
                  <a:pt x="7835374" y="0"/>
                </a:lnTo>
                <a:lnTo>
                  <a:pt x="7835374" y="1945145"/>
                </a:lnTo>
                <a:lnTo>
                  <a:pt x="0" y="19451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16944" y="5075404"/>
            <a:ext cx="3895066" cy="1541273"/>
          </a:xfrm>
          <a:custGeom>
            <a:avLst/>
            <a:gdLst/>
            <a:ahLst/>
            <a:cxnLst/>
            <a:rect r="r" b="b" t="t" l="l"/>
            <a:pathLst>
              <a:path h="1541273" w="3895066">
                <a:moveTo>
                  <a:pt x="0" y="0"/>
                </a:moveTo>
                <a:lnTo>
                  <a:pt x="3895066" y="0"/>
                </a:lnTo>
                <a:lnTo>
                  <a:pt x="3895066" y="1541273"/>
                </a:lnTo>
                <a:lnTo>
                  <a:pt x="0" y="15412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76992" y="3884389"/>
            <a:ext cx="4156581" cy="3923304"/>
          </a:xfrm>
          <a:custGeom>
            <a:avLst/>
            <a:gdLst/>
            <a:ahLst/>
            <a:cxnLst/>
            <a:rect r="r" b="b" t="t" l="l"/>
            <a:pathLst>
              <a:path h="3923304" w="4156581">
                <a:moveTo>
                  <a:pt x="0" y="0"/>
                </a:moveTo>
                <a:lnTo>
                  <a:pt x="4156581" y="0"/>
                </a:lnTo>
                <a:lnTo>
                  <a:pt x="4156581" y="3923304"/>
                </a:lnTo>
                <a:lnTo>
                  <a:pt x="0" y="392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80003" y="3884389"/>
            <a:ext cx="5973618" cy="3923304"/>
          </a:xfrm>
          <a:custGeom>
            <a:avLst/>
            <a:gdLst/>
            <a:ahLst/>
            <a:cxnLst/>
            <a:rect r="r" b="b" t="t" l="l"/>
            <a:pathLst>
              <a:path h="3923304" w="5973618">
                <a:moveTo>
                  <a:pt x="0" y="0"/>
                </a:moveTo>
                <a:lnTo>
                  <a:pt x="5973618" y="0"/>
                </a:lnTo>
                <a:lnTo>
                  <a:pt x="5973618" y="3923304"/>
                </a:lnTo>
                <a:lnTo>
                  <a:pt x="0" y="392330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26104" y="2718012"/>
            <a:ext cx="6874818" cy="2051257"/>
          </a:xfrm>
          <a:custGeom>
            <a:avLst/>
            <a:gdLst/>
            <a:ahLst/>
            <a:cxnLst/>
            <a:rect r="r" b="b" t="t" l="l"/>
            <a:pathLst>
              <a:path h="2051257" w="6874818">
                <a:moveTo>
                  <a:pt x="0" y="0"/>
                </a:moveTo>
                <a:lnTo>
                  <a:pt x="6874818" y="0"/>
                </a:lnTo>
                <a:lnTo>
                  <a:pt x="6874818" y="2051256"/>
                </a:lnTo>
                <a:lnTo>
                  <a:pt x="0" y="20512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50033" y="5110978"/>
            <a:ext cx="3598115" cy="1470125"/>
          </a:xfrm>
          <a:custGeom>
            <a:avLst/>
            <a:gdLst/>
            <a:ahLst/>
            <a:cxnLst/>
            <a:rect r="r" b="b" t="t" l="l"/>
            <a:pathLst>
              <a:path h="1470125" w="3598115">
                <a:moveTo>
                  <a:pt x="0" y="0"/>
                </a:moveTo>
                <a:lnTo>
                  <a:pt x="3598115" y="0"/>
                </a:lnTo>
                <a:lnTo>
                  <a:pt x="3598115" y="1470125"/>
                </a:lnTo>
                <a:lnTo>
                  <a:pt x="0" y="14701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389548" y="3981899"/>
            <a:ext cx="7577912" cy="2760525"/>
          </a:xfrm>
          <a:custGeom>
            <a:avLst/>
            <a:gdLst/>
            <a:ahLst/>
            <a:cxnLst/>
            <a:rect r="r" b="b" t="t" l="l"/>
            <a:pathLst>
              <a:path h="2760525" w="7577912">
                <a:moveTo>
                  <a:pt x="0" y="0"/>
                </a:moveTo>
                <a:lnTo>
                  <a:pt x="7577912" y="0"/>
                </a:lnTo>
                <a:lnTo>
                  <a:pt x="7577912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60864" y="3981899"/>
            <a:ext cx="4981094" cy="2760525"/>
          </a:xfrm>
          <a:custGeom>
            <a:avLst/>
            <a:gdLst/>
            <a:ahLst/>
            <a:cxnLst/>
            <a:rect r="r" b="b" t="t" l="l"/>
            <a:pathLst>
              <a:path h="2760525" w="4981094">
                <a:moveTo>
                  <a:pt x="0" y="0"/>
                </a:moveTo>
                <a:lnTo>
                  <a:pt x="4981094" y="0"/>
                </a:lnTo>
                <a:lnTo>
                  <a:pt x="4981094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127757" y="6983167"/>
            <a:ext cx="2847307" cy="586210"/>
          </a:xfrm>
          <a:custGeom>
            <a:avLst/>
            <a:gdLst/>
            <a:ahLst/>
            <a:cxnLst/>
            <a:rect r="r" b="b" t="t" l="l"/>
            <a:pathLst>
              <a:path h="586210" w="2847307">
                <a:moveTo>
                  <a:pt x="0" y="0"/>
                </a:moveTo>
                <a:lnTo>
                  <a:pt x="2847307" y="0"/>
                </a:lnTo>
                <a:lnTo>
                  <a:pt x="2847307" y="586210"/>
                </a:lnTo>
                <a:lnTo>
                  <a:pt x="0" y="5862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747597" y="3948932"/>
            <a:ext cx="8792807" cy="3794218"/>
          </a:xfrm>
          <a:custGeom>
            <a:avLst/>
            <a:gdLst/>
            <a:ahLst/>
            <a:cxnLst/>
            <a:rect r="r" b="b" t="t" l="l"/>
            <a:pathLst>
              <a:path h="3794218" w="8792807">
                <a:moveTo>
                  <a:pt x="0" y="0"/>
                </a:moveTo>
                <a:lnTo>
                  <a:pt x="8792806" y="0"/>
                </a:lnTo>
                <a:lnTo>
                  <a:pt x="8792806" y="3794218"/>
                </a:lnTo>
                <a:lnTo>
                  <a:pt x="0" y="37942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EURISTICO ALGORITMO NEH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NEH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 implementato come segue: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DAFpvXjskOk</dc:identifier>
  <dcterms:modified xsi:type="dcterms:W3CDTF">2011-08-01T06:04:30Z</dcterms:modified>
  <cp:revision>1</cp:revision>
  <dc:title>progettoAMOD</dc:title>
</cp:coreProperties>
</file>