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3" r:id="rId4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Fredoka One" charset="1" panose="02000000000000000000"/>
      <p:regular r:id="rId10"/>
    </p:embeddedFont>
    <p:embeddedFont>
      <p:font typeface="Canva Sans" charset="1" panose="020B0503030501040103"/>
      <p:regular r:id="rId11"/>
    </p:embeddedFont>
    <p:embeddedFont>
      <p:font typeface="Canva Sans Bold" charset="1" panose="020B0803030501040103"/>
      <p:regular r:id="rId12"/>
    </p:embeddedFont>
    <p:embeddedFont>
      <p:font typeface="Canva Sans Italics" charset="1" panose="020B0503030501040103"/>
      <p:regular r:id="rId13"/>
    </p:embeddedFont>
    <p:embeddedFont>
      <p:font typeface="Canva Sans Bold Italics" charset="1" panose="020B0803030501040103"/>
      <p:regular r:id="rId14"/>
    </p:embeddedFont>
    <p:embeddedFont>
      <p:font typeface="Canva Sans Medium" charset="1" panose="020B0603030501040103"/>
      <p:regular r:id="rId15"/>
    </p:embeddedFont>
    <p:embeddedFont>
      <p:font typeface="Canva Sans Medium Italics" charset="1" panose="020B0603030501040103"/>
      <p:regular r:id="rId16"/>
    </p:embeddedFont>
    <p:embeddedFont>
      <p:font typeface="Nunito" charset="1" panose="00000500000000000000"/>
      <p:regular r:id="rId17"/>
    </p:embeddedFont>
    <p:embeddedFont>
      <p:font typeface="Nunito Bold" charset="1" panose="00000800000000000000"/>
      <p:regular r:id="rId18"/>
    </p:embeddedFont>
    <p:embeddedFont>
      <p:font typeface="Nunito Bold Italics" charset="1" panose="00000000000000000000"/>
      <p:regular r:id="rId19"/>
    </p:embeddedFont>
    <p:embeddedFont>
      <p:font typeface="Nunito Light" charset="1" panose="00000400000000000000"/>
      <p:regular r:id="rId20"/>
    </p:embeddedFont>
    <p:embeddedFont>
      <p:font typeface="Nunito Heavy" charset="1" panose="00000000000000000000"/>
      <p:regular r:id="rId21"/>
    </p:embeddedFont>
    <p:embeddedFont>
      <p:font typeface="Nunito Heavy Italic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31" Target="slides/slide9.xml" Type="http://schemas.openxmlformats.org/officeDocument/2006/relationships/slide"/><Relationship Id="rId32" Target="slides/slide10.xml" Type="http://schemas.openxmlformats.org/officeDocument/2006/relationships/slide"/><Relationship Id="rId33" Target="slides/slide11.xml" Type="http://schemas.openxmlformats.org/officeDocument/2006/relationships/slide"/><Relationship Id="rId34" Target="slides/slide12.xml" Type="http://schemas.openxmlformats.org/officeDocument/2006/relationships/slide"/><Relationship Id="rId35" Target="slides/slide13.xml" Type="http://schemas.openxmlformats.org/officeDocument/2006/relationships/slide"/><Relationship Id="rId36" Target="slides/slide14.xml" Type="http://schemas.openxmlformats.org/officeDocument/2006/relationships/slide"/><Relationship Id="rId37" Target="slides/slide15.xml" Type="http://schemas.openxmlformats.org/officeDocument/2006/relationships/slide"/><Relationship Id="rId38" Target="slides/slide16.xml" Type="http://schemas.openxmlformats.org/officeDocument/2006/relationships/slide"/><Relationship Id="rId39" Target="slides/slide17.xml" Type="http://schemas.openxmlformats.org/officeDocument/2006/relationships/slide"/><Relationship Id="rId4" Target="theme/theme1.xml" Type="http://schemas.openxmlformats.org/officeDocument/2006/relationships/theme"/><Relationship Id="rId40" Target="slides/slide18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0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2.pn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11" Target="../media/image2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4.pn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8.pn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6.pn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353252"/>
            <a:ext cx="19974273" cy="1420979"/>
            <a:chOff x="0" y="0"/>
            <a:chExt cx="5260714" cy="3742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374250"/>
            </a:xfrm>
            <a:custGeom>
              <a:avLst/>
              <a:gdLst/>
              <a:ahLst/>
              <a:cxnLst/>
              <a:rect r="r" b="b" t="t" l="l"/>
              <a:pathLst>
                <a:path h="374250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116949" y="1896628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399945" y="601060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68631" y="2368523"/>
            <a:ext cx="14950738" cy="3642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Fredoka One Bold"/>
              </a:rPr>
              <a:t>PERMUTATION FLOW SHOP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90453" y="6215282"/>
            <a:ext cx="9907094" cy="685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>
                <a:solidFill>
                  <a:srgbClr val="000000"/>
                </a:solidFill>
                <a:latin typeface="Nunito Bold"/>
              </a:rPr>
              <a:t>Luca Di Marco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743950"/>
            <a:ext cx="557789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Matricola: 0333083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711043" y="8743950"/>
            <a:ext cx="694065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luca.dimarco.01@students.uniroma2.eu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721691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SVOLGIMENTO DEI TEST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46042" y="2902350"/>
            <a:ext cx="13795916" cy="492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 test sono stati eseguiti su un MacBook Air M1 con 8 GB di RAM e 8 Core CPU;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solver scelto è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Gurobi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Le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istanze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vengono generate modificando i tempi di processamento dei vari job sulle varie macchine;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Le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macchine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sono costanti e pari 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tre;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Ad ogni simulazione viene impostato un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timer di esecuzione massimo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di 600s.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56240" y="2888961"/>
            <a:ext cx="7365543" cy="4618920"/>
          </a:xfrm>
          <a:custGeom>
            <a:avLst/>
            <a:gdLst/>
            <a:ahLst/>
            <a:cxnLst/>
            <a:rect r="r" b="b" t="t" l="l"/>
            <a:pathLst>
              <a:path h="4618920" w="7365543">
                <a:moveTo>
                  <a:pt x="0" y="0"/>
                </a:moveTo>
                <a:lnTo>
                  <a:pt x="7365543" y="0"/>
                </a:lnTo>
                <a:lnTo>
                  <a:pt x="7365543" y="4618919"/>
                </a:lnTo>
                <a:lnTo>
                  <a:pt x="0" y="461891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003130" y="2888961"/>
            <a:ext cx="7626825" cy="4618920"/>
          </a:xfrm>
          <a:custGeom>
            <a:avLst/>
            <a:gdLst/>
            <a:ahLst/>
            <a:cxnLst/>
            <a:rect r="r" b="b" t="t" l="l"/>
            <a:pathLst>
              <a:path h="4618920" w="7626825">
                <a:moveTo>
                  <a:pt x="0" y="0"/>
                </a:moveTo>
                <a:lnTo>
                  <a:pt x="7626825" y="0"/>
                </a:lnTo>
                <a:lnTo>
                  <a:pt x="7626825" y="4618919"/>
                </a:lnTo>
                <a:lnTo>
                  <a:pt x="0" y="461891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RISULTATI OTTENUTI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606732" y="1992556"/>
            <a:ext cx="340146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Cmax/tempo esecuzione/GAP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59106" y="2996337"/>
            <a:ext cx="7359811" cy="4322429"/>
          </a:xfrm>
          <a:custGeom>
            <a:avLst/>
            <a:gdLst/>
            <a:ahLst/>
            <a:cxnLst/>
            <a:rect r="r" b="b" t="t" l="l"/>
            <a:pathLst>
              <a:path h="4322429" w="7359811">
                <a:moveTo>
                  <a:pt x="0" y="0"/>
                </a:moveTo>
                <a:lnTo>
                  <a:pt x="7359811" y="0"/>
                </a:lnTo>
                <a:lnTo>
                  <a:pt x="7359811" y="4322429"/>
                </a:lnTo>
                <a:lnTo>
                  <a:pt x="0" y="432242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144000" y="2996337"/>
            <a:ext cx="7446398" cy="4356728"/>
          </a:xfrm>
          <a:custGeom>
            <a:avLst/>
            <a:gdLst/>
            <a:ahLst/>
            <a:cxnLst/>
            <a:rect r="r" b="b" t="t" l="l"/>
            <a:pathLst>
              <a:path h="4356728" w="7446398">
                <a:moveTo>
                  <a:pt x="0" y="0"/>
                </a:moveTo>
                <a:lnTo>
                  <a:pt x="7446398" y="0"/>
                </a:lnTo>
                <a:lnTo>
                  <a:pt x="7446398" y="4356728"/>
                </a:lnTo>
                <a:lnTo>
                  <a:pt x="0" y="435672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RISULTATI OTTENUTI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606732" y="1992556"/>
            <a:ext cx="340146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Cmax/tempo esecuzione/GAP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45893" y="2992769"/>
            <a:ext cx="7598107" cy="2217826"/>
          </a:xfrm>
          <a:custGeom>
            <a:avLst/>
            <a:gdLst/>
            <a:ahLst/>
            <a:cxnLst/>
            <a:rect r="r" b="b" t="t" l="l"/>
            <a:pathLst>
              <a:path h="2217826" w="7598107">
                <a:moveTo>
                  <a:pt x="0" y="0"/>
                </a:moveTo>
                <a:lnTo>
                  <a:pt x="7598107" y="0"/>
                </a:lnTo>
                <a:lnTo>
                  <a:pt x="7598107" y="2217826"/>
                </a:lnTo>
                <a:lnTo>
                  <a:pt x="0" y="221782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45893" y="5210595"/>
            <a:ext cx="7598107" cy="2222371"/>
          </a:xfrm>
          <a:custGeom>
            <a:avLst/>
            <a:gdLst/>
            <a:ahLst/>
            <a:cxnLst/>
            <a:rect r="r" b="b" t="t" l="l"/>
            <a:pathLst>
              <a:path h="2222371" w="7598107">
                <a:moveTo>
                  <a:pt x="0" y="0"/>
                </a:moveTo>
                <a:lnTo>
                  <a:pt x="7598107" y="0"/>
                </a:lnTo>
                <a:lnTo>
                  <a:pt x="7598107" y="2222371"/>
                </a:lnTo>
                <a:lnTo>
                  <a:pt x="0" y="222237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410526" y="2992769"/>
            <a:ext cx="7447156" cy="2150731"/>
          </a:xfrm>
          <a:custGeom>
            <a:avLst/>
            <a:gdLst/>
            <a:ahLst/>
            <a:cxnLst/>
            <a:rect r="r" b="b" t="t" l="l"/>
            <a:pathLst>
              <a:path h="2150731" w="7447156">
                <a:moveTo>
                  <a:pt x="0" y="0"/>
                </a:moveTo>
                <a:lnTo>
                  <a:pt x="7447156" y="0"/>
                </a:lnTo>
                <a:lnTo>
                  <a:pt x="7447156" y="2150731"/>
                </a:lnTo>
                <a:lnTo>
                  <a:pt x="0" y="215073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410526" y="5143500"/>
            <a:ext cx="7447156" cy="2102260"/>
          </a:xfrm>
          <a:custGeom>
            <a:avLst/>
            <a:gdLst/>
            <a:ahLst/>
            <a:cxnLst/>
            <a:rect r="r" b="b" t="t" l="l"/>
            <a:pathLst>
              <a:path h="2102260" w="7447156">
                <a:moveTo>
                  <a:pt x="0" y="0"/>
                </a:moveTo>
                <a:lnTo>
                  <a:pt x="7447156" y="0"/>
                </a:lnTo>
                <a:lnTo>
                  <a:pt x="7447156" y="2102260"/>
                </a:lnTo>
                <a:lnTo>
                  <a:pt x="0" y="210226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RISULTATI OTTENUTI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606732" y="1992556"/>
            <a:ext cx="340146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Cmax/tempo esecuzione/GAP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848126" y="2417534"/>
            <a:ext cx="8591747" cy="2478164"/>
          </a:xfrm>
          <a:custGeom>
            <a:avLst/>
            <a:gdLst/>
            <a:ahLst/>
            <a:cxnLst/>
            <a:rect r="r" b="b" t="t" l="l"/>
            <a:pathLst>
              <a:path h="2478164" w="8591747">
                <a:moveTo>
                  <a:pt x="0" y="0"/>
                </a:moveTo>
                <a:lnTo>
                  <a:pt x="8591748" y="0"/>
                </a:lnTo>
                <a:lnTo>
                  <a:pt x="8591748" y="2478164"/>
                </a:lnTo>
                <a:lnTo>
                  <a:pt x="0" y="247816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848126" y="4895698"/>
            <a:ext cx="8591747" cy="2561997"/>
          </a:xfrm>
          <a:custGeom>
            <a:avLst/>
            <a:gdLst/>
            <a:ahLst/>
            <a:cxnLst/>
            <a:rect r="r" b="b" t="t" l="l"/>
            <a:pathLst>
              <a:path h="2561997" w="8591747">
                <a:moveTo>
                  <a:pt x="0" y="0"/>
                </a:moveTo>
                <a:lnTo>
                  <a:pt x="8591748" y="0"/>
                </a:lnTo>
                <a:lnTo>
                  <a:pt x="8591748" y="2561997"/>
                </a:lnTo>
                <a:lnTo>
                  <a:pt x="0" y="256199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RISULTATI OTTENUTI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606732" y="1992556"/>
            <a:ext cx="340146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Cmax/tempo esecuzione/GAP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DISCUSSIONE DEI RISULTATI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46042" y="2902350"/>
            <a:ext cx="13795916" cy="492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 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posizionale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restituisce valori ottimi in tempi molto brevi (tra i 0.1s ed i 0.35s) con un GAP uguale allo 0%;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con vincoli di precedenza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: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ha buone prestazioni con pochi job (max 10) e restituisce un risultato ottimo con un GAP dello 0%;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all'aumentare dei job (tra 15 e 40) non riesce a restituire un risultato ottimo con un GAP dello 0% nel tempo limite di 600s.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DISCUSSIONE DEI RISULTATI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46042" y="2902350"/>
            <a:ext cx="13795916" cy="492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con vincoli di precedenza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ottiene comunque un valore molto vicino all'ottimo calcolato dal modello posizionale, se non anche identico, ma con un GAP non inferiore al 20% (con una massima dell'80%);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 Nello stesso modello è importante anche la scelta del parametro del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big M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 L'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algoritmo euristico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restituisce, spesso, soluzioni non migliori dei precedenti modelli.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DISCUSSIONE DEI RISULTATI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46042" y="2902350"/>
            <a:ext cx="13795916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In alcuni casi, l’algoritmo euristico, riesce a restituire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valori identici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a quelli calcolati dal modello posizionale, indipendentemente dal numero di job presenti;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L’algoritmo euristico rimane il più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veloce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tra i 3 modelli. 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21188" y="1027053"/>
            <a:ext cx="7045623" cy="86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CONCLUSIONI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46042" y="2902350"/>
            <a:ext cx="13795916" cy="430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modello più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performante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è 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posizionale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con vincoli di precedenza 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rimane comunque un modello valido ma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non performante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con un gran numero di job;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modello con vincoli di precedenza presenta, inoltre, lo svantaggio di dover scegliere un valore accurato del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big M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;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euristico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fornisce risultati in breve tempo ma, spesso,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non migliori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di quelli calcolati dal solver con i precedenti modelli.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INTRODUZIONE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46042" y="3205755"/>
            <a:ext cx="13795916" cy="430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Permutation Flow Shop (PFSP)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è un problema di programmazione nell'ambito della produzione: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riguarda l'organizzazione di una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sequenza di job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da lavorare 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attraverso una serie di macchine;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ogni macchina lavora sulla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stessa sequenza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di job;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l'obiettivo è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minimizzare il makespan (Cmax)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: il tempo necessario per completare tutti i job su tutte le macchine.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INTRODUZIONE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46042" y="3205755"/>
            <a:ext cx="13795916" cy="368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In questo studio sono stati utilizzati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tre diversi modelli: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Modello MIP con vincoli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posizionali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;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Modello MIP con vincoli di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precedenza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;</a:t>
            </a:r>
          </a:p>
          <a:p>
            <a:pPr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Modello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euristico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- Algoritmo NEH.</a:t>
            </a: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 Bold"/>
              </a:rPr>
              <a:t>L'obiettivo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è studiare le differenze di implementazione ed i risultati sperimentali dei tre diversi modelli.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107200" y="3919211"/>
            <a:ext cx="8073600" cy="986089"/>
          </a:xfrm>
          <a:custGeom>
            <a:avLst/>
            <a:gdLst/>
            <a:ahLst/>
            <a:cxnLst/>
            <a:rect r="r" b="b" t="t" l="l"/>
            <a:pathLst>
              <a:path h="986089" w="8073600">
                <a:moveTo>
                  <a:pt x="0" y="0"/>
                </a:moveTo>
                <a:lnTo>
                  <a:pt x="8073600" y="0"/>
                </a:lnTo>
                <a:lnTo>
                  <a:pt x="8073600" y="986089"/>
                </a:lnTo>
                <a:lnTo>
                  <a:pt x="0" y="98608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425983" y="5914179"/>
            <a:ext cx="7436034" cy="1068988"/>
          </a:xfrm>
          <a:custGeom>
            <a:avLst/>
            <a:gdLst/>
            <a:ahLst/>
            <a:cxnLst/>
            <a:rect r="r" b="b" t="t" l="l"/>
            <a:pathLst>
              <a:path h="1068988" w="7436034">
                <a:moveTo>
                  <a:pt x="0" y="0"/>
                </a:moveTo>
                <a:lnTo>
                  <a:pt x="7436034" y="0"/>
                </a:lnTo>
                <a:lnTo>
                  <a:pt x="7436034" y="1068988"/>
                </a:lnTo>
                <a:lnTo>
                  <a:pt x="0" y="106898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One Bold"/>
              </a:rPr>
              <a:t>ACCORGIMENTI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46042" y="3205755"/>
            <a:ext cx="13795916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Indicheremo nel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posizionale:</a:t>
            </a:r>
          </a:p>
          <a:p>
            <a:pPr>
              <a:lnSpc>
                <a:spcPts val="4899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246042" y="5086350"/>
            <a:ext cx="13795916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Indicheremo nel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modello a precedenze: </a:t>
            </a:r>
          </a:p>
          <a:p>
            <a:pPr>
              <a:lnSpc>
                <a:spcPts val="489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834863" y="2824123"/>
            <a:ext cx="7835374" cy="1945145"/>
          </a:xfrm>
          <a:custGeom>
            <a:avLst/>
            <a:gdLst/>
            <a:ahLst/>
            <a:cxnLst/>
            <a:rect r="r" b="b" t="t" l="l"/>
            <a:pathLst>
              <a:path h="1945145" w="7835374">
                <a:moveTo>
                  <a:pt x="0" y="0"/>
                </a:moveTo>
                <a:lnTo>
                  <a:pt x="7835374" y="0"/>
                </a:lnTo>
                <a:lnTo>
                  <a:pt x="7835374" y="1945145"/>
                </a:lnTo>
                <a:lnTo>
                  <a:pt x="0" y="194514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116944" y="5075404"/>
            <a:ext cx="3895066" cy="1541273"/>
          </a:xfrm>
          <a:custGeom>
            <a:avLst/>
            <a:gdLst/>
            <a:ahLst/>
            <a:cxnLst/>
            <a:rect r="r" b="b" t="t" l="l"/>
            <a:pathLst>
              <a:path h="1541273" w="3895066">
                <a:moveTo>
                  <a:pt x="0" y="0"/>
                </a:moveTo>
                <a:lnTo>
                  <a:pt x="3895066" y="0"/>
                </a:lnTo>
                <a:lnTo>
                  <a:pt x="3895066" y="1541273"/>
                </a:lnTo>
                <a:lnTo>
                  <a:pt x="0" y="154127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MODELLO POSIZIONALE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46042" y="3205755"/>
            <a:ext cx="13795916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Le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variabili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sono:</a:t>
            </a:r>
          </a:p>
          <a:p>
            <a:pPr>
              <a:lnSpc>
                <a:spcPts val="4899"/>
              </a:lnSpc>
            </a:pPr>
          </a:p>
          <a:p>
            <a:pPr>
              <a:lnSpc>
                <a:spcPts val="4899"/>
              </a:lnSpc>
            </a:pP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funzione obiettivo 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è: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076992" y="3884389"/>
            <a:ext cx="4156581" cy="3923304"/>
          </a:xfrm>
          <a:custGeom>
            <a:avLst/>
            <a:gdLst/>
            <a:ahLst/>
            <a:cxnLst/>
            <a:rect r="r" b="b" t="t" l="l"/>
            <a:pathLst>
              <a:path h="3923304" w="4156581">
                <a:moveTo>
                  <a:pt x="0" y="0"/>
                </a:moveTo>
                <a:lnTo>
                  <a:pt x="4156581" y="0"/>
                </a:lnTo>
                <a:lnTo>
                  <a:pt x="4156581" y="3923304"/>
                </a:lnTo>
                <a:lnTo>
                  <a:pt x="0" y="392330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776462" y="3528018"/>
            <a:ext cx="5749840" cy="4279675"/>
          </a:xfrm>
          <a:custGeom>
            <a:avLst/>
            <a:gdLst/>
            <a:ahLst/>
            <a:cxnLst/>
            <a:rect r="r" b="b" t="t" l="l"/>
            <a:pathLst>
              <a:path h="4279675" w="5749840">
                <a:moveTo>
                  <a:pt x="0" y="0"/>
                </a:moveTo>
                <a:lnTo>
                  <a:pt x="5749839" y="0"/>
                </a:lnTo>
                <a:lnTo>
                  <a:pt x="5749839" y="4279675"/>
                </a:lnTo>
                <a:lnTo>
                  <a:pt x="0" y="427967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5393805" y="7262307"/>
            <a:ext cx="286612" cy="309541"/>
          </a:xfrm>
          <a:custGeom>
            <a:avLst/>
            <a:gdLst/>
            <a:ahLst/>
            <a:cxnLst/>
            <a:rect r="r" b="b" t="t" l="l"/>
            <a:pathLst>
              <a:path h="309541" w="286612">
                <a:moveTo>
                  <a:pt x="0" y="0"/>
                </a:moveTo>
                <a:lnTo>
                  <a:pt x="286612" y="0"/>
                </a:lnTo>
                <a:lnTo>
                  <a:pt x="286612" y="309540"/>
                </a:lnTo>
                <a:lnTo>
                  <a:pt x="0" y="30954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MODELLO POSIZIONALE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246042" y="3205755"/>
            <a:ext cx="13795916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vincoli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sono: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926104" y="2718012"/>
            <a:ext cx="6874818" cy="2051257"/>
          </a:xfrm>
          <a:custGeom>
            <a:avLst/>
            <a:gdLst/>
            <a:ahLst/>
            <a:cxnLst/>
            <a:rect r="r" b="b" t="t" l="l"/>
            <a:pathLst>
              <a:path h="2051257" w="6874818">
                <a:moveTo>
                  <a:pt x="0" y="0"/>
                </a:moveTo>
                <a:lnTo>
                  <a:pt x="6874818" y="0"/>
                </a:lnTo>
                <a:lnTo>
                  <a:pt x="6874818" y="2051256"/>
                </a:lnTo>
                <a:lnTo>
                  <a:pt x="0" y="20512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150033" y="5110978"/>
            <a:ext cx="3598115" cy="1470125"/>
          </a:xfrm>
          <a:custGeom>
            <a:avLst/>
            <a:gdLst/>
            <a:ahLst/>
            <a:cxnLst/>
            <a:rect r="r" b="b" t="t" l="l"/>
            <a:pathLst>
              <a:path h="1470125" w="3598115">
                <a:moveTo>
                  <a:pt x="0" y="0"/>
                </a:moveTo>
                <a:lnTo>
                  <a:pt x="3598115" y="0"/>
                </a:lnTo>
                <a:lnTo>
                  <a:pt x="3598115" y="1470125"/>
                </a:lnTo>
                <a:lnTo>
                  <a:pt x="0" y="147012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MODELLO A PRECEDENZE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46042" y="3205755"/>
            <a:ext cx="13795916" cy="244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Le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variabili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sono:</a:t>
            </a:r>
          </a:p>
          <a:p>
            <a:pPr>
              <a:lnSpc>
                <a:spcPts val="4899"/>
              </a:lnSpc>
            </a:pPr>
          </a:p>
          <a:p>
            <a:pPr>
              <a:lnSpc>
                <a:spcPts val="4899"/>
              </a:lnSpc>
            </a:pP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La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funzione obiettivo 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è: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389548" y="3981899"/>
            <a:ext cx="7577912" cy="2760525"/>
          </a:xfrm>
          <a:custGeom>
            <a:avLst/>
            <a:gdLst/>
            <a:ahLst/>
            <a:cxnLst/>
            <a:rect r="r" b="b" t="t" l="l"/>
            <a:pathLst>
              <a:path h="2760525" w="7577912">
                <a:moveTo>
                  <a:pt x="0" y="0"/>
                </a:moveTo>
                <a:lnTo>
                  <a:pt x="7577912" y="0"/>
                </a:lnTo>
                <a:lnTo>
                  <a:pt x="7577912" y="2760525"/>
                </a:lnTo>
                <a:lnTo>
                  <a:pt x="0" y="27605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060864" y="3981899"/>
            <a:ext cx="4981094" cy="2760525"/>
          </a:xfrm>
          <a:custGeom>
            <a:avLst/>
            <a:gdLst/>
            <a:ahLst/>
            <a:cxnLst/>
            <a:rect r="r" b="b" t="t" l="l"/>
            <a:pathLst>
              <a:path h="2760525" w="4981094">
                <a:moveTo>
                  <a:pt x="0" y="0"/>
                </a:moveTo>
                <a:lnTo>
                  <a:pt x="4981094" y="0"/>
                </a:lnTo>
                <a:lnTo>
                  <a:pt x="4981094" y="2760525"/>
                </a:lnTo>
                <a:lnTo>
                  <a:pt x="0" y="276052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127757" y="6983167"/>
            <a:ext cx="2847307" cy="586210"/>
          </a:xfrm>
          <a:custGeom>
            <a:avLst/>
            <a:gdLst/>
            <a:ahLst/>
            <a:cxnLst/>
            <a:rect r="r" b="b" t="t" l="l"/>
            <a:pathLst>
              <a:path h="586210" w="2847307">
                <a:moveTo>
                  <a:pt x="0" y="0"/>
                </a:moveTo>
                <a:lnTo>
                  <a:pt x="2847307" y="0"/>
                </a:lnTo>
                <a:lnTo>
                  <a:pt x="2847307" y="586210"/>
                </a:lnTo>
                <a:lnTo>
                  <a:pt x="0" y="58621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MODELLO A PRECEDENZE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246042" y="3205755"/>
            <a:ext cx="13795916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I 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vincoli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 sono: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lnTo>
                    <a:pt x="0" y="0"/>
                  </a:lnTo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lnTo>
                    <a:pt x="0" y="0"/>
                  </a:lnTo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747597" y="3948932"/>
            <a:ext cx="8792807" cy="3794218"/>
          </a:xfrm>
          <a:custGeom>
            <a:avLst/>
            <a:gdLst/>
            <a:ahLst/>
            <a:cxnLst/>
            <a:rect r="r" b="b" t="t" l="l"/>
            <a:pathLst>
              <a:path h="3794218" w="8792807">
                <a:moveTo>
                  <a:pt x="0" y="0"/>
                </a:moveTo>
                <a:lnTo>
                  <a:pt x="8792806" y="0"/>
                </a:lnTo>
                <a:lnTo>
                  <a:pt x="8792806" y="3794218"/>
                </a:lnTo>
                <a:lnTo>
                  <a:pt x="0" y="379421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621188" y="592055"/>
            <a:ext cx="7045623" cy="175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3"/>
              </a:lnSpc>
            </a:pPr>
            <a:r>
              <a:rPr lang="en-US" sz="5059">
                <a:solidFill>
                  <a:srgbClr val="000000"/>
                </a:solidFill>
                <a:latin typeface="Fredoka One Bold"/>
              </a:rPr>
              <a:t>MODELLO EURISTICO ALGORITMO NEH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246042" y="3205755"/>
            <a:ext cx="13795916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Nunito"/>
              </a:rPr>
              <a:t>L'</a:t>
            </a:r>
            <a:r>
              <a:rPr lang="en-US" sz="3499">
                <a:solidFill>
                  <a:srgbClr val="000000"/>
                </a:solidFill>
                <a:latin typeface="Nunito Bold"/>
              </a:rPr>
              <a:t>algoritmo NEH </a:t>
            </a:r>
            <a:r>
              <a:rPr lang="en-US" sz="3499">
                <a:solidFill>
                  <a:srgbClr val="000000"/>
                </a:solidFill>
                <a:latin typeface="Nunito"/>
              </a:rPr>
              <a:t>è implementato come segue: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</a:rPr>
              <a:t>Presentation by Luca Di Marco | Algoritmi e Modelli di Ottimizzazione Discreta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DAFpvXjskOk</dc:identifier>
  <dcterms:modified xsi:type="dcterms:W3CDTF">2011-08-01T06:04:30Z</dcterms:modified>
  <cp:revision>1</cp:revision>
  <dc:title>progettoAMOD</dc:title>
</cp:coreProperties>
</file>