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20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Open Sans Bold" charset="1" panose="00000000000000000000"/>
      <p:regular r:id="rId18"/>
    </p:embeddedFont>
    <p:embeddedFont>
      <p:font typeface="Open Sans" charset="1" panose="000000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notesMasters/notesMaster1.xml" Type="http://schemas.openxmlformats.org/officeDocument/2006/relationships/notesMaster"/><Relationship Id="rId21" Target="theme/theme2.xml" Type="http://schemas.openxmlformats.org/officeDocument/2006/relationships/theme"/><Relationship Id="rId22" Target="notesSlides/notesSlide1.xml" Type="http://schemas.openxmlformats.org/officeDocument/2006/relationships/notes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L'obiettivo del progetto in questione è quello di andare a realizzare ed implementare un'applicazione in grado di effettuare il 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Relationship Id="rId5" Target="../media/image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9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07438" y="3632200"/>
            <a:ext cx="16473124" cy="3251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00"/>
              </a:lnSpc>
            </a:pPr>
            <a:r>
              <a:rPr lang="en-US" sz="125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Progetto 2 - Stream Processing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283182" y="8858250"/>
            <a:ext cx="11721636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 Totto Luca 0333084 - Di Marco Luca 0333083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283182" y="1089025"/>
            <a:ext cx="11721636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SABD - Progetto 2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9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2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528198" y="2584295"/>
            <a:ext cx="7075766" cy="7475849"/>
          </a:xfrm>
          <a:custGeom>
            <a:avLst/>
            <a:gdLst/>
            <a:ahLst/>
            <a:cxnLst/>
            <a:rect r="r" b="b" t="t" l="l"/>
            <a:pathLst>
              <a:path h="7475849" w="7075766">
                <a:moveTo>
                  <a:pt x="0" y="0"/>
                </a:moveTo>
                <a:lnTo>
                  <a:pt x="7075766" y="0"/>
                </a:lnTo>
                <a:lnTo>
                  <a:pt x="7075766" y="7475849"/>
                </a:lnTo>
                <a:lnTo>
                  <a:pt x="0" y="747584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07285" y="6342609"/>
            <a:ext cx="7895665" cy="3234100"/>
          </a:xfrm>
          <a:custGeom>
            <a:avLst/>
            <a:gdLst/>
            <a:ahLst/>
            <a:cxnLst/>
            <a:rect r="r" b="b" t="t" l="l"/>
            <a:pathLst>
              <a:path h="3234100" w="7895665">
                <a:moveTo>
                  <a:pt x="0" y="0"/>
                </a:moveTo>
                <a:lnTo>
                  <a:pt x="7895665" y="0"/>
                </a:lnTo>
                <a:lnTo>
                  <a:pt x="7895665" y="3234100"/>
                </a:lnTo>
                <a:lnTo>
                  <a:pt x="0" y="32341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45620" y="2593820"/>
            <a:ext cx="7957330" cy="37487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23"/>
              </a:lnSpc>
            </a:pPr>
            <a:r>
              <a:rPr lang="en-US" sz="193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Calcolare il </a:t>
            </a:r>
            <a:r>
              <a:rPr lang="en-US" sz="193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minimo, 25-esimo, 50-esimo, 75-esimo percentile e massimo delle ore di funzionamento</a:t>
            </a:r>
            <a:r>
              <a:rPr lang="en-US" sz="193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(campo s9 power on hours) degli hark disk per i vault con </a:t>
            </a:r>
            <a:r>
              <a:rPr lang="en-US" sz="193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identificativo tra 1090 (compreso) e 1120 (compreso).</a:t>
            </a:r>
            <a:r>
              <a:rPr lang="en-US" sz="193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 percentili devono essere calcolati in tempo reale, senza ordinare tutti i valori e possibilmente senza accumularli; si utilizzi pertanto un </a:t>
            </a:r>
            <a:r>
              <a:rPr lang="en-US" sz="193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algoritmo approssimato</a:t>
            </a:r>
            <a:r>
              <a:rPr lang="en-US" sz="193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che consente di calcolare i percentili riducendo la quantità di memoria occupata al prezzo di una minore accuratezza. </a:t>
            </a:r>
          </a:p>
          <a:p>
            <a:pPr algn="l">
              <a:lnSpc>
                <a:spcPts val="2123"/>
              </a:lnSpc>
            </a:pPr>
          </a:p>
          <a:p>
            <a:pPr algn="l">
              <a:lnSpc>
                <a:spcPts val="2123"/>
              </a:lnSpc>
            </a:pPr>
            <a:r>
              <a:rPr lang="en-US" sz="193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Calcolare la query sulle </a:t>
            </a:r>
            <a:r>
              <a:rPr lang="en-US" sz="193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finestre temporali</a:t>
            </a:r>
            <a:r>
              <a:rPr lang="en-US" sz="193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</a:p>
          <a:p>
            <a:pPr algn="l">
              <a:lnSpc>
                <a:spcPts val="2123"/>
              </a:lnSpc>
            </a:pPr>
            <a:r>
              <a:rPr lang="en-US" sz="193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• 1 giorno (event time);</a:t>
            </a:r>
          </a:p>
          <a:p>
            <a:pPr algn="l">
              <a:lnSpc>
                <a:spcPts val="2123"/>
              </a:lnSpc>
            </a:pPr>
            <a:r>
              <a:rPr lang="en-US" sz="193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• 3 giorni (event time);</a:t>
            </a:r>
          </a:p>
          <a:p>
            <a:pPr algn="l">
              <a:lnSpc>
                <a:spcPts val="2123"/>
              </a:lnSpc>
            </a:pPr>
            <a:r>
              <a:rPr lang="en-US" sz="193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• dall’inizio del dataset.</a:t>
            </a:r>
          </a:p>
          <a:p>
            <a:pPr algn="l">
              <a:lnSpc>
                <a:spcPts val="2123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3283182" y="628650"/>
            <a:ext cx="11721636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SABD - Progetto 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624285" y="1106061"/>
            <a:ext cx="9039430" cy="1201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906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Query 3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9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2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022248" y="3147414"/>
            <a:ext cx="8590382" cy="5272404"/>
          </a:xfrm>
          <a:custGeom>
            <a:avLst/>
            <a:gdLst/>
            <a:ahLst/>
            <a:cxnLst/>
            <a:rect r="r" b="b" t="t" l="l"/>
            <a:pathLst>
              <a:path h="5272404" w="8590382">
                <a:moveTo>
                  <a:pt x="0" y="0"/>
                </a:moveTo>
                <a:lnTo>
                  <a:pt x="8590383" y="0"/>
                </a:lnTo>
                <a:lnTo>
                  <a:pt x="8590383" y="5272404"/>
                </a:lnTo>
                <a:lnTo>
                  <a:pt x="0" y="52724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283182" y="628650"/>
            <a:ext cx="11721636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SABD - Progetto 2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624285" y="1106061"/>
            <a:ext cx="9039430" cy="1201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906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Prestazioni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30991" y="3099789"/>
            <a:ext cx="7008187" cy="4799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17320" indent="-208660" lvl="1">
              <a:lnSpc>
                <a:spcPts val="2706"/>
              </a:lnSpc>
              <a:buFont typeface="Arial"/>
              <a:buChar char="•"/>
            </a:pPr>
            <a:r>
              <a:rPr lang="en-US" sz="1932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L’elaborazione </a:t>
            </a:r>
            <a:r>
              <a:rPr lang="en-US" sz="193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della </a:t>
            </a:r>
            <a:r>
              <a:rPr lang="en-US" sz="1932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prima finestra temporale</a:t>
            </a:r>
            <a:r>
              <a:rPr lang="en-US" sz="193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riporta dei tempi ben superiori la media, per i seguenti motivi:</a:t>
            </a:r>
          </a:p>
          <a:p>
            <a:pPr algn="l" marL="834639" indent="-278213" lvl="2">
              <a:lnSpc>
                <a:spcPts val="2706"/>
              </a:lnSpc>
              <a:buFont typeface="Arial"/>
              <a:buChar char="⚬"/>
            </a:pPr>
            <a:r>
              <a:rPr lang="en-US" sz="193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Il </a:t>
            </a:r>
            <a:r>
              <a:rPr lang="en-US" sz="1932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primo</a:t>
            </a:r>
            <a:r>
              <a:rPr lang="en-US" sz="193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è il </a:t>
            </a:r>
            <a:r>
              <a:rPr lang="en-US" sz="1932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delay</a:t>
            </a:r>
            <a:r>
              <a:rPr lang="en-US" sz="193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introdotto dalla fase di setup/avvio di Flink</a:t>
            </a:r>
          </a:p>
          <a:p>
            <a:pPr algn="l" marL="834639" indent="-278213" lvl="2">
              <a:lnSpc>
                <a:spcPts val="2706"/>
              </a:lnSpc>
              <a:buFont typeface="Arial"/>
              <a:buChar char="⚬"/>
            </a:pPr>
            <a:r>
              <a:rPr lang="en-US" sz="193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Il </a:t>
            </a:r>
            <a:r>
              <a:rPr lang="en-US" sz="1932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secondo</a:t>
            </a:r>
            <a:r>
              <a:rPr lang="en-US" sz="193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è legato al fatto che l’elaborazione del primo messaggio nella finestra giornaliera include il tempo di </a:t>
            </a:r>
            <a:r>
              <a:rPr lang="en-US" sz="1932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creazione del file CSV</a:t>
            </a:r>
            <a:r>
              <a:rPr lang="en-US" sz="193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per i risultati di output</a:t>
            </a:r>
          </a:p>
          <a:p>
            <a:pPr algn="l" marL="417320" indent="-208660" lvl="1">
              <a:lnSpc>
                <a:spcPts val="2706"/>
              </a:lnSpc>
              <a:buFont typeface="Arial"/>
              <a:buChar char="•"/>
            </a:pPr>
            <a:r>
              <a:rPr lang="en-US" sz="193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Il tempo di </a:t>
            </a:r>
            <a:r>
              <a:rPr lang="en-US" sz="1932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processamento </a:t>
            </a:r>
            <a:r>
              <a:rPr lang="en-US" sz="193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della </a:t>
            </a:r>
            <a:r>
              <a:rPr lang="en-US" sz="1932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query n.2</a:t>
            </a:r>
            <a:r>
              <a:rPr lang="en-US" sz="193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è nettamente </a:t>
            </a:r>
            <a:r>
              <a:rPr lang="en-US" sz="1932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minore </a:t>
            </a:r>
            <a:r>
              <a:rPr lang="en-US" sz="193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rispetto agli altri, a causa del filtro a monte </a:t>
            </a:r>
          </a:p>
          <a:p>
            <a:pPr algn="l" marL="417320" indent="-208660" lvl="1">
              <a:lnSpc>
                <a:spcPts val="2706"/>
              </a:lnSpc>
              <a:buFont typeface="Arial"/>
              <a:buChar char="•"/>
            </a:pPr>
            <a:r>
              <a:rPr lang="en-US" sz="193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 ogni query, i </a:t>
            </a:r>
            <a:r>
              <a:rPr lang="en-US" sz="1932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tempi </a:t>
            </a:r>
            <a:r>
              <a:rPr lang="en-US" sz="193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medi delle finestre da uno e tre giorni sono decisamente</a:t>
            </a:r>
            <a:r>
              <a:rPr lang="en-US" sz="1932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inferiori</a:t>
            </a:r>
            <a:r>
              <a:rPr lang="en-US" sz="193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932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rispetto </a:t>
            </a:r>
            <a:r>
              <a:rPr lang="en-US" sz="193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ai tempi ottenuti considerando la finestra da</a:t>
            </a:r>
            <a:r>
              <a:rPr lang="en-US" sz="1932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23 giorni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9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2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469417" y="4913345"/>
            <a:ext cx="7216239" cy="4344955"/>
          </a:xfrm>
          <a:custGeom>
            <a:avLst/>
            <a:gdLst/>
            <a:ahLst/>
            <a:cxnLst/>
            <a:rect r="r" b="b" t="t" l="l"/>
            <a:pathLst>
              <a:path h="4344955" w="7216239">
                <a:moveTo>
                  <a:pt x="0" y="0"/>
                </a:moveTo>
                <a:lnTo>
                  <a:pt x="7216239" y="0"/>
                </a:lnTo>
                <a:lnTo>
                  <a:pt x="7216239" y="4344955"/>
                </a:lnTo>
                <a:lnTo>
                  <a:pt x="0" y="434495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896699" y="4913345"/>
            <a:ext cx="6421158" cy="4344955"/>
          </a:xfrm>
          <a:custGeom>
            <a:avLst/>
            <a:gdLst/>
            <a:ahLst/>
            <a:cxnLst/>
            <a:rect r="r" b="b" t="t" l="l"/>
            <a:pathLst>
              <a:path h="4344955" w="6421158">
                <a:moveTo>
                  <a:pt x="0" y="0"/>
                </a:moveTo>
                <a:lnTo>
                  <a:pt x="6421157" y="0"/>
                </a:lnTo>
                <a:lnTo>
                  <a:pt x="6421157" y="4344955"/>
                </a:lnTo>
                <a:lnTo>
                  <a:pt x="0" y="434495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283182" y="628650"/>
            <a:ext cx="11721636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SABD - Progetto 2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624285" y="1106061"/>
            <a:ext cx="9039430" cy="1201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906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Prestazioni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574596" y="2452828"/>
            <a:ext cx="11138808" cy="2056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02"/>
              </a:lnSpc>
            </a:pPr>
            <a:r>
              <a:rPr lang="en-US" sz="193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Nella query n.2 è possibile osservare che i valori di </a:t>
            </a:r>
            <a:r>
              <a:rPr lang="en-US" sz="193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throughput</a:t>
            </a:r>
            <a:r>
              <a:rPr lang="en-US" sz="193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sono estremamente </a:t>
            </a:r>
            <a:r>
              <a:rPr lang="en-US" sz="193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bassi</a:t>
            </a:r>
            <a:r>
              <a:rPr lang="en-US" sz="193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e inferiori alle altre due query. </a:t>
            </a:r>
          </a:p>
          <a:p>
            <a:pPr algn="l">
              <a:lnSpc>
                <a:spcPts val="2702"/>
              </a:lnSpc>
            </a:pPr>
          </a:p>
          <a:p>
            <a:pPr algn="l">
              <a:lnSpc>
                <a:spcPts val="2702"/>
              </a:lnSpc>
            </a:pPr>
            <a:r>
              <a:rPr lang="en-US" sz="193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Questo comportamento è dovuto alla presenza di </a:t>
            </a:r>
            <a:r>
              <a:rPr lang="en-US" sz="193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operazioni di computazione all’interno della finestra molto onerose</a:t>
            </a:r>
            <a:r>
              <a:rPr lang="en-US" sz="193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come: aggregazione complessa dei messaggi e ordinamento dei risultati.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9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95648" y="2020113"/>
            <a:ext cx="8496705" cy="1201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906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Introduzione 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283182" y="1089025"/>
            <a:ext cx="11721636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SABD - Progetto 2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283182" y="3537278"/>
            <a:ext cx="11721636" cy="459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L’obiettivo è progettare ed implementare un’applicazione in grado di effettuare </a:t>
            </a:r>
            <a:r>
              <a:rPr lang="en-US" sz="3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l’elaborazione streaming</a:t>
            </a: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di un grande volume di dati.</a:t>
            </a:r>
          </a:p>
          <a:p>
            <a:pPr algn="l">
              <a:lnSpc>
                <a:spcPts val="3000"/>
              </a:lnSpc>
            </a:pPr>
          </a:p>
          <a:p>
            <a:pPr algn="l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Nel caso specifico, lo scopo è quello di analizzare ed eseguire query su un dataset riguardante i </a:t>
            </a:r>
            <a:r>
              <a:rPr lang="en-US" sz="3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dati</a:t>
            </a: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di </a:t>
            </a:r>
            <a:r>
              <a:rPr lang="en-US" sz="3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monitoraggio</a:t>
            </a: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S.M.A.R.T.</a:t>
            </a:r>
          </a:p>
          <a:p>
            <a:pPr algn="l">
              <a:lnSpc>
                <a:spcPts val="3000"/>
              </a:lnSpc>
            </a:pPr>
          </a:p>
          <a:p>
            <a:pPr algn="l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Quest’ultimo contiene </a:t>
            </a:r>
            <a:r>
              <a:rPr lang="en-US" sz="3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eventi</a:t>
            </a: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riguardanti circa duecento mila hard disk in un intervallo temporale di 23 giorni, per un totale di circa </a:t>
            </a:r>
            <a:r>
              <a:rPr lang="en-US" sz="3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tre milioni di eventi</a:t>
            </a: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  </a:t>
            </a:r>
          </a:p>
          <a:p>
            <a:pPr algn="l">
              <a:lnSpc>
                <a:spcPts val="3000"/>
              </a:lnSpc>
            </a:pPr>
          </a:p>
          <a:p>
            <a:pPr algn="l">
              <a:lnSpc>
                <a:spcPts val="3000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9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2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283182" y="1089025"/>
            <a:ext cx="11721636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SABD - Progetto 2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889326" y="1869530"/>
            <a:ext cx="8496705" cy="1201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906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Architettura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276860" y="3308809"/>
            <a:ext cx="11721636" cy="1743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00"/>
              </a:lnSpc>
            </a:pP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Il progetto prevede l’uso di diversi </a:t>
            </a:r>
            <a:r>
              <a:rPr lang="en-US" sz="3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framework</a:t>
            </a: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di messaggistica e di processamento streaming dei dati, eseguiti in più container docker. I componenti coinvolti sono:</a:t>
            </a:r>
          </a:p>
          <a:p>
            <a:pPr algn="ctr">
              <a:lnSpc>
                <a:spcPts val="420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4864732"/>
            <a:ext cx="7936651" cy="51542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9338" indent="-334669" lvl="1">
              <a:lnSpc>
                <a:spcPts val="3410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Python: </a:t>
            </a:r>
            <a:r>
              <a:rPr lang="en-US" sz="3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Programma Python utilizzato per la simulazione del flusso streaming (data ingestion)</a:t>
            </a:r>
          </a:p>
          <a:p>
            <a:pPr algn="l">
              <a:lnSpc>
                <a:spcPts val="3410"/>
              </a:lnSpc>
            </a:pPr>
          </a:p>
          <a:p>
            <a:pPr algn="l" marL="669338" indent="-334669" lvl="1">
              <a:lnSpc>
                <a:spcPts val="3410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Kafka:</a:t>
            </a:r>
            <a:r>
              <a:rPr lang="en-US" sz="3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Layer di messaggistica per disaccopiare layer di processamento e layer di ingestion</a:t>
            </a:r>
          </a:p>
          <a:p>
            <a:pPr algn="l">
              <a:lnSpc>
                <a:spcPts val="3410"/>
              </a:lnSpc>
            </a:pPr>
          </a:p>
          <a:p>
            <a:pPr algn="l" marL="669338" indent="-334669" lvl="1">
              <a:lnSpc>
                <a:spcPts val="3410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Kafdrop:</a:t>
            </a:r>
            <a:r>
              <a:rPr lang="en-US" sz="3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Framework per la gestione grafica di Kafka</a:t>
            </a:r>
          </a:p>
          <a:p>
            <a:pPr algn="l">
              <a:lnSpc>
                <a:spcPts val="3410"/>
              </a:lnSpc>
            </a:pPr>
          </a:p>
          <a:p>
            <a:pPr algn="l">
              <a:lnSpc>
                <a:spcPts val="3410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9646457" y="4864732"/>
            <a:ext cx="7612843" cy="30111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9338" indent="-334669" lvl="1">
              <a:lnSpc>
                <a:spcPts val="3410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Zookeeper: </a:t>
            </a:r>
            <a:r>
              <a:rPr lang="en-US" sz="3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Framework per la gestione di Kafka</a:t>
            </a:r>
          </a:p>
          <a:p>
            <a:pPr algn="l">
              <a:lnSpc>
                <a:spcPts val="3410"/>
              </a:lnSpc>
            </a:pPr>
          </a:p>
          <a:p>
            <a:pPr algn="l" marL="669338" indent="-334669" lvl="1">
              <a:lnSpc>
                <a:spcPts val="3410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Flink</a:t>
            </a:r>
            <a:r>
              <a:rPr lang="en-US" sz="31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: </a:t>
            </a:r>
            <a:r>
              <a:rPr lang="en-US" sz="3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Framework per il processamento streaming</a:t>
            </a:r>
          </a:p>
          <a:p>
            <a:pPr algn="l">
              <a:lnSpc>
                <a:spcPts val="3410"/>
              </a:lnSpc>
            </a:pPr>
          </a:p>
          <a:p>
            <a:pPr algn="l">
              <a:lnSpc>
                <a:spcPts val="341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9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84622" y="2684844"/>
            <a:ext cx="14918756" cy="7316406"/>
          </a:xfrm>
          <a:custGeom>
            <a:avLst/>
            <a:gdLst/>
            <a:ahLst/>
            <a:cxnLst/>
            <a:rect r="r" b="b" t="t" l="l"/>
            <a:pathLst>
              <a:path h="7316406" w="14918756">
                <a:moveTo>
                  <a:pt x="0" y="0"/>
                </a:moveTo>
                <a:lnTo>
                  <a:pt x="14918756" y="0"/>
                </a:lnTo>
                <a:lnTo>
                  <a:pt x="14918756" y="7316406"/>
                </a:lnTo>
                <a:lnTo>
                  <a:pt x="0" y="73164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283182" y="628650"/>
            <a:ext cx="11721636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SABD - Progetto 2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895648" y="1483145"/>
            <a:ext cx="8496705" cy="1201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906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Architettura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9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95648" y="2423117"/>
            <a:ext cx="8496705" cy="1201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906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Python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283182" y="1089025"/>
            <a:ext cx="11721636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SABD - Progetto 2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283182" y="4286250"/>
            <a:ext cx="11721636" cy="1924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Mediante Python avviene </a:t>
            </a:r>
            <a:r>
              <a:rPr lang="en-US" sz="3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l’ingestion</a:t>
            </a: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dei dati verso Kafka: prende il ruolo di Producer.</a:t>
            </a:r>
          </a:p>
          <a:p>
            <a:pPr algn="l">
              <a:lnSpc>
                <a:spcPts val="3000"/>
              </a:lnSpc>
            </a:pPr>
          </a:p>
          <a:p>
            <a:pPr algn="l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 dati vengono divisi in </a:t>
            </a:r>
            <a:r>
              <a:rPr lang="en-US" sz="3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23 dataframes</a:t>
            </a: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ed inoltrati in maniera distanziata per simulare il flusso streaming.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9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95648" y="2076135"/>
            <a:ext cx="8496705" cy="1201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906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Kafka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283182" y="1089025"/>
            <a:ext cx="11721636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SABD - Progetto 2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283182" y="3956378"/>
            <a:ext cx="11721636" cy="421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Framework a livello di layer di messaggistica distribuita, utilizza un  pattern di comunicazione di tipo </a:t>
            </a:r>
            <a:r>
              <a:rPr lang="en-US" sz="3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publisher-subscriber</a:t>
            </a: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algn="just">
              <a:lnSpc>
                <a:spcPts val="3000"/>
              </a:lnSpc>
            </a:pPr>
          </a:p>
          <a:p>
            <a:pPr algn="just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Disaccoppia</a:t>
            </a: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il programma Python da Flink.</a:t>
            </a:r>
          </a:p>
          <a:p>
            <a:pPr algn="just">
              <a:lnSpc>
                <a:spcPts val="3000"/>
              </a:lnSpc>
            </a:pPr>
          </a:p>
          <a:p>
            <a:pPr algn="just" marL="647700" indent="-323850" lvl="1">
              <a:lnSpc>
                <a:spcPts val="3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Kafka funge da </a:t>
            </a:r>
            <a:r>
              <a:rPr lang="en-US" sz="3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broker di messaggi</a:t>
            </a:r>
          </a:p>
          <a:p>
            <a:pPr algn="just" marL="647700" indent="-323850" lvl="1">
              <a:lnSpc>
                <a:spcPts val="3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Python </a:t>
            </a: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funge da </a:t>
            </a:r>
            <a:r>
              <a:rPr lang="en-US" sz="3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produttore</a:t>
            </a:r>
          </a:p>
          <a:p>
            <a:pPr algn="just" marL="647700" indent="-323850" lvl="1">
              <a:lnSpc>
                <a:spcPts val="3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</a:t>
            </a:r>
            <a:r>
              <a:rPr lang="en-US" sz="3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link</a:t>
            </a: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funge da </a:t>
            </a:r>
            <a:r>
              <a:rPr lang="en-US" sz="3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consumer</a:t>
            </a:r>
          </a:p>
          <a:p>
            <a:pPr algn="just">
              <a:lnSpc>
                <a:spcPts val="3000"/>
              </a:lnSpc>
            </a:pPr>
          </a:p>
          <a:p>
            <a:pPr algn="just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Necessaria la presenza di </a:t>
            </a:r>
            <a:r>
              <a:rPr lang="en-US" sz="3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Zookeeper</a:t>
            </a: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che funge da coordinatore.</a:t>
            </a:r>
          </a:p>
          <a:p>
            <a:pPr algn="just">
              <a:lnSpc>
                <a:spcPts val="3000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9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95648" y="2076135"/>
            <a:ext cx="8496705" cy="1201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906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Flink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283182" y="1089025"/>
            <a:ext cx="11721636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SABD - Progetto 2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283182" y="3956378"/>
            <a:ext cx="11721636" cy="3829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Framework di </a:t>
            </a:r>
            <a:r>
              <a:rPr lang="en-US" sz="3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processamento streaming</a:t>
            </a: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</a:p>
          <a:p>
            <a:pPr algn="l">
              <a:lnSpc>
                <a:spcPts val="3000"/>
              </a:lnSpc>
            </a:pPr>
          </a:p>
          <a:p>
            <a:pPr algn="l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Viene utilizzata l'immagine più recente di Flink per creare i due </a:t>
            </a:r>
            <a:r>
              <a:rPr lang="en-US" sz="3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servizi</a:t>
            </a: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principali: il </a:t>
            </a:r>
            <a:r>
              <a:rPr lang="en-US" sz="3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JobManager</a:t>
            </a: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e il </a:t>
            </a:r>
            <a:r>
              <a:rPr lang="en-US" sz="3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TaskManager</a:t>
            </a: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algn="l">
              <a:lnSpc>
                <a:spcPts val="3000"/>
              </a:lnSpc>
            </a:pPr>
          </a:p>
          <a:p>
            <a:pPr algn="l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JobManager</a:t>
            </a: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come responsabile della gestione delle risorse e del coordinamento dei lavori di streaming.</a:t>
            </a:r>
          </a:p>
          <a:p>
            <a:pPr algn="l">
              <a:lnSpc>
                <a:spcPts val="3000"/>
              </a:lnSpc>
            </a:pPr>
          </a:p>
          <a:p>
            <a:pPr algn="l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TaskManager</a:t>
            </a: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come responsabile dell'esecuzione effettiva delle operazioni di calcolo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9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2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178785" y="2401849"/>
            <a:ext cx="7080515" cy="7579633"/>
          </a:xfrm>
          <a:custGeom>
            <a:avLst/>
            <a:gdLst/>
            <a:ahLst/>
            <a:cxnLst/>
            <a:rect r="r" b="b" t="t" l="l"/>
            <a:pathLst>
              <a:path h="7579633" w="7080515">
                <a:moveTo>
                  <a:pt x="0" y="0"/>
                </a:moveTo>
                <a:lnTo>
                  <a:pt x="7080515" y="0"/>
                </a:lnTo>
                <a:lnTo>
                  <a:pt x="7080515" y="7579633"/>
                </a:lnTo>
                <a:lnTo>
                  <a:pt x="0" y="757963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668777" y="5776015"/>
            <a:ext cx="5289005" cy="3632493"/>
          </a:xfrm>
          <a:custGeom>
            <a:avLst/>
            <a:gdLst/>
            <a:ahLst/>
            <a:cxnLst/>
            <a:rect r="r" b="b" t="t" l="l"/>
            <a:pathLst>
              <a:path h="3632493" w="5289005">
                <a:moveTo>
                  <a:pt x="0" y="0"/>
                </a:moveTo>
                <a:lnTo>
                  <a:pt x="5289005" y="0"/>
                </a:lnTo>
                <a:lnTo>
                  <a:pt x="5289005" y="3632494"/>
                </a:lnTo>
                <a:lnTo>
                  <a:pt x="0" y="363249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657660" y="2574659"/>
            <a:ext cx="7311238" cy="32453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13"/>
              </a:lnSpc>
            </a:pPr>
            <a:r>
              <a:rPr lang="en-US" sz="19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Per i vault (campo </a:t>
            </a:r>
            <a:r>
              <a:rPr lang="en-US" sz="192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vault id</a:t>
            </a:r>
            <a:r>
              <a:rPr lang="en-US" sz="19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 con </a:t>
            </a:r>
            <a:r>
              <a:rPr lang="en-US" sz="192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identificativo</a:t>
            </a:r>
            <a:r>
              <a:rPr lang="en-US" sz="19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compreso tra </a:t>
            </a:r>
            <a:r>
              <a:rPr lang="en-US" sz="192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1000 e 1020</a:t>
            </a:r>
            <a:r>
              <a:rPr lang="en-US" sz="19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calcolare il </a:t>
            </a:r>
            <a:r>
              <a:rPr lang="en-US" sz="192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numero di eventi, il valor medio e la deviazione standard della temperatura misurata </a:t>
            </a:r>
            <a:r>
              <a:rPr lang="en-US" sz="19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sui suoi hard disk (campo s194 temperature celsius). Per il calcolo della deviazione standard, si utilizzi un algoritmo online, come ad esempio l’algoritmo di Welford. </a:t>
            </a:r>
          </a:p>
          <a:p>
            <a:pPr algn="l">
              <a:lnSpc>
                <a:spcPts val="2113"/>
              </a:lnSpc>
            </a:pPr>
          </a:p>
          <a:p>
            <a:pPr algn="l">
              <a:lnSpc>
                <a:spcPts val="2113"/>
              </a:lnSpc>
            </a:pPr>
            <a:r>
              <a:rPr lang="en-US" sz="19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Calcolare la query sulle </a:t>
            </a:r>
            <a:r>
              <a:rPr lang="en-US" sz="192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finestre temporali</a:t>
            </a:r>
            <a:r>
              <a:rPr lang="en-US" sz="19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</a:p>
          <a:p>
            <a:pPr algn="l">
              <a:lnSpc>
                <a:spcPts val="2113"/>
              </a:lnSpc>
            </a:pPr>
            <a:r>
              <a:rPr lang="en-US" sz="19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• 1 giorno (event time);</a:t>
            </a:r>
          </a:p>
          <a:p>
            <a:pPr algn="l">
              <a:lnSpc>
                <a:spcPts val="2113"/>
              </a:lnSpc>
            </a:pPr>
            <a:r>
              <a:rPr lang="en-US" sz="19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• 3 giorni (event time);</a:t>
            </a:r>
          </a:p>
          <a:p>
            <a:pPr algn="l">
              <a:lnSpc>
                <a:spcPts val="2113"/>
              </a:lnSpc>
            </a:pPr>
            <a:r>
              <a:rPr lang="en-US" sz="19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• dall’inizio del dataset.</a:t>
            </a:r>
          </a:p>
          <a:p>
            <a:pPr algn="l">
              <a:lnSpc>
                <a:spcPts val="269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3283182" y="764630"/>
            <a:ext cx="11721636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SABD - Progetto 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895648" y="1200150"/>
            <a:ext cx="8496705" cy="1201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906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Query 1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9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2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036975" y="2401849"/>
            <a:ext cx="7222325" cy="7670770"/>
          </a:xfrm>
          <a:custGeom>
            <a:avLst/>
            <a:gdLst/>
            <a:ahLst/>
            <a:cxnLst/>
            <a:rect r="r" b="b" t="t" l="l"/>
            <a:pathLst>
              <a:path h="7670770" w="7222325">
                <a:moveTo>
                  <a:pt x="0" y="0"/>
                </a:moveTo>
                <a:lnTo>
                  <a:pt x="7222325" y="0"/>
                </a:lnTo>
                <a:lnTo>
                  <a:pt x="7222325" y="7670770"/>
                </a:lnTo>
                <a:lnTo>
                  <a:pt x="0" y="76707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16579" y="6420421"/>
            <a:ext cx="8335196" cy="2609279"/>
          </a:xfrm>
          <a:custGeom>
            <a:avLst/>
            <a:gdLst/>
            <a:ahLst/>
            <a:cxnLst/>
            <a:rect r="r" b="b" t="t" l="l"/>
            <a:pathLst>
              <a:path h="2609279" w="8335196">
                <a:moveTo>
                  <a:pt x="0" y="0"/>
                </a:moveTo>
                <a:lnTo>
                  <a:pt x="8335196" y="0"/>
                </a:lnTo>
                <a:lnTo>
                  <a:pt x="8335196" y="2609279"/>
                </a:lnTo>
                <a:lnTo>
                  <a:pt x="0" y="260927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2779200"/>
            <a:ext cx="7910955" cy="33231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86"/>
              </a:lnSpc>
            </a:pPr>
            <a:r>
              <a:rPr lang="en-US" sz="191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Calcolare la </a:t>
            </a:r>
            <a:r>
              <a:rPr lang="en-US" sz="1918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classifica aggiornata in tempo reale dei 10 vault che registrano il più alto numero di fallimenti nella stessa giornata</a:t>
            </a:r>
            <a:r>
              <a:rPr lang="en-US" sz="191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 Per ogni vault, riportare il numero di fallimenti ed il modello e numero seriale degli hard disk guasti. </a:t>
            </a:r>
          </a:p>
          <a:p>
            <a:pPr algn="l">
              <a:lnSpc>
                <a:spcPts val="2686"/>
              </a:lnSpc>
            </a:pPr>
          </a:p>
          <a:p>
            <a:pPr algn="l">
              <a:lnSpc>
                <a:spcPts val="2686"/>
              </a:lnSpc>
            </a:pPr>
            <a:r>
              <a:rPr lang="en-US" sz="191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Calcolare la query sulle </a:t>
            </a:r>
            <a:r>
              <a:rPr lang="en-US" sz="1918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finestre temporali</a:t>
            </a:r>
            <a:r>
              <a:rPr lang="en-US" sz="191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</a:p>
          <a:p>
            <a:pPr algn="l">
              <a:lnSpc>
                <a:spcPts val="2686"/>
              </a:lnSpc>
            </a:pPr>
            <a:r>
              <a:rPr lang="en-US" sz="191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• 1 giorno (event time);</a:t>
            </a:r>
          </a:p>
          <a:p>
            <a:pPr algn="l">
              <a:lnSpc>
                <a:spcPts val="2686"/>
              </a:lnSpc>
            </a:pPr>
            <a:r>
              <a:rPr lang="en-US" sz="191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• 3 giorni (event time); </a:t>
            </a:r>
          </a:p>
          <a:p>
            <a:pPr algn="l">
              <a:lnSpc>
                <a:spcPts val="2686"/>
              </a:lnSpc>
            </a:pPr>
            <a:r>
              <a:rPr lang="en-US" sz="191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• dall’inizio del dataset.</a:t>
            </a:r>
          </a:p>
          <a:p>
            <a:pPr algn="l">
              <a:lnSpc>
                <a:spcPts val="2686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3283182" y="764630"/>
            <a:ext cx="11721636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SABD - Progetto 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624285" y="1200150"/>
            <a:ext cx="9039430" cy="1201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906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Query 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DAGKRfRE6dg</dc:identifier>
  <dcterms:modified xsi:type="dcterms:W3CDTF">2011-08-01T06:04:30Z</dcterms:modified>
  <cp:revision>1</cp:revision>
  <dc:title>Copia di Progetto 1 - Batch Processing</dc:title>
</cp:coreProperties>
</file>