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73" r:id="rId6"/>
    <p:sldId id="259" r:id="rId7"/>
    <p:sldId id="262" r:id="rId8"/>
    <p:sldId id="263" r:id="rId9"/>
    <p:sldId id="276" r:id="rId10"/>
    <p:sldId id="265" r:id="rId11"/>
    <p:sldId id="277" r:id="rId12"/>
    <p:sldId id="269" r:id="rId13"/>
    <p:sldId id="270" r:id="rId14"/>
    <p:sldId id="279" r:id="rId15"/>
    <p:sldId id="280" r:id="rId16"/>
    <p:sldId id="281" r:id="rId17"/>
    <p:sldId id="264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BADCFD5-3D2B-46C0-AC5B-BF9042C05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and laboratory on communication system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D61373-1CF1-4AEE-997A-0EEEF097A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D1A48-8963-4BEF-8A84-09FDDCCB2696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E660E8-708B-4D2C-9F70-39AD876B41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01BE7D-3D02-4559-8A1C-0A94B1CA35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1759-85BF-4538-B226-8FD04CE8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40764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Project and laboratory on communication system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D91F6-BCF0-43AA-ADE4-1B134E265809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C3CD-F1EA-454A-B42E-2C30CB22F4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662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Highlight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firs</a:t>
            </a:r>
            <a:r>
              <a:rPr lang="it-IT" dirty="0"/>
              <a:t> ID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second </a:t>
            </a:r>
            <a:r>
              <a:rPr lang="it-IT" dirty="0" err="1"/>
              <a:t>key</a:t>
            </a:r>
            <a:r>
              <a:rPr lang="it-IT" dirty="0"/>
              <a:t> of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the face can be </a:t>
            </a:r>
            <a:r>
              <a:rPr lang="it-IT" dirty="0" err="1"/>
              <a:t>hacked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printed</a:t>
            </a:r>
            <a:r>
              <a:rPr lang="it-IT" dirty="0"/>
              <a:t> photo</a:t>
            </a:r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Project and laboratory on communication system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0C3CD-F1EA-454A-B42E-2C30CB22F4C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04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Highline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client </a:t>
            </a:r>
            <a:r>
              <a:rPr lang="it-IT" dirty="0" err="1"/>
              <a:t>library</a:t>
            </a:r>
            <a:r>
              <a:rPr lang="it-IT" dirty="0"/>
              <a:t> from </a:t>
            </a:r>
            <a:r>
              <a:rPr lang="it-IT" dirty="0" err="1"/>
              <a:t>microsoft</a:t>
            </a:r>
            <a:r>
              <a:rPr lang="it-IT" dirty="0"/>
              <a:t> (</a:t>
            </a:r>
            <a:r>
              <a:rPr lang="it-IT" dirty="0" err="1"/>
              <a:t>oxford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) for face </a:t>
            </a:r>
            <a:r>
              <a:rPr lang="it-IT" dirty="0" err="1"/>
              <a:t>recognition</a:t>
            </a:r>
            <a:r>
              <a:rPr lang="it-IT" dirty="0"/>
              <a:t>, face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flo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Project and laboratory on communication system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0C3CD-F1EA-454A-B42E-2C30CB22F4C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50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2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14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7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14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09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3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B9B0-B170-49DC-9A7C-BEEE9FB0B6FD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F55-8375-414C-A890-294533A27A07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8F87-6369-4AF3-90EB-F8E1E21929BE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5CB-116C-4DE1-96ED-E37D77222DB2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32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587-2CA8-4588-9386-55DB4B932FA2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74F-57EF-45AB-ACD9-A2B2E045FD1D}" type="datetime1">
              <a:rPr lang="it-IT" smtClean="0"/>
              <a:t>26/06/2017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18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3F19-3D86-413D-A18C-6D84E6D2CFC4}" type="datetime1">
              <a:rPr lang="it-IT" smtClean="0"/>
              <a:t>26/06/2017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9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F3A1-1A2B-44EF-91F8-3D88DC232E75}" type="datetime1">
              <a:rPr lang="it-IT" smtClean="0"/>
              <a:t>26/06/2017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73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C3C9-1E72-4FA9-BAEF-3E53D6F4C1B0}" type="datetime1">
              <a:rPr lang="it-IT" smtClean="0"/>
              <a:t>26/06/2017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63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46EFE5-3C41-48FF-A3F1-BF766EE9FCB0}" type="datetime1">
              <a:rPr lang="it-IT" smtClean="0"/>
              <a:t>26/06/2017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5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A565-C6AA-4859-9EE3-6CBDF04E1DEB}" type="datetime1">
              <a:rPr lang="it-IT" smtClean="0"/>
              <a:t>26/06/2017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C9760E-A2F1-4D36-8A90-75B3D87B526D}" type="datetime1">
              <a:rPr lang="it-IT" smtClean="0"/>
              <a:t>26/06/2017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8C904-C8F2-4D65-9DEC-EF299C7A356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1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A400EE49-2F29-4A1C-BE29-0E466FF5D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Secure</a:t>
            </a:r>
            <a:r>
              <a:rPr lang="it-IT" dirty="0"/>
              <a:t> Pass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BB5EFF46-168C-4920-AEC1-1C946184D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 and </a:t>
            </a:r>
            <a:r>
              <a:rPr lang="it-IT" dirty="0" err="1"/>
              <a:t>laboratory</a:t>
            </a:r>
            <a:r>
              <a:rPr lang="it-IT" dirty="0"/>
              <a:t> on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r>
              <a:rPr lang="it-IT" dirty="0"/>
              <a:t> </a:t>
            </a:r>
          </a:p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317EE4-A17F-43E5-A54D-C0F979E5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74A67C-A6C5-49EE-AC7D-E1911277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954AE2-CFEC-4253-922B-18100B65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77" y="400934"/>
            <a:ext cx="3335098" cy="14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E5353E-CB13-41E7-908F-0A2261EE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8291" y="6538001"/>
            <a:ext cx="4226728" cy="319999"/>
          </a:xfrm>
        </p:spPr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F10CF2-61A2-4F74-91B9-BA090E92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5606" y="6538001"/>
            <a:ext cx="1149865" cy="319999"/>
          </a:xfrm>
        </p:spPr>
        <p:txBody>
          <a:bodyPr/>
          <a:lstStyle/>
          <a:p>
            <a:fld id="{D838C904-C8F2-4D65-9DEC-EF299C7A3560}" type="slidenum">
              <a:rPr lang="it-IT" smtClean="0"/>
              <a:t>10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2FF82C2-76EE-4F73-9EA0-A191A7DE05CB}"/>
              </a:ext>
            </a:extLst>
          </p:cNvPr>
          <p:cNvSpPr/>
          <p:nvPr/>
        </p:nvSpPr>
        <p:spPr>
          <a:xfrm>
            <a:off x="933447" y="2618838"/>
            <a:ext cx="1467150" cy="9625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2A4F73F6-F4B4-4105-80FB-4E29F71BB69C}"/>
              </a:ext>
            </a:extLst>
          </p:cNvPr>
          <p:cNvSpPr/>
          <p:nvPr/>
        </p:nvSpPr>
        <p:spPr>
          <a:xfrm>
            <a:off x="5909548" y="2488448"/>
            <a:ext cx="1294545" cy="122334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Application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DC1F7B6-226F-46E4-BB66-A6FB53B718A2}"/>
              </a:ext>
            </a:extLst>
          </p:cNvPr>
          <p:cNvCxnSpPr>
            <a:cxnSpLocks/>
          </p:cNvCxnSpPr>
          <p:nvPr/>
        </p:nvCxnSpPr>
        <p:spPr>
          <a:xfrm>
            <a:off x="4119098" y="140677"/>
            <a:ext cx="0" cy="618978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F7C85ED4-38C5-4A75-AA7D-602353A87015}"/>
              </a:ext>
            </a:extLst>
          </p:cNvPr>
          <p:cNvSpPr/>
          <p:nvPr/>
        </p:nvSpPr>
        <p:spPr>
          <a:xfrm>
            <a:off x="6367746" y="4250719"/>
            <a:ext cx="406855" cy="690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94BC656-5F27-4BE3-87B6-3CCBCD820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6" y="5197250"/>
            <a:ext cx="775574" cy="77557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3A71FB-C5E1-4C16-9D46-455DCA9D6416}"/>
              </a:ext>
            </a:extLst>
          </p:cNvPr>
          <p:cNvSpPr txBox="1"/>
          <p:nvPr/>
        </p:nvSpPr>
        <p:spPr>
          <a:xfrm>
            <a:off x="7302223" y="5307215"/>
            <a:ext cx="1299335" cy="66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MySQL Database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D3CA80E-8B28-4EBD-83DA-EF1F0D46D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28" y="2413423"/>
            <a:ext cx="1077813" cy="107781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4D27ED-90DC-4260-98C4-F8888B4DADA2}"/>
              </a:ext>
            </a:extLst>
          </p:cNvPr>
          <p:cNvSpPr txBox="1"/>
          <p:nvPr/>
        </p:nvSpPr>
        <p:spPr>
          <a:xfrm>
            <a:off x="10020726" y="4189638"/>
            <a:ext cx="1602768" cy="5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Microsoft </a:t>
            </a:r>
          </a:p>
          <a:p>
            <a:r>
              <a:rPr lang="it-IT" b="1" dirty="0">
                <a:solidFill>
                  <a:schemeClr val="tx2"/>
                </a:solidFill>
              </a:rPr>
              <a:t>Cognitive Service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0935A3F9-E201-416E-8B75-96371B8A4FFB}"/>
              </a:ext>
            </a:extLst>
          </p:cNvPr>
          <p:cNvSpPr/>
          <p:nvPr/>
        </p:nvSpPr>
        <p:spPr>
          <a:xfrm>
            <a:off x="7931487" y="2576069"/>
            <a:ext cx="1026566" cy="355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sinistra 17">
            <a:extLst>
              <a:ext uri="{FF2B5EF4-FFF2-40B4-BE49-F238E27FC236}">
                <a16:creationId xmlns:a16="http://schemas.microsoft.com/office/drawing/2014/main" id="{960CECCB-427E-4E7C-9810-6197CAAD2C70}"/>
              </a:ext>
            </a:extLst>
          </p:cNvPr>
          <p:cNvSpPr/>
          <p:nvPr/>
        </p:nvSpPr>
        <p:spPr>
          <a:xfrm>
            <a:off x="7925526" y="3110401"/>
            <a:ext cx="942024" cy="374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E840FBB-1CC8-4782-9CD1-523975F8839B}"/>
              </a:ext>
            </a:extLst>
          </p:cNvPr>
          <p:cNvCxnSpPr>
            <a:cxnSpLocks/>
          </p:cNvCxnSpPr>
          <p:nvPr/>
        </p:nvCxnSpPr>
        <p:spPr>
          <a:xfrm>
            <a:off x="3162177" y="2952329"/>
            <a:ext cx="215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B4D870-6B74-4038-8D1C-151326FE0704}"/>
              </a:ext>
            </a:extLst>
          </p:cNvPr>
          <p:cNvCxnSpPr>
            <a:cxnSpLocks/>
          </p:cNvCxnSpPr>
          <p:nvPr/>
        </p:nvCxnSpPr>
        <p:spPr>
          <a:xfrm flipH="1">
            <a:off x="3163802" y="3366732"/>
            <a:ext cx="217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584053B-16BB-42A5-BB4B-55B420ABFED6}"/>
              </a:ext>
            </a:extLst>
          </p:cNvPr>
          <p:cNvSpPr txBox="1"/>
          <p:nvPr/>
        </p:nvSpPr>
        <p:spPr>
          <a:xfrm>
            <a:off x="3065972" y="2020721"/>
            <a:ext cx="1504138" cy="5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tx2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tx2"/>
                </a:solidFill>
              </a:rPr>
              <a:t>Image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6DA0B61-9595-4CEA-A80C-7A0212D76C96}"/>
              </a:ext>
            </a:extLst>
          </p:cNvPr>
          <p:cNvSpPr txBox="1"/>
          <p:nvPr/>
        </p:nvSpPr>
        <p:spPr>
          <a:xfrm>
            <a:off x="4361875" y="3931910"/>
            <a:ext cx="161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chemeClr val="tx2"/>
                </a:solidFill>
              </a:rPr>
              <a:t>Credential</a:t>
            </a:r>
            <a:endParaRPr lang="it-IT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solidFill>
                  <a:schemeClr val="tx2"/>
                </a:solidFill>
              </a:rPr>
              <a:t>Confidence</a:t>
            </a:r>
            <a:r>
              <a:rPr lang="it-IT" i="1" dirty="0">
                <a:solidFill>
                  <a:schemeClr val="tx2"/>
                </a:solidFill>
              </a:rPr>
              <a:t>  score</a:t>
            </a:r>
          </a:p>
          <a:p>
            <a:endParaRPr lang="it-IT" i="1" dirty="0">
              <a:solidFill>
                <a:schemeClr val="tx2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5AD1A1-3565-4D72-8E53-25F69E869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41" y="537578"/>
            <a:ext cx="1080673" cy="1080673"/>
          </a:xfrm>
          <a:prstGeom prst="rect">
            <a:avLst/>
          </a:prstGeom>
        </p:spPr>
      </p:pic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8AC146D-A5F4-40CD-8534-E4F962FC0C17}"/>
              </a:ext>
            </a:extLst>
          </p:cNvPr>
          <p:cNvSpPr/>
          <p:nvPr/>
        </p:nvSpPr>
        <p:spPr>
          <a:xfrm rot="16200000">
            <a:off x="6252662" y="1909086"/>
            <a:ext cx="527233" cy="2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A2AEF2D-BEE4-4505-8EC7-069E6EBCE662}"/>
              </a:ext>
            </a:extLst>
          </p:cNvPr>
          <p:cNvSpPr txBox="1"/>
          <p:nvPr/>
        </p:nvSpPr>
        <p:spPr>
          <a:xfrm>
            <a:off x="7734130" y="511468"/>
            <a:ext cx="996520" cy="5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Mail Service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06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A343B8-1486-41EF-9482-E877DD7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286603"/>
            <a:ext cx="10719582" cy="1450757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    MS Cognitive Services – Face </a:t>
            </a:r>
            <a:r>
              <a:rPr lang="it-IT" dirty="0" err="1">
                <a:latin typeface="+mn-lt"/>
              </a:rPr>
              <a:t>Recognition</a:t>
            </a:r>
            <a:endParaRPr lang="it-IT" dirty="0">
              <a:latin typeface="+mn-lt"/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02320F8-3A68-4385-8C84-15487EF9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238E30-1B97-457C-A3C7-FA406776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11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89872E-0885-46FF-8D15-1952F74E8235}"/>
              </a:ext>
            </a:extLst>
          </p:cNvPr>
          <p:cNvSpPr txBox="1"/>
          <p:nvPr/>
        </p:nvSpPr>
        <p:spPr>
          <a:xfrm>
            <a:off x="436098" y="1997612"/>
            <a:ext cx="11605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Face </a:t>
            </a:r>
            <a:r>
              <a:rPr lang="it-IT" b="1" i="1" dirty="0" err="1"/>
              <a:t>Recognition</a:t>
            </a:r>
            <a:r>
              <a:rPr lang="it-IT" b="1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one of the cognitive </a:t>
            </a:r>
            <a:r>
              <a:rPr lang="it-IT" i="1" dirty="0" err="1"/>
              <a:t>services</a:t>
            </a:r>
            <a:r>
              <a:rPr lang="it-IT" i="1" dirty="0"/>
              <a:t> </a:t>
            </a:r>
            <a:r>
              <a:rPr lang="it-IT" i="1" dirty="0" err="1"/>
              <a:t>powered</a:t>
            </a:r>
            <a:r>
              <a:rPr lang="it-IT" i="1" dirty="0"/>
              <a:t> by Microsoft. </a:t>
            </a:r>
            <a:r>
              <a:rPr lang="it-IT" i="1" dirty="0" err="1"/>
              <a:t>It</a:t>
            </a:r>
            <a:r>
              <a:rPr lang="it-IT" i="1" dirty="0"/>
              <a:t> </a:t>
            </a:r>
            <a:r>
              <a:rPr lang="it-IT" i="1" dirty="0" err="1"/>
              <a:t>checks</a:t>
            </a:r>
            <a:r>
              <a:rPr lang="it-IT" i="1" dirty="0"/>
              <a:t> and </a:t>
            </a:r>
            <a:r>
              <a:rPr lang="it-IT" i="1" dirty="0" err="1"/>
              <a:t>returns</a:t>
            </a:r>
            <a:r>
              <a:rPr lang="it-IT" i="1" dirty="0"/>
              <a:t> the </a:t>
            </a:r>
            <a:r>
              <a:rPr lang="it-IT" i="1" dirty="0" err="1"/>
              <a:t>probability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two</a:t>
            </a:r>
            <a:r>
              <a:rPr lang="it-IT" i="1" dirty="0"/>
              <a:t> </a:t>
            </a:r>
            <a:r>
              <a:rPr lang="it-IT" i="1" dirty="0" err="1"/>
              <a:t>faces</a:t>
            </a:r>
            <a:r>
              <a:rPr lang="it-IT" i="1" dirty="0"/>
              <a:t> are of the </a:t>
            </a:r>
            <a:r>
              <a:rPr lang="it-IT" i="1" dirty="0" err="1"/>
              <a:t>same</a:t>
            </a:r>
            <a:r>
              <a:rPr lang="it-IT" i="1" dirty="0"/>
              <a:t> </a:t>
            </a:r>
            <a:r>
              <a:rPr lang="it-IT" i="1" dirty="0" err="1"/>
              <a:t>person</a:t>
            </a:r>
            <a:r>
              <a:rPr lang="it-IT" i="1" dirty="0"/>
              <a:t>.</a:t>
            </a:r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E38821-58B2-4D61-8A09-B98277F6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3" y="2696019"/>
            <a:ext cx="9189685" cy="35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0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9D910-95F5-49FE-A18F-1934EB3B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+mn-lt"/>
              </a:rPr>
              <a:t>Step 1 - Connection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01D434-6075-4E0F-BD0C-8C8FE233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D4C336-98C7-496B-B232-BC0700CD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B55E8E-AC9B-45E9-BB27-216F8E9DBFBA}"/>
              </a:ext>
            </a:extLst>
          </p:cNvPr>
          <p:cNvSpPr txBox="1"/>
          <p:nvPr/>
        </p:nvSpPr>
        <p:spPr>
          <a:xfrm>
            <a:off x="984739" y="2236763"/>
            <a:ext cx="3699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creates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socket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wait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for the client connection;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network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up, the Client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opens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socket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connects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to the Server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6C896C-23B0-49CA-A363-BD87A22F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3608806"/>
            <a:ext cx="1735235" cy="173523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507B38B-0402-4CF0-B3EE-6CFD283198EE}"/>
              </a:ext>
            </a:extLst>
          </p:cNvPr>
          <p:cNvSpPr/>
          <p:nvPr/>
        </p:nvSpPr>
        <p:spPr>
          <a:xfrm>
            <a:off x="4896148" y="3959183"/>
            <a:ext cx="1280610" cy="9193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0DF88DA-269D-4BC4-9511-4EE65EEE5722}"/>
              </a:ext>
            </a:extLst>
          </p:cNvPr>
          <p:cNvSpPr/>
          <p:nvPr/>
        </p:nvSpPr>
        <p:spPr>
          <a:xfrm>
            <a:off x="6447507" y="3998229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9F0387-0356-49E9-B0C1-9738DE903DA2}"/>
              </a:ext>
            </a:extLst>
          </p:cNvPr>
          <p:cNvSpPr txBox="1"/>
          <p:nvPr/>
        </p:nvSpPr>
        <p:spPr>
          <a:xfrm>
            <a:off x="7081219" y="3474283"/>
            <a:ext cx="1519311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TCP/IP </a:t>
            </a:r>
            <a:r>
              <a:rPr lang="it-IT" i="1" dirty="0" err="1">
                <a:solidFill>
                  <a:schemeClr val="accent4">
                    <a:lumMod val="75000"/>
                  </a:schemeClr>
                </a:solidFill>
              </a:rPr>
              <a:t>Socket</a:t>
            </a:r>
            <a:endParaRPr lang="it-IT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55B18F7C-B9DB-43C9-A367-5E93020E3E8C}"/>
              </a:ext>
            </a:extLst>
          </p:cNvPr>
          <p:cNvSpPr/>
          <p:nvPr/>
        </p:nvSpPr>
        <p:spPr>
          <a:xfrm rot="10800000">
            <a:off x="6447507" y="4484816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9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9D910-95F5-49FE-A18F-1934EB3B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+mn-lt"/>
              </a:rPr>
              <a:t>Step 2 – ID Check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01D434-6075-4E0F-BD0C-8C8FE233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D4C336-98C7-496B-B232-BC0700CD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B55E8E-AC9B-45E9-BB27-216F8E9DBFBA}"/>
              </a:ext>
            </a:extLst>
          </p:cNvPr>
          <p:cNvSpPr txBox="1"/>
          <p:nvPr/>
        </p:nvSpPr>
        <p:spPr>
          <a:xfrm>
            <a:off x="984740" y="2236763"/>
            <a:ext cx="2827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Client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sends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unique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ID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 first security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accesses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database  and check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ID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in the database;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Send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the 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acknowledge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to the 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6C896C-23B0-49CA-A363-BD87A22F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52" y="3622874"/>
            <a:ext cx="1735235" cy="173523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507B38B-0402-4CF0-B3EE-6CFD283198EE}"/>
              </a:ext>
            </a:extLst>
          </p:cNvPr>
          <p:cNvSpPr/>
          <p:nvPr/>
        </p:nvSpPr>
        <p:spPr>
          <a:xfrm>
            <a:off x="4612205" y="4039229"/>
            <a:ext cx="1280610" cy="9193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0DF88DA-269D-4BC4-9511-4EE65EEE5722}"/>
              </a:ext>
            </a:extLst>
          </p:cNvPr>
          <p:cNvSpPr/>
          <p:nvPr/>
        </p:nvSpPr>
        <p:spPr>
          <a:xfrm>
            <a:off x="6235901" y="4012297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9F0387-0356-49E9-B0C1-9738DE903DA2}"/>
              </a:ext>
            </a:extLst>
          </p:cNvPr>
          <p:cNvSpPr txBox="1"/>
          <p:nvPr/>
        </p:nvSpPr>
        <p:spPr>
          <a:xfrm>
            <a:off x="6869613" y="3488351"/>
            <a:ext cx="1519311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ID 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55B18F7C-B9DB-43C9-A367-5E93020E3E8C}"/>
              </a:ext>
            </a:extLst>
          </p:cNvPr>
          <p:cNvSpPr/>
          <p:nvPr/>
        </p:nvSpPr>
        <p:spPr>
          <a:xfrm rot="10800000">
            <a:off x="6235901" y="4498884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92EC3B-3013-44B4-A613-65C52E03FAFF}"/>
              </a:ext>
            </a:extLst>
          </p:cNvPr>
          <p:cNvSpPr txBox="1"/>
          <p:nvPr/>
        </p:nvSpPr>
        <p:spPr>
          <a:xfrm>
            <a:off x="6674955" y="5066072"/>
            <a:ext cx="34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ACKNOLEDGE</a:t>
            </a:r>
          </a:p>
        </p:txBody>
      </p:sp>
    </p:spTree>
    <p:extLst>
      <p:ext uri="{BB962C8B-B14F-4D97-AF65-F5344CB8AC3E}">
        <p14:creationId xmlns:p14="http://schemas.microsoft.com/office/powerpoint/2010/main" val="268384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251466" y="820478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Step 3 - Image Check</a:t>
            </a:r>
            <a:endParaRPr lang="en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6C896C-23B0-49CA-A363-BD87A22F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94" y="4221883"/>
            <a:ext cx="1735235" cy="173523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0DF88DA-269D-4BC4-9511-4EE65EEE5722}"/>
              </a:ext>
            </a:extLst>
          </p:cNvPr>
          <p:cNvSpPr/>
          <p:nvPr/>
        </p:nvSpPr>
        <p:spPr>
          <a:xfrm>
            <a:off x="6632551" y="4778196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9F0387-0356-49E9-B0C1-9738DE903DA2}"/>
              </a:ext>
            </a:extLst>
          </p:cNvPr>
          <p:cNvSpPr txBox="1"/>
          <p:nvPr/>
        </p:nvSpPr>
        <p:spPr>
          <a:xfrm>
            <a:off x="7136109" y="4490911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IMAGE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55B18F7C-B9DB-43C9-A367-5E93020E3E8C}"/>
              </a:ext>
            </a:extLst>
          </p:cNvPr>
          <p:cNvSpPr/>
          <p:nvPr/>
        </p:nvSpPr>
        <p:spPr>
          <a:xfrm rot="10800000">
            <a:off x="6573399" y="5269042"/>
            <a:ext cx="2644726" cy="3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7">
            <a:extLst>
              <a:ext uri="{FF2B5EF4-FFF2-40B4-BE49-F238E27FC236}">
                <a16:creationId xmlns:a16="http://schemas.microsoft.com/office/drawing/2014/main" id="{A507B38B-0402-4CF0-B3EE-6CFD283198EE}"/>
              </a:ext>
            </a:extLst>
          </p:cNvPr>
          <p:cNvSpPr/>
          <p:nvPr/>
        </p:nvSpPr>
        <p:spPr>
          <a:xfrm>
            <a:off x="4890267" y="4662044"/>
            <a:ext cx="1280610" cy="9193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9F0387-0356-49E9-B0C1-9738DE903DA2}"/>
              </a:ext>
            </a:extLst>
          </p:cNvPr>
          <p:cNvSpPr txBox="1"/>
          <p:nvPr/>
        </p:nvSpPr>
        <p:spPr>
          <a:xfrm>
            <a:off x="7136108" y="5667737"/>
            <a:ext cx="15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accent4">
                    <a:lumMod val="75000"/>
                  </a:schemeClr>
                </a:solidFill>
              </a:rPr>
              <a:t>EN / EX / NACK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B55E8E-AC9B-45E9-BB27-216F8E9DBFBA}"/>
              </a:ext>
            </a:extLst>
          </p:cNvPr>
          <p:cNvSpPr txBox="1"/>
          <p:nvPr/>
        </p:nvSpPr>
        <p:spPr>
          <a:xfrm>
            <a:off x="365927" y="2069005"/>
            <a:ext cx="4461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pushes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the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button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sends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the image to the server;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Server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requests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to Microsoft Cognitive Service for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matching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the image from camera with the one in the database;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Server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sends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an EN/EX/NACK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message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to the client;</a:t>
            </a:r>
          </a:p>
          <a:p>
            <a:pPr marL="342900" indent="-342900">
              <a:buFont typeface="+mj-lt"/>
              <a:buAutoNum type="arabicPeriod"/>
            </a:pPr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In case of NACK the user can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retry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at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most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two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more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times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after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those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an email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sent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</a:rPr>
              <a:t> to the admin;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D3CA80E-8B28-4EBD-83DA-EF1F0D46D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44" y="2069005"/>
            <a:ext cx="936104" cy="936104"/>
          </a:xfrm>
          <a:prstGeom prst="rect">
            <a:avLst/>
          </a:prstGeom>
        </p:spPr>
      </p:pic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0935A3F9-E201-416E-8B75-96371B8A4FFB}"/>
              </a:ext>
            </a:extLst>
          </p:cNvPr>
          <p:cNvSpPr/>
          <p:nvPr/>
        </p:nvSpPr>
        <p:spPr>
          <a:xfrm rot="5400000">
            <a:off x="10307827" y="3432818"/>
            <a:ext cx="755166" cy="40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935A3F9-E201-416E-8B75-96371B8A4FFB}"/>
              </a:ext>
            </a:extLst>
          </p:cNvPr>
          <p:cNvSpPr/>
          <p:nvPr/>
        </p:nvSpPr>
        <p:spPr>
          <a:xfrm rot="16200000">
            <a:off x="9796830" y="3432818"/>
            <a:ext cx="755165" cy="40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5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ACB8-B5B5-4CDE-AB56-A6F2FF7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47990-42EE-451D-93FF-82C32F94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Server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Overview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Hardware Configuration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Glide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Web Application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B4698-C7B5-4A8F-A182-E1E18A3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7399C0-A5C7-493E-A76A-198379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7208C5-0CA5-482F-9F41-AEBEDC29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310150" y="926672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Client - Overview</a:t>
            </a:r>
            <a:endParaRPr lang="en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50" y="1863571"/>
            <a:ext cx="1699352" cy="1603717"/>
          </a:xfrm>
          <a:prstGeom prst="rect">
            <a:avLst/>
          </a:prstGeom>
        </p:spPr>
      </p:pic>
      <p:sp>
        <p:nvSpPr>
          <p:cNvPr id="19" name="Shape 76"/>
          <p:cNvSpPr txBox="1">
            <a:spLocks/>
          </p:cNvSpPr>
          <p:nvPr/>
        </p:nvSpPr>
        <p:spPr>
          <a:xfrm>
            <a:off x="1111348" y="2278966"/>
            <a:ext cx="8369028" cy="1188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it-IT" sz="2000" dirty="0"/>
              <a:t>The </a:t>
            </a:r>
            <a:r>
              <a:rPr lang="it-IT" sz="2000" b="1" i="1" dirty="0"/>
              <a:t>Client Side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.Net</a:t>
            </a:r>
            <a:r>
              <a:rPr lang="it-IT" sz="2000" dirty="0"/>
              <a:t> </a:t>
            </a:r>
            <a:r>
              <a:rPr lang="it-IT" sz="2000" dirty="0" err="1"/>
              <a:t>Gadgeteer</a:t>
            </a:r>
            <a:r>
              <a:rPr lang="it-IT" sz="2000" dirty="0"/>
              <a:t> </a:t>
            </a:r>
            <a:r>
              <a:rPr lang="it-IT" sz="2000" dirty="0" err="1"/>
              <a:t>application</a:t>
            </a:r>
            <a:r>
              <a:rPr lang="it-IT" sz="2000" dirty="0"/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i="1" dirty="0"/>
              <a:t>Microsoft .NET Gadgeteer </a:t>
            </a:r>
            <a:r>
              <a:rPr lang="en-US" sz="2000" dirty="0"/>
              <a:t>is an open-source toolkit for building small electronic devices using the 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NET Micro Framework. It combines the advantages of object-oriented programming, solderless assembly of electronics, and support for customizable physical design.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 algn="just">
              <a:spcBef>
                <a:spcPts val="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5268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e 16">
            <a:extLst>
              <a:ext uri="{FF2B5EF4-FFF2-40B4-BE49-F238E27FC236}">
                <a16:creationId xmlns:a16="http://schemas.microsoft.com/office/drawing/2014/main" id="{71CDCDF1-0355-436A-B1E6-37857A996832}"/>
              </a:ext>
            </a:extLst>
          </p:cNvPr>
          <p:cNvSpPr/>
          <p:nvPr/>
        </p:nvSpPr>
        <p:spPr>
          <a:xfrm>
            <a:off x="941778" y="3852388"/>
            <a:ext cx="10508566" cy="23655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i="1">
                <a:solidFill>
                  <a:schemeClr val="bg2">
                    <a:lumMod val="50000"/>
                  </a:schemeClr>
                </a:solidFill>
              </a:rPr>
              <a:t>Ethernet</a:t>
            </a:r>
            <a:endParaRPr lang="it-IT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18447C5-5EC6-4706-919B-0C38A97C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779D430-0A6A-4D14-B748-E4233157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17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91C835-8B2C-4326-BC42-EA615743E467}"/>
              </a:ext>
            </a:extLst>
          </p:cNvPr>
          <p:cNvSpPr/>
          <p:nvPr/>
        </p:nvSpPr>
        <p:spPr>
          <a:xfrm>
            <a:off x="4662787" y="1916322"/>
            <a:ext cx="2208628" cy="1280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FEZ Spider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320E865-7DA4-45AD-B70A-2FDE8DF0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77" y="4336952"/>
            <a:ext cx="1225062" cy="1225062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C0BBE16D-9931-4598-8F96-EFA685E8889F}"/>
              </a:ext>
            </a:extLst>
          </p:cNvPr>
          <p:cNvSpPr/>
          <p:nvPr/>
        </p:nvSpPr>
        <p:spPr>
          <a:xfrm>
            <a:off x="4662787" y="4267786"/>
            <a:ext cx="1441939" cy="12942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/>
              <a:t>Analog</a:t>
            </a:r>
            <a:endParaRPr lang="it-IT" b="1" i="1" dirty="0"/>
          </a:p>
          <a:p>
            <a:pPr algn="ctr"/>
            <a:r>
              <a:rPr lang="it-IT" b="1" i="1" dirty="0"/>
              <a:t>Button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0717C43-F68C-48F6-9E21-4D1E679BD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9956" y="4059702"/>
            <a:ext cx="1761978" cy="17619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3BA6E01-4270-4C17-A44E-85ECA6438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63" y="0"/>
            <a:ext cx="1155276" cy="1349728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CAB8C779-9BD2-4664-96B7-99D9A769F6E5}"/>
              </a:ext>
            </a:extLst>
          </p:cNvPr>
          <p:cNvSpPr/>
          <p:nvPr/>
        </p:nvSpPr>
        <p:spPr>
          <a:xfrm rot="16200000">
            <a:off x="5107351" y="1326557"/>
            <a:ext cx="552810" cy="32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284A91D-731E-487A-A6A9-76785FD2899F}"/>
              </a:ext>
            </a:extLst>
          </p:cNvPr>
          <p:cNvSpPr/>
          <p:nvPr/>
        </p:nvSpPr>
        <p:spPr>
          <a:xfrm rot="5400000">
            <a:off x="5854453" y="1375060"/>
            <a:ext cx="552810" cy="32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ED9B45E6-D360-4A62-A2AE-1AC0CC3BAB3D}"/>
              </a:ext>
            </a:extLst>
          </p:cNvPr>
          <p:cNvSpPr/>
          <p:nvPr/>
        </p:nvSpPr>
        <p:spPr>
          <a:xfrm rot="16200000">
            <a:off x="5121628" y="3359126"/>
            <a:ext cx="552810" cy="32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AD3C2957-AF21-4948-97EF-0C8FB1CCD86B}"/>
              </a:ext>
            </a:extLst>
          </p:cNvPr>
          <p:cNvSpPr/>
          <p:nvPr/>
        </p:nvSpPr>
        <p:spPr>
          <a:xfrm rot="5400000">
            <a:off x="5868730" y="3407629"/>
            <a:ext cx="552810" cy="32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D8AFC69-6DF5-4378-AEBF-6F14EEBA4C2F}"/>
              </a:ext>
            </a:extLst>
          </p:cNvPr>
          <p:cNvSpPr txBox="1"/>
          <p:nvPr/>
        </p:nvSpPr>
        <p:spPr>
          <a:xfrm>
            <a:off x="6808593" y="444031"/>
            <a:ext cx="143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2">
                    <a:lumMod val="50000"/>
                  </a:schemeClr>
                </a:solidFill>
              </a:rPr>
              <a:t>Ethernet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ABB2481-A183-450A-80CF-A6F864853CB9}"/>
              </a:ext>
            </a:extLst>
          </p:cNvPr>
          <p:cNvCxnSpPr>
            <a:cxnSpLocks/>
          </p:cNvCxnSpPr>
          <p:nvPr/>
        </p:nvCxnSpPr>
        <p:spPr>
          <a:xfrm flipV="1">
            <a:off x="-113029" y="1198952"/>
            <a:ext cx="12192000" cy="3633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295A63C-E833-4168-9981-84476B2F3463}"/>
              </a:ext>
            </a:extLst>
          </p:cNvPr>
          <p:cNvSpPr txBox="1"/>
          <p:nvPr/>
        </p:nvSpPr>
        <p:spPr>
          <a:xfrm>
            <a:off x="267286" y="196948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2">
                    <a:lumMod val="50000"/>
                  </a:schemeClr>
                </a:solidFill>
              </a:rPr>
              <a:t>TO SERVER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F086456-6BEC-48A5-B1C7-B2ABCA54F00E}"/>
              </a:ext>
            </a:extLst>
          </p:cNvPr>
          <p:cNvSpPr txBox="1"/>
          <p:nvPr/>
        </p:nvSpPr>
        <p:spPr>
          <a:xfrm>
            <a:off x="2498051" y="5520635"/>
            <a:ext cx="11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2">
                    <a:lumMod val="50000"/>
                  </a:schemeClr>
                </a:solidFill>
              </a:rPr>
              <a:t>Camera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B78770C-85B0-4A06-8A0A-E71697F1ACB7}"/>
              </a:ext>
            </a:extLst>
          </p:cNvPr>
          <p:cNvSpPr/>
          <p:nvPr/>
        </p:nvSpPr>
        <p:spPr>
          <a:xfrm>
            <a:off x="9281119" y="4730234"/>
            <a:ext cx="141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>
                <a:solidFill>
                  <a:schemeClr val="bg2">
                    <a:lumMod val="50000"/>
                  </a:schemeClr>
                </a:solidFill>
              </a:rPr>
              <a:t>Touch screen</a:t>
            </a:r>
          </a:p>
        </p:txBody>
      </p:sp>
    </p:spTree>
    <p:extLst>
      <p:ext uri="{BB962C8B-B14F-4D97-AF65-F5344CB8AC3E}">
        <p14:creationId xmlns:p14="http://schemas.microsoft.com/office/powerpoint/2010/main" val="203107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282014" y="889129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Client - HW Configuration</a:t>
            </a:r>
            <a:endParaRPr lang="en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" y="2193777"/>
            <a:ext cx="5334744" cy="38772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55E8E-AC9B-45E9-BB27-216F8E9DBFBA}"/>
              </a:ext>
            </a:extLst>
          </p:cNvPr>
          <p:cNvSpPr txBox="1"/>
          <p:nvPr/>
        </p:nvSpPr>
        <p:spPr>
          <a:xfrm>
            <a:off x="7104112" y="2060848"/>
            <a:ext cx="3397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hardware </a:t>
            </a:r>
            <a:r>
              <a:rPr lang="it-IT" sz="2000" dirty="0" err="1"/>
              <a:t>components</a:t>
            </a:r>
            <a:r>
              <a:rPr lang="it-IT" sz="2000" dirty="0"/>
              <a:t> </a:t>
            </a:r>
            <a:r>
              <a:rPr lang="it-IT" sz="2000" dirty="0" err="1"/>
              <a:t>utilized</a:t>
            </a:r>
            <a:r>
              <a:rPr lang="it-IT" sz="2000" dirty="0"/>
              <a:t> for the client </a:t>
            </a:r>
            <a:r>
              <a:rPr lang="it-IT" sz="2000" dirty="0" err="1"/>
              <a:t>application</a:t>
            </a:r>
            <a:r>
              <a:rPr lang="it-IT" sz="2000" dirty="0"/>
              <a:t>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A FEZ Spider II </a:t>
            </a:r>
            <a:r>
              <a:rPr lang="it-IT" sz="2000" b="1" dirty="0" err="1"/>
              <a:t>Mainboard</a:t>
            </a:r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Display TE35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USB Client EDP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Ethernet J11D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82176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169473" y="931332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Client - Glide</a:t>
            </a:r>
            <a:endParaRPr lang="en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7" y="4437112"/>
            <a:ext cx="10353821" cy="1371600"/>
          </a:xfrm>
          <a:prstGeom prst="rect">
            <a:avLst/>
          </a:prstGeom>
        </p:spPr>
      </p:pic>
      <p:sp>
        <p:nvSpPr>
          <p:cNvPr id="7" name="Shape 76"/>
          <p:cNvSpPr txBox="1">
            <a:spLocks/>
          </p:cNvSpPr>
          <p:nvPr/>
        </p:nvSpPr>
        <p:spPr>
          <a:xfrm>
            <a:off x="1181687" y="1989552"/>
            <a:ext cx="10353821" cy="2891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b="1" i="1" dirty="0"/>
              <a:t>Glide</a:t>
            </a:r>
            <a:r>
              <a:rPr lang="en-US" sz="2000" dirty="0"/>
              <a:t> is a graphical library for </a:t>
            </a:r>
            <a:r>
              <a:rPr lang="en-US" sz="2000" b="1" i="1" dirty="0"/>
              <a:t>.NET Micro Framework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Through the </a:t>
            </a:r>
            <a:r>
              <a:rPr lang="en-US" sz="2000" b="1" i="1" dirty="0"/>
              <a:t>Glide Designer Tool </a:t>
            </a:r>
            <a:r>
              <a:rPr lang="en-US" sz="2000" dirty="0"/>
              <a:t>you can easily design a graphical screen made of buttons, text boxes and text blocks and generate an XML file that is loaded as a string resource in the Visual C# project.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Finally using the functions of the Glide library you can show the generated windows on the screen and associate events to the button pressure.</a:t>
            </a:r>
          </a:p>
          <a:p>
            <a:pPr algn="just">
              <a:spcBef>
                <a:spcPts val="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42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3033B-0F01-433E-8F64-9EED6414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03F552-426F-480D-AD07-817996F4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  <a:endParaRPr lang="en-US" sz="2400" b="1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Web Application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DD6BF2-5E84-49FC-A092-1AE382B8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5D0463-658C-43B6-9BE0-5C96FB37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B7B2EC-992C-4D68-BA0A-316DB0FE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1930471" cy="13579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EBE7A2-835D-452A-A43D-45550B4C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Client - Glide</a:t>
            </a:r>
            <a:endParaRPr lang="en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57192"/>
            <a:ext cx="10058400" cy="10917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948708"/>
            <a:ext cx="4825218" cy="302139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7" y="2028209"/>
            <a:ext cx="2261245" cy="2261245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>
            <a:off x="6416538" y="2883342"/>
            <a:ext cx="162367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87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ACB8-B5B5-4CDE-AB56-A6F2FF7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47990-42EE-451D-93FF-82C32F94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Web Application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Overview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Database Management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B4698-C7B5-4A8F-A182-E1E18A3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7399C0-A5C7-493E-A76A-198379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7208C5-0CA5-482F-9F41-AEBEDC29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338286" y="832858"/>
            <a:ext cx="7571700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Web Application - Overview</a:t>
            </a:r>
            <a:endParaRPr lang="en" dirty="0"/>
          </a:p>
        </p:txBody>
      </p:sp>
      <p:sp>
        <p:nvSpPr>
          <p:cNvPr id="7" name="Shape 76"/>
          <p:cNvSpPr txBox="1">
            <a:spLocks/>
          </p:cNvSpPr>
          <p:nvPr/>
        </p:nvSpPr>
        <p:spPr>
          <a:xfrm>
            <a:off x="745588" y="1923636"/>
            <a:ext cx="5233182" cy="3576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it-IT" sz="2000" dirty="0"/>
              <a:t>A </a:t>
            </a:r>
            <a:r>
              <a:rPr lang="it-IT" sz="2000" b="1" i="1" dirty="0"/>
              <a:t>Web Application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has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been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developed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to 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allow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the admin to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manage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the database and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read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tables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contents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For security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reason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obviously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admin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has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to login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before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acting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on the database.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11" y="1923636"/>
            <a:ext cx="347504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083212" y="859839"/>
            <a:ext cx="10255348" cy="9368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lvl="0" algn="ctr"/>
            <a:r>
              <a:rPr lang="en" b="1" dirty="0"/>
              <a:t>Web Application - Database Management</a:t>
            </a:r>
            <a:endParaRPr lang="en" dirty="0"/>
          </a:p>
        </p:txBody>
      </p:sp>
      <p:sp>
        <p:nvSpPr>
          <p:cNvPr id="7" name="Shape 76"/>
          <p:cNvSpPr txBox="1">
            <a:spLocks/>
          </p:cNvSpPr>
          <p:nvPr/>
        </p:nvSpPr>
        <p:spPr>
          <a:xfrm>
            <a:off x="633046" y="2335237"/>
            <a:ext cx="4142224" cy="2785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it-IT" sz="2000" dirty="0" err="1"/>
              <a:t>Through</a:t>
            </a:r>
            <a:r>
              <a:rPr lang="it-IT" sz="2000" dirty="0"/>
              <a:t> the </a:t>
            </a:r>
            <a:r>
              <a:rPr lang="it-IT" sz="2000" b="1" i="1" dirty="0"/>
              <a:t>Web Application </a:t>
            </a:r>
            <a:r>
              <a:rPr lang="it-IT" sz="2000" dirty="0"/>
              <a:t>the admin can create, </a:t>
            </a:r>
            <a:r>
              <a:rPr lang="it-IT" sz="2000" dirty="0" err="1"/>
              <a:t>read</a:t>
            </a:r>
            <a:r>
              <a:rPr lang="it-IT" sz="2000" dirty="0"/>
              <a:t>, update and delete users and can check the </a:t>
            </a:r>
            <a:r>
              <a:rPr lang="it-IT" sz="2000" dirty="0" err="1"/>
              <a:t>timetable</a:t>
            </a:r>
            <a:r>
              <a:rPr lang="it-IT" sz="2000" dirty="0"/>
              <a:t> to </a:t>
            </a:r>
            <a:r>
              <a:rPr lang="it-IT" sz="2000" dirty="0" err="1"/>
              <a:t>verify</a:t>
            </a:r>
            <a:r>
              <a:rPr lang="it-IT" sz="2000" dirty="0"/>
              <a:t> the </a:t>
            </a:r>
            <a:r>
              <a:rPr lang="it-IT" sz="2000" dirty="0" err="1"/>
              <a:t>employees</a:t>
            </a:r>
            <a:r>
              <a:rPr lang="it-IT" sz="2000" dirty="0"/>
              <a:t>’ </a:t>
            </a:r>
            <a:r>
              <a:rPr lang="it-IT" sz="2000" dirty="0" err="1"/>
              <a:t>working</a:t>
            </a:r>
            <a:r>
              <a:rPr lang="it-IT" sz="2000" dirty="0"/>
              <a:t> hours.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48" y="2132855"/>
            <a:ext cx="6180140" cy="3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E3B65-FC0B-42A6-B408-E572F637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			    </a:t>
            </a:r>
            <a:r>
              <a:rPr lang="it-IT" b="1" dirty="0" err="1"/>
              <a:t>Thank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!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AD1375-C3EE-4205-B4B2-AD802F37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4234D9-5105-4845-9A89-C620542E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24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7798ED-FA18-4A03-92A1-9BBD1A88E81E}"/>
              </a:ext>
            </a:extLst>
          </p:cNvPr>
          <p:cNvSpPr txBox="1"/>
          <p:nvPr/>
        </p:nvSpPr>
        <p:spPr>
          <a:xfrm>
            <a:off x="2475914" y="2390412"/>
            <a:ext cx="76528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			  </a:t>
            </a:r>
            <a:r>
              <a:rPr lang="it-IT" sz="4400" dirty="0" err="1"/>
              <a:t>Any</a:t>
            </a:r>
            <a:r>
              <a:rPr lang="it-IT" sz="4400" dirty="0"/>
              <a:t> </a:t>
            </a:r>
            <a:r>
              <a:rPr lang="it-IT" sz="4400" dirty="0" err="1"/>
              <a:t>questions</a:t>
            </a:r>
            <a:r>
              <a:rPr lang="it-IT" sz="4400" dirty="0"/>
              <a:t>?</a:t>
            </a:r>
          </a:p>
          <a:p>
            <a:endParaRPr lang="it-IT" sz="4400" dirty="0"/>
          </a:p>
          <a:p>
            <a:r>
              <a:rPr lang="it-IT" sz="2800" dirty="0"/>
              <a:t>							</a:t>
            </a:r>
            <a:r>
              <a:rPr lang="it-IT" sz="4400" dirty="0"/>
              <a:t>…</a:t>
            </a:r>
          </a:p>
          <a:p>
            <a:endParaRPr lang="it-IT" sz="2800" dirty="0"/>
          </a:p>
          <a:p>
            <a:r>
              <a:rPr lang="it-IT" sz="2800" dirty="0"/>
              <a:t>		</a:t>
            </a:r>
            <a:r>
              <a:rPr lang="it-IT" sz="4400" dirty="0" err="1"/>
              <a:t>It</a:t>
            </a:r>
            <a:r>
              <a:rPr lang="it-IT" sz="4400" dirty="0"/>
              <a:t> </a:t>
            </a:r>
            <a:r>
              <a:rPr lang="it-IT" sz="4400" dirty="0" err="1"/>
              <a:t>is</a:t>
            </a:r>
            <a:r>
              <a:rPr lang="it-IT" sz="4400" dirty="0"/>
              <a:t> time for the demo</a:t>
            </a:r>
          </a:p>
        </p:txBody>
      </p:sp>
    </p:spTree>
    <p:extLst>
      <p:ext uri="{BB962C8B-B14F-4D97-AF65-F5344CB8AC3E}">
        <p14:creationId xmlns:p14="http://schemas.microsoft.com/office/powerpoint/2010/main" val="305151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ACB8-B5B5-4CDE-AB56-A6F2FF7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47990-42EE-451D-93FF-82C32F94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Introduction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Team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Web Application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B4698-C7B5-4A8F-A182-E1E18A3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7399C0-A5C7-493E-A76A-198379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7208C5-0CA5-482F-9F41-AEBEDC29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08B49-5600-4036-91D3-8F7D496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Development Team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4F7C8C-8B1E-4BD8-8727-0CB8F775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AAE6C9-A297-4E3A-8559-EBC0490E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4</a:t>
            </a:fld>
            <a:endParaRPr lang="it-IT"/>
          </a:p>
        </p:txBody>
      </p:sp>
      <p:sp>
        <p:nvSpPr>
          <p:cNvPr id="13" name="Shape 241">
            <a:extLst>
              <a:ext uri="{FF2B5EF4-FFF2-40B4-BE49-F238E27FC236}">
                <a16:creationId xmlns:a16="http://schemas.microsoft.com/office/drawing/2014/main" id="{C08E8C60-3F6C-44F9-9B56-16EAE9760912}"/>
              </a:ext>
            </a:extLst>
          </p:cNvPr>
          <p:cNvSpPr/>
          <p:nvPr/>
        </p:nvSpPr>
        <p:spPr>
          <a:xfrm>
            <a:off x="1258681" y="2051885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78">
            <a:extLst>
              <a:ext uri="{FF2B5EF4-FFF2-40B4-BE49-F238E27FC236}">
                <a16:creationId xmlns:a16="http://schemas.microsoft.com/office/drawing/2014/main" id="{4573C11D-F614-4857-87E3-2254584A5F0F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31" y="2129696"/>
            <a:ext cx="2080500" cy="20802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Shape 241">
            <a:extLst>
              <a:ext uri="{FF2B5EF4-FFF2-40B4-BE49-F238E27FC236}">
                <a16:creationId xmlns:a16="http://schemas.microsoft.com/office/drawing/2014/main" id="{7EB81BC4-5C4C-4C41-B0BD-32210203D643}"/>
              </a:ext>
            </a:extLst>
          </p:cNvPr>
          <p:cNvSpPr/>
          <p:nvPr/>
        </p:nvSpPr>
        <p:spPr>
          <a:xfrm>
            <a:off x="5063245" y="2039919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41">
            <a:extLst>
              <a:ext uri="{FF2B5EF4-FFF2-40B4-BE49-F238E27FC236}">
                <a16:creationId xmlns:a16="http://schemas.microsoft.com/office/drawing/2014/main" id="{CD19C75E-7725-47D2-9DCA-8461C0163689}"/>
              </a:ext>
            </a:extLst>
          </p:cNvPr>
          <p:cNvSpPr/>
          <p:nvPr/>
        </p:nvSpPr>
        <p:spPr>
          <a:xfrm>
            <a:off x="8512348" y="1962104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Shape 78">
            <a:extLst>
              <a:ext uri="{FF2B5EF4-FFF2-40B4-BE49-F238E27FC236}">
                <a16:creationId xmlns:a16="http://schemas.microsoft.com/office/drawing/2014/main" id="{606951AD-1F6C-4736-88BC-B2D18F977BD2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55" y="2117730"/>
            <a:ext cx="2057579" cy="208027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" name="Shape 78">
            <a:extLst>
              <a:ext uri="{FF2B5EF4-FFF2-40B4-BE49-F238E27FC236}">
                <a16:creationId xmlns:a16="http://schemas.microsoft.com/office/drawing/2014/main" id="{FFC953BA-1741-4D1D-B397-AA7516634E32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66" y="2051885"/>
            <a:ext cx="2098364" cy="21461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" name="Shape 76">
            <a:extLst>
              <a:ext uri="{FF2B5EF4-FFF2-40B4-BE49-F238E27FC236}">
                <a16:creationId xmlns:a16="http://schemas.microsoft.com/office/drawing/2014/main" id="{98D7DD2A-D66F-4B1E-9CAF-1BCB4473782C}"/>
              </a:ext>
            </a:extLst>
          </p:cNvPr>
          <p:cNvSpPr txBox="1">
            <a:spLocks/>
          </p:cNvSpPr>
          <p:nvPr/>
        </p:nvSpPr>
        <p:spPr>
          <a:xfrm>
            <a:off x="1115410" y="4448406"/>
            <a:ext cx="2522742" cy="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" sz="2000" b="1" dirty="0"/>
              <a:t>Luca Mocerino</a:t>
            </a:r>
          </a:p>
        </p:txBody>
      </p:sp>
      <p:sp>
        <p:nvSpPr>
          <p:cNvPr id="20" name="Shape 76">
            <a:extLst>
              <a:ext uri="{FF2B5EF4-FFF2-40B4-BE49-F238E27FC236}">
                <a16:creationId xmlns:a16="http://schemas.microsoft.com/office/drawing/2014/main" id="{0A3055A2-D0A9-4E68-B6DC-BBD5BB0DD8AE}"/>
              </a:ext>
            </a:extLst>
          </p:cNvPr>
          <p:cNvSpPr txBox="1">
            <a:spLocks/>
          </p:cNvSpPr>
          <p:nvPr/>
        </p:nvSpPr>
        <p:spPr>
          <a:xfrm>
            <a:off x="4600538" y="4436442"/>
            <a:ext cx="3161612" cy="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" sz="2000" b="1" dirty="0"/>
              <a:t>Edoardo Mazzella</a:t>
            </a:r>
          </a:p>
        </p:txBody>
      </p:sp>
      <p:sp>
        <p:nvSpPr>
          <p:cNvPr id="21" name="Shape 76">
            <a:extLst>
              <a:ext uri="{FF2B5EF4-FFF2-40B4-BE49-F238E27FC236}">
                <a16:creationId xmlns:a16="http://schemas.microsoft.com/office/drawing/2014/main" id="{4511A138-CBBC-44FE-8FE1-36AF4C545300}"/>
              </a:ext>
            </a:extLst>
          </p:cNvPr>
          <p:cNvSpPr txBox="1">
            <a:spLocks/>
          </p:cNvSpPr>
          <p:nvPr/>
        </p:nvSpPr>
        <p:spPr>
          <a:xfrm>
            <a:off x="8109396" y="4358626"/>
            <a:ext cx="3103087" cy="5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" sz="2000" b="1" dirty="0"/>
              <a:t>Ramon Messinetti</a:t>
            </a:r>
          </a:p>
        </p:txBody>
      </p:sp>
    </p:spTree>
    <p:extLst>
      <p:ext uri="{BB962C8B-B14F-4D97-AF65-F5344CB8AC3E}">
        <p14:creationId xmlns:p14="http://schemas.microsoft.com/office/powerpoint/2010/main" val="34728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923FA-7E8B-4C0F-A172-35C7375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Secure</a:t>
            </a:r>
            <a:r>
              <a:rPr lang="it-IT" b="1" dirty="0">
                <a:latin typeface="+mn-lt"/>
              </a:rPr>
              <a:t> Pass - </a:t>
            </a:r>
            <a:r>
              <a:rPr lang="it-IT" b="1" dirty="0" err="1">
                <a:latin typeface="+mn-lt"/>
              </a:rPr>
              <a:t>Concept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E3F8EC-981F-44B4-B18C-49AC748C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it-IT" b="1" i="1" dirty="0" err="1"/>
              <a:t>Where</a:t>
            </a:r>
            <a:r>
              <a:rPr lang="it-IT" b="1" i="1" dirty="0"/>
              <a:t> can </a:t>
            </a:r>
            <a:r>
              <a:rPr lang="it-IT" b="1" i="1" dirty="0" err="1"/>
              <a:t>it</a:t>
            </a:r>
            <a:r>
              <a:rPr lang="it-IT" b="1" i="1" dirty="0"/>
              <a:t> be </a:t>
            </a:r>
            <a:r>
              <a:rPr lang="it-IT" b="1" i="1" dirty="0" err="1"/>
              <a:t>used</a:t>
            </a:r>
            <a:r>
              <a:rPr lang="it-IT" b="1" i="1" dirty="0"/>
              <a:t>?</a:t>
            </a:r>
          </a:p>
          <a:p>
            <a:pPr>
              <a:spcBef>
                <a:spcPts val="0"/>
              </a:spcBef>
              <a:buNone/>
            </a:pPr>
            <a:endParaRPr lang="it-IT" dirty="0"/>
          </a:p>
          <a:p>
            <a:pPr>
              <a:spcBef>
                <a:spcPts val="0"/>
              </a:spcBef>
              <a:buNone/>
            </a:pPr>
            <a:r>
              <a:rPr lang="it-IT" i="1" dirty="0" err="1"/>
              <a:t>Secure</a:t>
            </a:r>
            <a:r>
              <a:rPr lang="it-IT" i="1" dirty="0"/>
              <a:t> Pass </a:t>
            </a:r>
            <a:r>
              <a:rPr lang="it-IT" dirty="0"/>
              <a:t>can be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work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/>
              <a:t>and private area. </a:t>
            </a:r>
            <a:endParaRPr lang="it-IT" dirty="0"/>
          </a:p>
          <a:p>
            <a:pPr>
              <a:spcBef>
                <a:spcPts val="0"/>
              </a:spcBef>
              <a:buNone/>
            </a:pPr>
            <a:endParaRPr lang="it-IT" dirty="0"/>
          </a:p>
          <a:p>
            <a:pPr>
              <a:spcBef>
                <a:spcPts val="0"/>
              </a:spcBef>
              <a:buNone/>
            </a:pPr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i="1" dirty="0" err="1"/>
              <a:t>Secure</a:t>
            </a:r>
            <a:r>
              <a:rPr lang="it-IT" i="1" dirty="0"/>
              <a:t> Pass </a:t>
            </a:r>
            <a:r>
              <a:rPr lang="it-IT" i="1" dirty="0" err="1"/>
              <a:t>your</a:t>
            </a:r>
            <a:r>
              <a:rPr lang="it-IT" i="1" dirty="0"/>
              <a:t> company can:</a:t>
            </a:r>
          </a:p>
          <a:p>
            <a:pPr>
              <a:spcBef>
                <a:spcPts val="0"/>
              </a:spcBef>
              <a:buNone/>
            </a:pPr>
            <a:endParaRPr lang="it-IT" i="1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i="1" dirty="0"/>
              <a:t> control </a:t>
            </a:r>
            <a:r>
              <a:rPr lang="it-IT" i="1" dirty="0" err="1"/>
              <a:t>accesses</a:t>
            </a:r>
            <a:r>
              <a:rPr lang="it-IT" i="1" dirty="0"/>
              <a:t> for security </a:t>
            </a:r>
            <a:r>
              <a:rPr lang="it-IT" i="1" dirty="0" err="1"/>
              <a:t>reasons</a:t>
            </a:r>
            <a:r>
              <a:rPr lang="it-IT" i="1" dirty="0"/>
              <a:t>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i="1" dirty="0"/>
              <a:t> control  </a:t>
            </a:r>
            <a:r>
              <a:rPr lang="it-IT" i="1" dirty="0" err="1"/>
              <a:t>employees</a:t>
            </a:r>
            <a:r>
              <a:rPr lang="it-IT" i="1" dirty="0"/>
              <a:t> </a:t>
            </a:r>
            <a:r>
              <a:rPr lang="it-IT" i="1" dirty="0" err="1"/>
              <a:t>working</a:t>
            </a:r>
            <a:r>
              <a:rPr lang="it-IT" i="1" dirty="0"/>
              <a:t> hours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i="1" dirty="0"/>
          </a:p>
          <a:p>
            <a:pPr>
              <a:spcBef>
                <a:spcPts val="0"/>
              </a:spcBef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alternative to the </a:t>
            </a:r>
            <a:r>
              <a:rPr lang="it-IT" dirty="0" err="1"/>
              <a:t>usual</a:t>
            </a:r>
            <a:r>
              <a:rPr lang="it-IT" dirty="0"/>
              <a:t> badge systems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allows to control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dirty="0" err="1"/>
              <a:t>accesses</a:t>
            </a:r>
            <a:r>
              <a:rPr lang="it-IT" dirty="0"/>
              <a:t> with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maximum reliability  </a:t>
            </a:r>
            <a:r>
              <a:rPr lang="it-IT" dirty="0"/>
              <a:t>and security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unauthorized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/>
              <a:t>people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access in and </a:t>
            </a:r>
            <a:r>
              <a:rPr lang="it-IT" dirty="0" err="1"/>
              <a:t>employee</a:t>
            </a:r>
            <a:r>
              <a:rPr lang="it-IT" dirty="0"/>
              <a:t>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entrances</a:t>
            </a:r>
            <a:r>
              <a:rPr lang="it-IT" dirty="0"/>
              <a:t> or </a:t>
            </a:r>
            <a:r>
              <a:rPr lang="it-IT" dirty="0" err="1"/>
              <a:t>exits</a:t>
            </a:r>
            <a:r>
              <a:rPr lang="it-IT" dirty="0"/>
              <a:t>.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1886F7-A9C7-4358-945F-60F9A1A2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6DFC87-E889-46F3-8F7D-A9E89BC6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23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1503E-E176-4888-98B7-7F09D84D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latin typeface="+mn-lt"/>
              </a:rPr>
              <a:t>Secure</a:t>
            </a:r>
            <a:r>
              <a:rPr lang="it-IT" b="1" dirty="0">
                <a:latin typeface="+mn-lt"/>
              </a:rPr>
              <a:t> Pass - </a:t>
            </a:r>
            <a:r>
              <a:rPr lang="it-IT" b="1" dirty="0" err="1">
                <a:latin typeface="+mn-lt"/>
              </a:rPr>
              <a:t>Concept</a:t>
            </a:r>
            <a:endParaRPr lang="it-IT" b="1" dirty="0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1640BA-2646-431A-8C03-7E4F6239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spcBef>
                <a:spcPts val="0"/>
              </a:spcBef>
              <a:buNone/>
            </a:pPr>
            <a:r>
              <a:rPr lang="it-IT" sz="2600" dirty="0"/>
              <a:t> </a:t>
            </a:r>
            <a:r>
              <a:rPr lang="it-IT" b="1" i="1" dirty="0" err="1"/>
              <a:t>SecurePass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system </a:t>
            </a:r>
            <a:r>
              <a:rPr lang="it-IT" dirty="0" err="1"/>
              <a:t>developed</a:t>
            </a:r>
            <a:r>
              <a:rPr lang="it-IT" dirty="0"/>
              <a:t> for </a:t>
            </a:r>
            <a:r>
              <a:rPr lang="it-IT" dirty="0" err="1"/>
              <a:t>improving</a:t>
            </a:r>
            <a:r>
              <a:rPr lang="it-IT" dirty="0"/>
              <a:t> security of </a:t>
            </a:r>
            <a:r>
              <a:rPr lang="it-IT" dirty="0" err="1"/>
              <a:t>any</a:t>
            </a:r>
            <a:r>
              <a:rPr lang="it-IT" dirty="0"/>
              <a:t> access control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user can: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it-IT" sz="2000" dirty="0"/>
              <a:t>Access to  the system </a:t>
            </a:r>
            <a:r>
              <a:rPr lang="it-IT" sz="2000" dirty="0" err="1"/>
              <a:t>using</a:t>
            </a:r>
            <a:r>
              <a:rPr lang="it-IT" sz="2000" dirty="0"/>
              <a:t> a  double </a:t>
            </a:r>
            <a:r>
              <a:rPr lang="it-IT" sz="2000" dirty="0" err="1"/>
              <a:t>key</a:t>
            </a:r>
            <a:r>
              <a:rPr lang="it-IT" sz="2000" dirty="0"/>
              <a:t> </a:t>
            </a:r>
            <a:r>
              <a:rPr lang="it-IT" sz="2000" dirty="0" err="1"/>
              <a:t>validation</a:t>
            </a:r>
            <a:r>
              <a:rPr lang="it-IT" sz="2000" dirty="0"/>
              <a:t> </a:t>
            </a:r>
            <a:r>
              <a:rPr lang="it-IT" sz="2000" dirty="0" err="1"/>
              <a:t>throught</a:t>
            </a:r>
            <a:r>
              <a:rPr lang="it-IT" sz="2000" dirty="0"/>
              <a:t> face </a:t>
            </a:r>
            <a:r>
              <a:rPr lang="it-IT" sz="2000" dirty="0" err="1"/>
              <a:t>recognition</a:t>
            </a:r>
            <a:r>
              <a:rPr lang="it-IT" sz="2000" dirty="0"/>
              <a:t> system and </a:t>
            </a:r>
            <a:r>
              <a:rPr lang="it-IT" sz="2000" dirty="0" err="1"/>
              <a:t>univoque</a:t>
            </a:r>
            <a:r>
              <a:rPr lang="it-IT" sz="2000" dirty="0"/>
              <a:t> </a:t>
            </a:r>
            <a:r>
              <a:rPr lang="it-IT" sz="2000" dirty="0" err="1"/>
              <a:t>identifier</a:t>
            </a:r>
            <a:r>
              <a:rPr lang="it-IT" sz="20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The admin can: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Insert</a:t>
            </a:r>
            <a:r>
              <a:rPr lang="it-IT" sz="2000" dirty="0"/>
              <a:t> </a:t>
            </a:r>
            <a:r>
              <a:rPr lang="it-IT" sz="2000" dirty="0" err="1"/>
              <a:t>user</a:t>
            </a:r>
            <a:r>
              <a:rPr lang="it-IT" sz="2000" dirty="0"/>
              <a:t>/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employee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credetials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Check the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timetable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each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50000"/>
                  </a:schemeClr>
                </a:solidFill>
              </a:rPr>
              <a:t>employee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it-IT" sz="2000" dirty="0" err="1"/>
              <a:t>Receive</a:t>
            </a:r>
            <a:r>
              <a:rPr lang="it-IT" sz="2000" dirty="0"/>
              <a:t> an email </a:t>
            </a:r>
            <a:r>
              <a:rPr lang="it-IT" sz="2000" dirty="0" err="1"/>
              <a:t>when</a:t>
            </a:r>
            <a:r>
              <a:rPr lang="it-IT" sz="2000" dirty="0"/>
              <a:t> the system </a:t>
            </a:r>
            <a:r>
              <a:rPr lang="it-IT" sz="2000" dirty="0" err="1"/>
              <a:t>spots</a:t>
            </a:r>
            <a:r>
              <a:rPr lang="it-IT" sz="2000" dirty="0"/>
              <a:t> an </a:t>
            </a:r>
            <a:r>
              <a:rPr lang="it-IT" sz="2000" dirty="0" err="1"/>
              <a:t>anomaly</a:t>
            </a:r>
            <a:r>
              <a:rPr lang="it-IT" sz="2000" dirty="0"/>
              <a:t> in the access </a:t>
            </a:r>
            <a:r>
              <a:rPr lang="it-IT" sz="2000" dirty="0" err="1"/>
              <a:t>procedures</a:t>
            </a:r>
            <a:endParaRPr lang="it-IT" sz="4400" dirty="0"/>
          </a:p>
          <a:p>
            <a:pPr marL="201168" lvl="1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dirty="0"/>
              <a:t>	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F45D23-5C33-4035-9360-758724E9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and laboratory on communication systems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9C632C-47A3-4519-A747-A8EAE7AB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5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ACB8-B5B5-4CDE-AB56-A6F2FF7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47990-42EE-451D-93FF-82C32F94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  <a:endParaRPr lang="en-US" sz="2400" b="1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System Architecture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Web Application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B4698-C7B5-4A8F-A182-E1E18A3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7399C0-A5C7-493E-A76A-198379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E9ABF9-9267-4E7F-B04E-C25268BB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44">
            <a:extLst>
              <a:ext uri="{FF2B5EF4-FFF2-40B4-BE49-F238E27FC236}">
                <a16:creationId xmlns:a16="http://schemas.microsoft.com/office/drawing/2014/main" id="{023125D5-3EE6-41A6-9722-FD6F0F96CA16}"/>
              </a:ext>
            </a:extLst>
          </p:cNvPr>
          <p:cNvSpPr/>
          <p:nvPr/>
        </p:nvSpPr>
        <p:spPr>
          <a:xfrm>
            <a:off x="1088412" y="2775718"/>
            <a:ext cx="3525822" cy="3408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B6DE5C-0880-4358-8E6C-A60589B5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E50BAB-C33C-4E28-A7C3-E7D9B78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8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617B21-815B-4807-9DCA-013FC2400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8386" y="-6869"/>
            <a:ext cx="10058400" cy="1449387"/>
          </a:xfrm>
        </p:spPr>
        <p:txBody>
          <a:bodyPr/>
          <a:lstStyle/>
          <a:p>
            <a:pPr algn="ctr"/>
            <a:r>
              <a:rPr lang="it-IT" dirty="0"/>
              <a:t>	</a:t>
            </a:r>
            <a:endParaRPr lang="it-IT" b="1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0E2679CE-7A7E-442D-927B-C803DEACD949}"/>
              </a:ext>
            </a:extLst>
          </p:cNvPr>
          <p:cNvSpPr/>
          <p:nvPr/>
        </p:nvSpPr>
        <p:spPr>
          <a:xfrm>
            <a:off x="2338753" y="4957260"/>
            <a:ext cx="1209822" cy="984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Database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8EBC727-2606-40BD-AFE8-95F1B553B0FD}"/>
              </a:ext>
            </a:extLst>
          </p:cNvPr>
          <p:cNvSpPr/>
          <p:nvPr/>
        </p:nvSpPr>
        <p:spPr>
          <a:xfrm>
            <a:off x="2261378" y="3333951"/>
            <a:ext cx="1364566" cy="9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Server Application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CD59754F-936C-4578-818C-CC799B637987}"/>
              </a:ext>
            </a:extLst>
          </p:cNvPr>
          <p:cNvSpPr/>
          <p:nvPr/>
        </p:nvSpPr>
        <p:spPr>
          <a:xfrm>
            <a:off x="2641208" y="4385169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C5D1F1-9BAF-4FCB-88D2-DAABFC87D496}"/>
              </a:ext>
            </a:extLst>
          </p:cNvPr>
          <p:cNvSpPr/>
          <p:nvPr/>
        </p:nvSpPr>
        <p:spPr>
          <a:xfrm>
            <a:off x="7559008" y="2733607"/>
            <a:ext cx="3525822" cy="3408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9D8F9B93-C025-422F-8FCA-9C03C0ADCE00}"/>
              </a:ext>
            </a:extLst>
          </p:cNvPr>
          <p:cNvSpPr/>
          <p:nvPr/>
        </p:nvSpPr>
        <p:spPr>
          <a:xfrm>
            <a:off x="8615129" y="3165153"/>
            <a:ext cx="1547446" cy="9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FEZ Spider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8A8431-CFF8-4B57-B69D-9396FA78AEAF}"/>
              </a:ext>
            </a:extLst>
          </p:cNvPr>
          <p:cNvSpPr/>
          <p:nvPr/>
        </p:nvSpPr>
        <p:spPr>
          <a:xfrm>
            <a:off x="8438535" y="5000560"/>
            <a:ext cx="1842867" cy="69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Peripherals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13BF725-F4E3-46F0-B202-A21504B9E962}"/>
              </a:ext>
            </a:extLst>
          </p:cNvPr>
          <p:cNvSpPr/>
          <p:nvPr/>
        </p:nvSpPr>
        <p:spPr>
          <a:xfrm>
            <a:off x="1867482" y="1361657"/>
            <a:ext cx="2152357" cy="69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Application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EBF0525F-0BCB-4689-B178-F91A5ACC1BAD}"/>
              </a:ext>
            </a:extLst>
          </p:cNvPr>
          <p:cNvSpPr/>
          <p:nvPr/>
        </p:nvSpPr>
        <p:spPr>
          <a:xfrm>
            <a:off x="4996292" y="3618612"/>
            <a:ext cx="2236763" cy="4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1610B024-C5B3-4FFB-A5A9-93D84E985F0E}"/>
              </a:ext>
            </a:extLst>
          </p:cNvPr>
          <p:cNvSpPr/>
          <p:nvPr/>
        </p:nvSpPr>
        <p:spPr>
          <a:xfrm rot="10800000">
            <a:off x="4979205" y="4344324"/>
            <a:ext cx="2236763" cy="4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22762E47-282D-40D9-AA3A-4813969D33A5}"/>
              </a:ext>
            </a:extLst>
          </p:cNvPr>
          <p:cNvSpPr/>
          <p:nvPr/>
        </p:nvSpPr>
        <p:spPr>
          <a:xfrm rot="10800000">
            <a:off x="3001107" y="4385169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A3E4271-AF86-418C-AAF8-6782FF19CDAC}"/>
              </a:ext>
            </a:extLst>
          </p:cNvPr>
          <p:cNvSpPr txBox="1"/>
          <p:nvPr/>
        </p:nvSpPr>
        <p:spPr>
          <a:xfrm>
            <a:off x="5486432" y="4010703"/>
            <a:ext cx="136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6"/>
                </a:solidFill>
              </a:rPr>
              <a:t>Ethernet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9EFD5B6-C37E-45BE-8D74-CAA6E40E4A8C}"/>
              </a:ext>
            </a:extLst>
          </p:cNvPr>
          <p:cNvSpPr txBox="1"/>
          <p:nvPr/>
        </p:nvSpPr>
        <p:spPr>
          <a:xfrm>
            <a:off x="3414355" y="2184269"/>
            <a:ext cx="176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6"/>
                </a:solidFill>
              </a:rPr>
              <a:t>Network</a:t>
            </a:r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A59DBCAA-2B22-4305-9A86-2CEBA62BB785}"/>
              </a:ext>
            </a:extLst>
          </p:cNvPr>
          <p:cNvSpPr/>
          <p:nvPr/>
        </p:nvSpPr>
        <p:spPr>
          <a:xfrm>
            <a:off x="2641207" y="2219105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>
            <a:extLst>
              <a:ext uri="{FF2B5EF4-FFF2-40B4-BE49-F238E27FC236}">
                <a16:creationId xmlns:a16="http://schemas.microsoft.com/office/drawing/2014/main" id="{2F266220-2FF5-41CF-BE18-2FB79E1702A1}"/>
              </a:ext>
            </a:extLst>
          </p:cNvPr>
          <p:cNvSpPr/>
          <p:nvPr/>
        </p:nvSpPr>
        <p:spPr>
          <a:xfrm rot="10800000">
            <a:off x="3001106" y="2219105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42FA400-3D1B-4CAF-AA3B-9AB7DC8B43BA}"/>
              </a:ext>
            </a:extLst>
          </p:cNvPr>
          <p:cNvSpPr/>
          <p:nvPr/>
        </p:nvSpPr>
        <p:spPr>
          <a:xfrm>
            <a:off x="7584531" y="2678523"/>
            <a:ext cx="120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accent6"/>
                </a:solidFill>
              </a:rPr>
              <a:t>Client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F5627365-4B15-45E8-8EA2-E05D9D0EAEC6}"/>
              </a:ext>
            </a:extLst>
          </p:cNvPr>
          <p:cNvSpPr/>
          <p:nvPr/>
        </p:nvSpPr>
        <p:spPr>
          <a:xfrm>
            <a:off x="1224944" y="2734622"/>
            <a:ext cx="120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accent6"/>
                </a:solidFill>
              </a:rPr>
              <a:t>Server</a:t>
            </a: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AC11B66D-E41B-4742-808D-B6CBE7E8D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14" y="1162821"/>
            <a:ext cx="903342" cy="903342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C33ACB44-9941-401F-AF93-EDC3A60B9B78}"/>
              </a:ext>
            </a:extLst>
          </p:cNvPr>
          <p:cNvSpPr/>
          <p:nvPr/>
        </p:nvSpPr>
        <p:spPr>
          <a:xfrm>
            <a:off x="10110161" y="1395601"/>
            <a:ext cx="892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6"/>
                </a:solidFill>
              </a:rPr>
              <a:t>Users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80213C-FF2B-4333-AC86-F9E04639D5C6}"/>
              </a:ext>
            </a:extLst>
          </p:cNvPr>
          <p:cNvSpPr txBox="1"/>
          <p:nvPr/>
        </p:nvSpPr>
        <p:spPr>
          <a:xfrm>
            <a:off x="2432756" y="181729"/>
            <a:ext cx="6727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it-I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Freccia in giù 34">
            <a:extLst>
              <a:ext uri="{FF2B5EF4-FFF2-40B4-BE49-F238E27FC236}">
                <a16:creationId xmlns:a16="http://schemas.microsoft.com/office/drawing/2014/main" id="{28DE8770-ABDC-4A58-B05A-C64B9D2685FF}"/>
              </a:ext>
            </a:extLst>
          </p:cNvPr>
          <p:cNvSpPr/>
          <p:nvPr/>
        </p:nvSpPr>
        <p:spPr>
          <a:xfrm>
            <a:off x="9104983" y="2202929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>
            <a:extLst>
              <a:ext uri="{FF2B5EF4-FFF2-40B4-BE49-F238E27FC236}">
                <a16:creationId xmlns:a16="http://schemas.microsoft.com/office/drawing/2014/main" id="{35873DD9-D1A4-4DE2-B2B1-4DF0294BFE19}"/>
              </a:ext>
            </a:extLst>
          </p:cNvPr>
          <p:cNvSpPr/>
          <p:nvPr/>
        </p:nvSpPr>
        <p:spPr>
          <a:xfrm rot="10800000">
            <a:off x="9417413" y="2170294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139DFE51-E0CF-4D19-A41A-DA343E69925D}"/>
              </a:ext>
            </a:extLst>
          </p:cNvPr>
          <p:cNvSpPr/>
          <p:nvPr/>
        </p:nvSpPr>
        <p:spPr>
          <a:xfrm>
            <a:off x="9057514" y="4340831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in giù 46">
            <a:extLst>
              <a:ext uri="{FF2B5EF4-FFF2-40B4-BE49-F238E27FC236}">
                <a16:creationId xmlns:a16="http://schemas.microsoft.com/office/drawing/2014/main" id="{2888A457-A2FD-48D0-88FD-932BA78EAD67}"/>
              </a:ext>
            </a:extLst>
          </p:cNvPr>
          <p:cNvSpPr/>
          <p:nvPr/>
        </p:nvSpPr>
        <p:spPr>
          <a:xfrm rot="10800000">
            <a:off x="9417413" y="4340831"/>
            <a:ext cx="302455" cy="419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0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ACB8-B5B5-4CDE-AB56-A6F2FF7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47990-42EE-451D-93FF-82C32F94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System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Server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Overview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Microsoft Cognitive Services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6"/>
                </a:solidFill>
              </a:rPr>
              <a:t>Execution Steps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Web Application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6B4698-C7B5-4A8F-A182-E1E18A3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and laboratory on communication systems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7399C0-A5C7-493E-A76A-1983790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C904-C8F2-4D65-9DEC-EF299C7A3560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7208C5-0CA5-482F-9F41-AEBEDC29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178229"/>
            <a:ext cx="2203440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75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879</Words>
  <Application>Microsoft Office PowerPoint</Application>
  <PresentationFormat>Widescreen</PresentationFormat>
  <Paragraphs>205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Wingdings</vt:lpstr>
      <vt:lpstr>Retrospettivo</vt:lpstr>
      <vt:lpstr>Secure Pass</vt:lpstr>
      <vt:lpstr>Outline</vt:lpstr>
      <vt:lpstr>Outline</vt:lpstr>
      <vt:lpstr>Development Team</vt:lpstr>
      <vt:lpstr>Secure Pass - Concept</vt:lpstr>
      <vt:lpstr>Secure Pass - Concept</vt:lpstr>
      <vt:lpstr>Outline</vt:lpstr>
      <vt:lpstr> </vt:lpstr>
      <vt:lpstr>Outline</vt:lpstr>
      <vt:lpstr>Presentazione standard di PowerPoint</vt:lpstr>
      <vt:lpstr>    MS Cognitive Services – Face Recognition</vt:lpstr>
      <vt:lpstr>Step 1 - Connection</vt:lpstr>
      <vt:lpstr>Step 2 – ID Check</vt:lpstr>
      <vt:lpstr>Step 3 - Image Check</vt:lpstr>
      <vt:lpstr>Outline</vt:lpstr>
      <vt:lpstr>Client - Overview</vt:lpstr>
      <vt:lpstr>Presentazione standard di PowerPoint</vt:lpstr>
      <vt:lpstr>Client - HW Configuration</vt:lpstr>
      <vt:lpstr>Client - Glide</vt:lpstr>
      <vt:lpstr>Client - Glide</vt:lpstr>
      <vt:lpstr>Outline</vt:lpstr>
      <vt:lpstr>Web Application - Overview</vt:lpstr>
      <vt:lpstr>Web Application - Database Management</vt:lpstr>
      <vt:lpstr>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Mocerino</dc:creator>
  <cp:lastModifiedBy>Luca Mocerino</cp:lastModifiedBy>
  <cp:revision>83</cp:revision>
  <dcterms:created xsi:type="dcterms:W3CDTF">2017-06-11T12:18:41Z</dcterms:created>
  <dcterms:modified xsi:type="dcterms:W3CDTF">2017-06-26T10:38:37Z</dcterms:modified>
</cp:coreProperties>
</file>