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79" r:id="rId2"/>
    <p:sldId id="257" r:id="rId3"/>
    <p:sldId id="258" r:id="rId4"/>
    <p:sldId id="259" r:id="rId5"/>
    <p:sldId id="263" r:id="rId6"/>
    <p:sldId id="264" r:id="rId7"/>
    <p:sldId id="265" r:id="rId8"/>
    <p:sldId id="266" r:id="rId9"/>
    <p:sldId id="267" r:id="rId10"/>
    <p:sldId id="268" r:id="rId11"/>
    <p:sldId id="269" r:id="rId12"/>
    <p:sldId id="278" r:id="rId13"/>
    <p:sldId id="271" r:id="rId14"/>
    <p:sldId id="272" r:id="rId15"/>
    <p:sldId id="273" r:id="rId16"/>
    <p:sldId id="275" r:id="rId17"/>
    <p:sldId id="276" r:id="rId18"/>
    <p:sldId id="277" r:id="rId19"/>
    <p:sldId id="280"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791" autoAdjust="0"/>
  </p:normalViewPr>
  <p:slideViewPr>
    <p:cSldViewPr snapToGrid="0">
      <p:cViewPr varScale="1">
        <p:scale>
          <a:sx n="69" d="100"/>
          <a:sy n="69" d="100"/>
        </p:scale>
        <p:origin x="1186" y="72"/>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B30F2-0244-45D3-8578-5CF2ADB6E27D}" type="datetimeFigureOut">
              <a:rPr lang="en-GB" smtClean="0"/>
              <a:t>14/12/2022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72F27-0D57-4580-B196-872D4C8ECB9D}" type="slidenum">
              <a:rPr lang="en-GB" smtClean="0"/>
              <a:t>‹#›</a:t>
            </a:fld>
            <a:endParaRPr lang="en-GB"/>
          </a:p>
        </p:txBody>
      </p:sp>
    </p:spTree>
    <p:extLst>
      <p:ext uri="{BB962C8B-B14F-4D97-AF65-F5344CB8AC3E}">
        <p14:creationId xmlns:p14="http://schemas.microsoft.com/office/powerpoint/2010/main" val="116692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Dear Examiners, my name is Luca Muscat, and I will be presenting my Final Year Project titled "A Comparative Study of Concurrent Queueing Algorithms &amp; Their Performance", which is conducted under the supervision of Professor Kevin Vella</a:t>
            </a:r>
          </a:p>
        </p:txBody>
      </p:sp>
      <p:sp>
        <p:nvSpPr>
          <p:cNvPr id="4" name="Slide Number Placeholder 3"/>
          <p:cNvSpPr>
            <a:spLocks noGrp="1"/>
          </p:cNvSpPr>
          <p:nvPr>
            <p:ph type="sldNum" sz="quarter" idx="5"/>
          </p:nvPr>
        </p:nvSpPr>
        <p:spPr/>
        <p:txBody>
          <a:bodyPr/>
          <a:lstStyle/>
          <a:p>
            <a:fld id="{5C872F27-0D57-4580-B196-872D4C8ECB9D}" type="slidenum">
              <a:rPr lang="en-GB" smtClean="0"/>
              <a:t>1</a:t>
            </a:fld>
            <a:endParaRPr lang="en-GB"/>
          </a:p>
        </p:txBody>
      </p:sp>
    </p:spTree>
    <p:extLst>
      <p:ext uri="{BB962C8B-B14F-4D97-AF65-F5344CB8AC3E}">
        <p14:creationId xmlns:p14="http://schemas.microsoft.com/office/powerpoint/2010/main" val="2409509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concurrent queueing algorithms have been implemented</a:t>
            </a:r>
            <a:endParaRPr lang="en-GB" dirty="0"/>
          </a:p>
        </p:txBody>
      </p:sp>
      <p:sp>
        <p:nvSpPr>
          <p:cNvPr id="4" name="Slide Number Placeholder 3"/>
          <p:cNvSpPr>
            <a:spLocks noGrp="1"/>
          </p:cNvSpPr>
          <p:nvPr>
            <p:ph type="sldNum" sz="quarter" idx="5"/>
          </p:nvPr>
        </p:nvSpPr>
        <p:spPr/>
        <p:txBody>
          <a:bodyPr/>
          <a:lstStyle/>
          <a:p>
            <a:fld id="{5C872F27-0D57-4580-B196-872D4C8ECB9D}" type="slidenum">
              <a:rPr lang="en-GB" smtClean="0"/>
              <a:t>10</a:t>
            </a:fld>
            <a:endParaRPr lang="en-GB"/>
          </a:p>
        </p:txBody>
      </p:sp>
    </p:spTree>
    <p:extLst>
      <p:ext uri="{BB962C8B-B14F-4D97-AF65-F5344CB8AC3E}">
        <p14:creationId xmlns:p14="http://schemas.microsoft.com/office/powerpoint/2010/main" val="1285724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Two benchmarks are used in the evaluation phase:</a:t>
            </a:r>
          </a:p>
          <a:p>
            <a:endParaRPr lang="en-GB" dirty="0"/>
          </a:p>
          <a:p>
            <a:r>
              <a:rPr lang="en-GB" dirty="0"/>
              <a:t>In the pairwise benchmark, an iteration consists of an enqueue-dequeue pair, padded by artificial delays;</a:t>
            </a:r>
          </a:p>
          <a:p>
            <a:endParaRPr lang="en-GB" dirty="0"/>
          </a:p>
          <a:p>
            <a:r>
              <a:rPr lang="en-GB" dirty="0"/>
              <a:t>In the ‘50% enqueue’ benchmark, an iteration consists of a thread either executing an enqueue or a dequeue, followed by an artificial delay.</a:t>
            </a:r>
          </a:p>
          <a:p>
            <a:endParaRPr lang="en-GB" dirty="0"/>
          </a:p>
          <a:p>
            <a:r>
              <a:rPr lang="en-GB" dirty="0"/>
              <a:t>Each benchmark executes ten million iterations across N threads for ten times, where the average of the average net runtime per thread is recorded. Each benchmark is executed for three times in order to determine the variance of the results;</a:t>
            </a:r>
          </a:p>
          <a:p>
            <a:endParaRPr lang="en-GB" dirty="0"/>
          </a:p>
          <a:p>
            <a:endParaRPr lang="en-GB" dirty="0"/>
          </a:p>
        </p:txBody>
      </p:sp>
      <p:sp>
        <p:nvSpPr>
          <p:cNvPr id="4" name="Slide Number Placeholder 3"/>
          <p:cNvSpPr>
            <a:spLocks noGrp="1"/>
          </p:cNvSpPr>
          <p:nvPr>
            <p:ph type="sldNum" sz="quarter" idx="5"/>
          </p:nvPr>
        </p:nvSpPr>
        <p:spPr/>
        <p:txBody>
          <a:bodyPr/>
          <a:lstStyle/>
          <a:p>
            <a:fld id="{5C872F27-0D57-4580-B196-872D4C8ECB9D}" type="slidenum">
              <a:rPr lang="en-GB" smtClean="0"/>
              <a:t>11</a:t>
            </a:fld>
            <a:endParaRPr lang="en-GB"/>
          </a:p>
        </p:txBody>
      </p:sp>
    </p:spTree>
    <p:extLst>
      <p:ext uri="{BB962C8B-B14F-4D97-AF65-F5344CB8AC3E}">
        <p14:creationId xmlns:p14="http://schemas.microsoft.com/office/powerpoint/2010/main" val="224507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control variables are the number of threads in a workload, and the length of the artificial delay;</a:t>
            </a:r>
          </a:p>
          <a:p>
            <a:endParaRPr lang="en-GB" dirty="0"/>
          </a:p>
          <a:p>
            <a:r>
              <a:rPr lang="en-GB" dirty="0"/>
              <a:t>As this is an experimental study, it is crucial to identify and mitigate sources of error which threaten our results' validity. Operating system activities introduce variance, requiring the benchmarking machine to be fine-tuned.</a:t>
            </a:r>
          </a:p>
          <a:p>
            <a:endParaRPr lang="en-GB" dirty="0"/>
          </a:p>
          <a:p>
            <a:r>
              <a:rPr lang="en-US" sz="1200" dirty="0">
                <a:latin typeface="Palatino Linotype" panose="02040502050505030304" pitchFamily="18" charset="0"/>
              </a:rPr>
              <a:t>Owing to our efforts in mitigating variance, our results’ 99</a:t>
            </a:r>
            <a:r>
              <a:rPr lang="en-US" sz="1200" baseline="30000" dirty="0">
                <a:latin typeface="Palatino Linotype" panose="02040502050505030304" pitchFamily="18" charset="0"/>
              </a:rPr>
              <a:t>th</a:t>
            </a:r>
            <a:r>
              <a:rPr lang="en-US" sz="1200" dirty="0">
                <a:latin typeface="Palatino Linotype" panose="02040502050505030304" pitchFamily="18" charset="0"/>
              </a:rPr>
              <a:t> percentile for </a:t>
            </a:r>
            <a:r>
              <a:rPr lang="en-US" sz="1200" i="1" dirty="0">
                <a:latin typeface="Palatino Linotype" panose="02040502050505030304" pitchFamily="18" charset="0"/>
              </a:rPr>
              <a:t>coefficient of </a:t>
            </a:r>
            <a:r>
              <a:rPr lang="en-US" sz="1200" b="0" i="1" dirty="0">
                <a:latin typeface="Palatino Linotype" panose="02040502050505030304" pitchFamily="18" charset="0"/>
              </a:rPr>
              <a:t>variance</a:t>
            </a:r>
            <a:r>
              <a:rPr lang="en-US" sz="1200" i="1" dirty="0">
                <a:latin typeface="Palatino Linotype" panose="02040502050505030304" pitchFamily="18" charset="0"/>
              </a:rPr>
              <a:t> </a:t>
            </a:r>
            <a:r>
              <a:rPr lang="en-US" sz="1200" dirty="0">
                <a:latin typeface="Palatino Linotype" panose="02040502050505030304" pitchFamily="18" charset="0"/>
              </a:rPr>
              <a:t>is </a:t>
            </a:r>
            <a:r>
              <a:rPr lang="en-US" sz="1200" b="1" i="1" dirty="0">
                <a:latin typeface="Palatino Linotype" panose="02040502050505030304" pitchFamily="18" charset="0"/>
              </a:rPr>
              <a:t>2.874%</a:t>
            </a:r>
          </a:p>
        </p:txBody>
      </p:sp>
      <p:sp>
        <p:nvSpPr>
          <p:cNvPr id="4" name="Slide Number Placeholder 3"/>
          <p:cNvSpPr>
            <a:spLocks noGrp="1"/>
          </p:cNvSpPr>
          <p:nvPr>
            <p:ph type="sldNum" sz="quarter" idx="5"/>
          </p:nvPr>
        </p:nvSpPr>
        <p:spPr/>
        <p:txBody>
          <a:bodyPr/>
          <a:lstStyle/>
          <a:p>
            <a:fld id="{5C872F27-0D57-4580-B196-872D4C8ECB9D}" type="slidenum">
              <a:rPr lang="en-GB" smtClean="0"/>
              <a:t>12</a:t>
            </a:fld>
            <a:endParaRPr lang="en-GB"/>
          </a:p>
        </p:txBody>
      </p:sp>
    </p:spTree>
    <p:extLst>
      <p:ext uri="{BB962C8B-B14F-4D97-AF65-F5344CB8AC3E}">
        <p14:creationId xmlns:p14="http://schemas.microsoft.com/office/powerpoint/2010/main" val="1115968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Non-blocking queues using Single-Width Compare-And-Swap (also known as CAS) are significantly faster than their Double-Width counterparts (also known as DWCAS)</a:t>
            </a:r>
          </a:p>
          <a:p>
            <a:endParaRPr lang="en-US" dirty="0"/>
          </a:p>
          <a:p>
            <a:r>
              <a:rPr lang="en-GB" dirty="0"/>
              <a:t>The two-lock queue consistently outperforms the MS-Queue and the Baskets Queue by at most 27%</a:t>
            </a:r>
          </a:p>
        </p:txBody>
      </p:sp>
      <p:sp>
        <p:nvSpPr>
          <p:cNvPr id="4" name="Slide Number Placeholder 3"/>
          <p:cNvSpPr>
            <a:spLocks noGrp="1"/>
          </p:cNvSpPr>
          <p:nvPr>
            <p:ph type="sldNum" sz="quarter" idx="5"/>
          </p:nvPr>
        </p:nvSpPr>
        <p:spPr/>
        <p:txBody>
          <a:bodyPr/>
          <a:lstStyle/>
          <a:p>
            <a:fld id="{5C872F27-0D57-4580-B196-872D4C8ECB9D}" type="slidenum">
              <a:rPr lang="en-GB" smtClean="0"/>
              <a:t>13</a:t>
            </a:fld>
            <a:endParaRPr lang="en-GB"/>
          </a:p>
        </p:txBody>
      </p:sp>
    </p:spTree>
    <p:extLst>
      <p:ext uri="{BB962C8B-B14F-4D97-AF65-F5344CB8AC3E}">
        <p14:creationId xmlns:p14="http://schemas.microsoft.com/office/powerpoint/2010/main" val="708256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workloads of two threads, each queue experiences a significant degradation in performance.</a:t>
            </a:r>
          </a:p>
          <a:p>
            <a:endParaRPr lang="en-US" dirty="0"/>
          </a:p>
          <a:p>
            <a:r>
              <a:rPr lang="en-US" dirty="0"/>
              <a:t>Non-blocking queues using CAS experience a harsher degradation in performance than their double width counterparts. Michael and Scott attribute the degradation in performance to the head and tail of each queue being shared across two threads, increasing the cache miss rate;</a:t>
            </a:r>
          </a:p>
          <a:p>
            <a:endParaRPr lang="en-GB" dirty="0"/>
          </a:p>
        </p:txBody>
      </p:sp>
      <p:sp>
        <p:nvSpPr>
          <p:cNvPr id="4" name="Slide Number Placeholder 3"/>
          <p:cNvSpPr>
            <a:spLocks noGrp="1"/>
          </p:cNvSpPr>
          <p:nvPr>
            <p:ph type="sldNum" sz="quarter" idx="5"/>
          </p:nvPr>
        </p:nvSpPr>
        <p:spPr/>
        <p:txBody>
          <a:bodyPr/>
          <a:lstStyle/>
          <a:p>
            <a:fld id="{5C872F27-0D57-4580-B196-872D4C8ECB9D}" type="slidenum">
              <a:rPr lang="en-GB" smtClean="0"/>
              <a:t>14</a:t>
            </a:fld>
            <a:endParaRPr lang="en-GB"/>
          </a:p>
        </p:txBody>
      </p:sp>
    </p:spTree>
    <p:extLst>
      <p:ext uri="{BB962C8B-B14F-4D97-AF65-F5344CB8AC3E}">
        <p14:creationId xmlns:p14="http://schemas.microsoft.com/office/powerpoint/2010/main" val="2229580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implementation of Valois’s queue does not include a memory reclamation scheme, consequently, we were unable to reproduce Michael &amp; Scott’s results for Valois’s queue. </a:t>
            </a:r>
          </a:p>
          <a:p>
            <a:endParaRPr lang="en-US" dirty="0"/>
          </a:p>
          <a:p>
            <a:r>
              <a:rPr lang="en-US" dirty="0"/>
              <a:t>Upon further investigation of their published source code, we observe that their choice of memory reclamation schemes introduces a bias that works in their </a:t>
            </a:r>
            <a:r>
              <a:rPr lang="en-US" dirty="0" err="1"/>
              <a:t>favour</a:t>
            </a:r>
            <a:r>
              <a:rPr lang="en-US" dirty="0"/>
              <a:t>.</a:t>
            </a:r>
            <a:endParaRPr lang="en-GB" dirty="0"/>
          </a:p>
        </p:txBody>
      </p:sp>
      <p:sp>
        <p:nvSpPr>
          <p:cNvPr id="4" name="Slide Number Placeholder 3"/>
          <p:cNvSpPr>
            <a:spLocks noGrp="1"/>
          </p:cNvSpPr>
          <p:nvPr>
            <p:ph type="sldNum" sz="quarter" idx="5"/>
          </p:nvPr>
        </p:nvSpPr>
        <p:spPr/>
        <p:txBody>
          <a:bodyPr/>
          <a:lstStyle/>
          <a:p>
            <a:fld id="{5C872F27-0D57-4580-B196-872D4C8ECB9D}" type="slidenum">
              <a:rPr lang="en-GB" smtClean="0"/>
              <a:t>15</a:t>
            </a:fld>
            <a:endParaRPr lang="en-GB"/>
          </a:p>
        </p:txBody>
      </p:sp>
    </p:spTree>
    <p:extLst>
      <p:ext uri="{BB962C8B-B14F-4D97-AF65-F5344CB8AC3E}">
        <p14:creationId xmlns:p14="http://schemas.microsoft.com/office/powerpoint/2010/main" val="3119050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workloads of three threads, Michael and Scott boast a speedup of a factor less than one third in their MS Queue, however, our results and the results of prior works shows more modest speedups (in our case, we observe a speedup of at most </a:t>
            </a:r>
            <a:r>
              <a:rPr lang="en-US" b="1" i="1" dirty="0"/>
              <a:t>6.591</a:t>
            </a:r>
            <a:r>
              <a:rPr lang="en-US" b="0" i="0" dirty="0"/>
              <a:t>%).</a:t>
            </a:r>
            <a:endParaRPr lang="en-GB" b="0" i="0" dirty="0"/>
          </a:p>
        </p:txBody>
      </p:sp>
      <p:sp>
        <p:nvSpPr>
          <p:cNvPr id="4" name="Slide Number Placeholder 3"/>
          <p:cNvSpPr>
            <a:spLocks noGrp="1"/>
          </p:cNvSpPr>
          <p:nvPr>
            <p:ph type="sldNum" sz="quarter" idx="5"/>
          </p:nvPr>
        </p:nvSpPr>
        <p:spPr/>
        <p:txBody>
          <a:bodyPr/>
          <a:lstStyle/>
          <a:p>
            <a:fld id="{5C872F27-0D57-4580-B196-872D4C8ECB9D}" type="slidenum">
              <a:rPr lang="en-GB" smtClean="0"/>
              <a:t>16</a:t>
            </a:fld>
            <a:endParaRPr lang="en-GB"/>
          </a:p>
        </p:txBody>
      </p:sp>
    </p:spTree>
    <p:extLst>
      <p:ext uri="{BB962C8B-B14F-4D97-AF65-F5344CB8AC3E}">
        <p14:creationId xmlns:p14="http://schemas.microsoft.com/office/powerpoint/2010/main" val="2269792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prior work, we observe a slight dip in performance in the MS-Queue and the Two-Lock Queue under workloads of four threads.</a:t>
            </a:r>
          </a:p>
          <a:p>
            <a:endParaRPr lang="en-US" dirty="0"/>
          </a:p>
          <a:p>
            <a:r>
              <a:rPr lang="en-GB" dirty="0"/>
              <a:t>The Baskets Queue performs better in the 50% Enqueue Benchmark as the baskets mechanism is used up to 111 times more than in the Pairwise benchmark.</a:t>
            </a:r>
          </a:p>
        </p:txBody>
      </p:sp>
      <p:sp>
        <p:nvSpPr>
          <p:cNvPr id="4" name="Slide Number Placeholder 3"/>
          <p:cNvSpPr>
            <a:spLocks noGrp="1"/>
          </p:cNvSpPr>
          <p:nvPr>
            <p:ph type="sldNum" sz="quarter" idx="5"/>
          </p:nvPr>
        </p:nvSpPr>
        <p:spPr/>
        <p:txBody>
          <a:bodyPr/>
          <a:lstStyle/>
          <a:p>
            <a:fld id="{5C872F27-0D57-4580-B196-872D4C8ECB9D}" type="slidenum">
              <a:rPr lang="en-GB" smtClean="0"/>
              <a:t>17</a:t>
            </a:fld>
            <a:endParaRPr lang="en-GB"/>
          </a:p>
        </p:txBody>
      </p:sp>
    </p:spTree>
    <p:extLst>
      <p:ext uri="{BB962C8B-B14F-4D97-AF65-F5344CB8AC3E}">
        <p14:creationId xmlns:p14="http://schemas.microsoft.com/office/powerpoint/2010/main" val="4028866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C872F27-0D57-4580-B196-872D4C8ECB9D}" type="slidenum">
              <a:rPr lang="en-GB" smtClean="0"/>
              <a:t>18</a:t>
            </a:fld>
            <a:endParaRPr lang="en-GB"/>
          </a:p>
        </p:txBody>
      </p:sp>
    </p:spTree>
    <p:extLst>
      <p:ext uri="{BB962C8B-B14F-4D97-AF65-F5344CB8AC3E}">
        <p14:creationId xmlns:p14="http://schemas.microsoft.com/office/powerpoint/2010/main" val="3809887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we’re restricted to a four core CPU, we need to pin more than a single thread to several cores;</a:t>
            </a:r>
          </a:p>
          <a:p>
            <a:endParaRPr lang="en-US" dirty="0"/>
          </a:p>
          <a:p>
            <a:r>
              <a:rPr lang="en-GB" dirty="0"/>
              <a:t>Up to delays of 250 nanoseconds, the</a:t>
            </a:r>
            <a:r>
              <a:rPr lang="en-GB" i="1" dirty="0"/>
              <a:t> </a:t>
            </a:r>
            <a:r>
              <a:rPr lang="en-GB" i="0" dirty="0"/>
              <a:t>Baskets Queue and the MS Queue are at most 47.045% and 60.604% faster than the two-lock queue;</a:t>
            </a:r>
          </a:p>
          <a:p>
            <a:endParaRPr lang="en-GB" i="0" dirty="0"/>
          </a:p>
          <a:p>
            <a:r>
              <a:rPr lang="en-GB" i="0" dirty="0"/>
              <a:t>At delays greater than 150 nanoseconds, each queue’s performance is significantly degraded, as context switches occur more often</a:t>
            </a:r>
            <a:endParaRPr lang="en-GB" dirty="0"/>
          </a:p>
        </p:txBody>
      </p:sp>
      <p:sp>
        <p:nvSpPr>
          <p:cNvPr id="4" name="Slide Number Placeholder 3"/>
          <p:cNvSpPr>
            <a:spLocks noGrp="1"/>
          </p:cNvSpPr>
          <p:nvPr>
            <p:ph type="sldNum" sz="quarter" idx="5"/>
          </p:nvPr>
        </p:nvSpPr>
        <p:spPr/>
        <p:txBody>
          <a:bodyPr/>
          <a:lstStyle/>
          <a:p>
            <a:fld id="{5C872F27-0D57-4580-B196-872D4C8ECB9D}" type="slidenum">
              <a:rPr lang="en-GB" smtClean="0"/>
              <a:t>19</a:t>
            </a:fld>
            <a:endParaRPr lang="en-GB"/>
          </a:p>
        </p:txBody>
      </p:sp>
    </p:spTree>
    <p:extLst>
      <p:ext uri="{BB962C8B-B14F-4D97-AF65-F5344CB8AC3E}">
        <p14:creationId xmlns:p14="http://schemas.microsoft.com/office/powerpoint/2010/main" val="734772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Queues are one of the most ubiquitous data structures in the field of computer science;</a:t>
            </a:r>
          </a:p>
          <a:p>
            <a:endParaRPr lang="en-GB" dirty="0"/>
          </a:p>
          <a:p>
            <a:r>
              <a:rPr lang="en-GB" dirty="0"/>
              <a:t>Concurrent data structures are difficult to get right, as writing multi-threaded programs requires intimate knowledge of the CPU</a:t>
            </a:r>
          </a:p>
          <a:p>
            <a:endParaRPr lang="en-GB" dirty="0"/>
          </a:p>
          <a:p>
            <a:r>
              <a:rPr lang="en-GB" dirty="0"/>
              <a:t>We are able to identify few studies surveying and replicating concurrent queueing algorithms</a:t>
            </a:r>
          </a:p>
        </p:txBody>
      </p:sp>
      <p:sp>
        <p:nvSpPr>
          <p:cNvPr id="4" name="Slide Number Placeholder 3"/>
          <p:cNvSpPr>
            <a:spLocks noGrp="1"/>
          </p:cNvSpPr>
          <p:nvPr>
            <p:ph type="sldNum" sz="quarter" idx="5"/>
          </p:nvPr>
        </p:nvSpPr>
        <p:spPr/>
        <p:txBody>
          <a:bodyPr/>
          <a:lstStyle/>
          <a:p>
            <a:fld id="{5C872F27-0D57-4580-B196-872D4C8ECB9D}" type="slidenum">
              <a:rPr lang="en-GB" smtClean="0"/>
              <a:t>2</a:t>
            </a:fld>
            <a:endParaRPr lang="en-GB"/>
          </a:p>
        </p:txBody>
      </p:sp>
    </p:spTree>
    <p:extLst>
      <p:ext uri="{BB962C8B-B14F-4D97-AF65-F5344CB8AC3E}">
        <p14:creationId xmlns:p14="http://schemas.microsoft.com/office/powerpoint/2010/main" val="3518954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queues using DWCAS are significantly slower than their Single-Width counterparts, blocking queues are preferable to non-blocking queues under low contention, non-blocking queues are superior in environments with random delay</a:t>
            </a:r>
          </a:p>
          <a:p>
            <a:endParaRPr lang="en-US" dirty="0"/>
          </a:p>
          <a:p>
            <a:r>
              <a:rPr lang="en-US" dirty="0"/>
              <a:t>We uncover biases in Michael &amp; Scott’s study, which to the best of our knowledge, were not discussed in any previous publications while the Baskets Queue’s performance is dependent on its use of the baskets mechanism.</a:t>
            </a:r>
          </a:p>
        </p:txBody>
      </p:sp>
      <p:sp>
        <p:nvSpPr>
          <p:cNvPr id="4" name="Slide Number Placeholder 3"/>
          <p:cNvSpPr>
            <a:spLocks noGrp="1"/>
          </p:cNvSpPr>
          <p:nvPr>
            <p:ph type="sldNum" sz="quarter" idx="5"/>
          </p:nvPr>
        </p:nvSpPr>
        <p:spPr/>
        <p:txBody>
          <a:bodyPr/>
          <a:lstStyle/>
          <a:p>
            <a:fld id="{5C872F27-0D57-4580-B196-872D4C8ECB9D}" type="slidenum">
              <a:rPr lang="en-GB" smtClean="0"/>
              <a:t>20</a:t>
            </a:fld>
            <a:endParaRPr lang="en-GB"/>
          </a:p>
        </p:txBody>
      </p:sp>
    </p:spTree>
    <p:extLst>
      <p:ext uri="{BB962C8B-B14F-4D97-AF65-F5344CB8AC3E}">
        <p14:creationId xmlns:p14="http://schemas.microsoft.com/office/powerpoint/2010/main" val="3019695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aims and objectives are to implement a benchmarking framework for concurrent queueing algorithms, reasonably validate the implemented benchmarking framework, to implement a variety of concurrent queueing algorithms, and to critically compare each concurrent queue's performance.</a:t>
            </a:r>
          </a:p>
        </p:txBody>
      </p:sp>
      <p:sp>
        <p:nvSpPr>
          <p:cNvPr id="4" name="Slide Number Placeholder 3"/>
          <p:cNvSpPr>
            <a:spLocks noGrp="1"/>
          </p:cNvSpPr>
          <p:nvPr>
            <p:ph type="sldNum" sz="quarter" idx="5"/>
          </p:nvPr>
        </p:nvSpPr>
        <p:spPr/>
        <p:txBody>
          <a:bodyPr/>
          <a:lstStyle/>
          <a:p>
            <a:fld id="{5C872F27-0D57-4580-B196-872D4C8ECB9D}" type="slidenum">
              <a:rPr lang="en-GB" smtClean="0"/>
              <a:t>3</a:t>
            </a:fld>
            <a:endParaRPr lang="en-GB"/>
          </a:p>
        </p:txBody>
      </p:sp>
    </p:spTree>
    <p:extLst>
      <p:ext uri="{BB962C8B-B14F-4D97-AF65-F5344CB8AC3E}">
        <p14:creationId xmlns:p14="http://schemas.microsoft.com/office/powerpoint/2010/main" val="1369708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Concurrent Queues may be characterized by their capacity, and multiplicity of </a:t>
            </a:r>
            <a:r>
              <a:rPr lang="en-GB" dirty="0" err="1"/>
              <a:t>simulatenous</a:t>
            </a:r>
            <a:r>
              <a:rPr lang="en-GB" dirty="0"/>
              <a:t> enqueuers and dequeuers</a:t>
            </a:r>
          </a:p>
          <a:p>
            <a:endParaRPr lang="en-GB" dirty="0"/>
          </a:p>
          <a:p>
            <a:r>
              <a:rPr lang="en-GB" dirty="0"/>
              <a:t>An algorithm's progress condition describes how and when a number of threads can make forward progress</a:t>
            </a:r>
          </a:p>
        </p:txBody>
      </p:sp>
      <p:sp>
        <p:nvSpPr>
          <p:cNvPr id="4" name="Slide Number Placeholder 3"/>
          <p:cNvSpPr>
            <a:spLocks noGrp="1"/>
          </p:cNvSpPr>
          <p:nvPr>
            <p:ph type="sldNum" sz="quarter" idx="5"/>
          </p:nvPr>
        </p:nvSpPr>
        <p:spPr/>
        <p:txBody>
          <a:bodyPr/>
          <a:lstStyle/>
          <a:p>
            <a:fld id="{5C872F27-0D57-4580-B196-872D4C8ECB9D}" type="slidenum">
              <a:rPr lang="en-GB" smtClean="0"/>
              <a:t>4</a:t>
            </a:fld>
            <a:endParaRPr lang="en-GB"/>
          </a:p>
        </p:txBody>
      </p:sp>
    </p:spTree>
    <p:extLst>
      <p:ext uri="{BB962C8B-B14F-4D97-AF65-F5344CB8AC3E}">
        <p14:creationId xmlns:p14="http://schemas.microsoft.com/office/powerpoint/2010/main" val="1092058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Valois's PHD Thesis 'Lock-Free Data Structures', Valois surveys several lock-free data structures and techniques. Valois also introduces an unbounded  Multiple Producer Multiple Consumer queue, together with a novel memory reclamation scheme;</a:t>
            </a:r>
          </a:p>
        </p:txBody>
      </p:sp>
      <p:sp>
        <p:nvSpPr>
          <p:cNvPr id="4" name="Slide Number Placeholder 3"/>
          <p:cNvSpPr>
            <a:spLocks noGrp="1"/>
          </p:cNvSpPr>
          <p:nvPr>
            <p:ph type="sldNum" sz="quarter" idx="5"/>
          </p:nvPr>
        </p:nvSpPr>
        <p:spPr/>
        <p:txBody>
          <a:bodyPr/>
          <a:lstStyle/>
          <a:p>
            <a:fld id="{5C872F27-0D57-4580-B196-872D4C8ECB9D}" type="slidenum">
              <a:rPr lang="en-GB" smtClean="0"/>
              <a:t>5</a:t>
            </a:fld>
            <a:endParaRPr lang="en-GB"/>
          </a:p>
        </p:txBody>
      </p:sp>
    </p:spTree>
    <p:extLst>
      <p:ext uri="{BB962C8B-B14F-4D97-AF65-F5344CB8AC3E}">
        <p14:creationId xmlns:p14="http://schemas.microsoft.com/office/powerpoint/2010/main" val="1442276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'Simple, Fast, and Practical Non-Blocking and Blocking Concurrent Queue Algorithms', Michael And Scott introduce two unbounded queues, the blocking two-lock queue and the lock-free MS Queue. The MS Queue is considered to be one of the field's classical algorithms, and is used in Java’s Concurrent Library;</a:t>
            </a:r>
          </a:p>
        </p:txBody>
      </p:sp>
      <p:sp>
        <p:nvSpPr>
          <p:cNvPr id="4" name="Slide Number Placeholder 3"/>
          <p:cNvSpPr>
            <a:spLocks noGrp="1"/>
          </p:cNvSpPr>
          <p:nvPr>
            <p:ph type="sldNum" sz="quarter" idx="5"/>
          </p:nvPr>
        </p:nvSpPr>
        <p:spPr/>
        <p:txBody>
          <a:bodyPr/>
          <a:lstStyle/>
          <a:p>
            <a:fld id="{5C872F27-0D57-4580-B196-872D4C8ECB9D}" type="slidenum">
              <a:rPr lang="en-GB" smtClean="0"/>
              <a:t>6</a:t>
            </a:fld>
            <a:endParaRPr lang="en-GB"/>
          </a:p>
        </p:txBody>
      </p:sp>
    </p:spTree>
    <p:extLst>
      <p:ext uri="{BB962C8B-B14F-4D97-AF65-F5344CB8AC3E}">
        <p14:creationId xmlns:p14="http://schemas.microsoft.com/office/powerpoint/2010/main" val="33763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Baskets Queue is a variation of the MS Queue, which exploits the fact that overlapping, linearizable operations take effect in a non-deterministic order;</a:t>
            </a:r>
          </a:p>
        </p:txBody>
      </p:sp>
      <p:sp>
        <p:nvSpPr>
          <p:cNvPr id="4" name="Slide Number Placeholder 3"/>
          <p:cNvSpPr>
            <a:spLocks noGrp="1"/>
          </p:cNvSpPr>
          <p:nvPr>
            <p:ph type="sldNum" sz="quarter" idx="5"/>
          </p:nvPr>
        </p:nvSpPr>
        <p:spPr/>
        <p:txBody>
          <a:bodyPr/>
          <a:lstStyle/>
          <a:p>
            <a:fld id="{5C872F27-0D57-4580-B196-872D4C8ECB9D}" type="slidenum">
              <a:rPr lang="en-GB" smtClean="0"/>
              <a:t>7</a:t>
            </a:fld>
            <a:endParaRPr lang="en-GB"/>
          </a:p>
        </p:txBody>
      </p:sp>
    </p:spTree>
    <p:extLst>
      <p:ext uri="{BB962C8B-B14F-4D97-AF65-F5344CB8AC3E}">
        <p14:creationId xmlns:p14="http://schemas.microsoft.com/office/powerpoint/2010/main" val="4280708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optimistic queue is a variation of the MS Queue which makes use of a doubly-linked list to enqueue a node in a single compare and swap.</a:t>
            </a:r>
          </a:p>
        </p:txBody>
      </p:sp>
      <p:sp>
        <p:nvSpPr>
          <p:cNvPr id="4" name="Slide Number Placeholder 3"/>
          <p:cNvSpPr>
            <a:spLocks noGrp="1"/>
          </p:cNvSpPr>
          <p:nvPr>
            <p:ph type="sldNum" sz="quarter" idx="5"/>
          </p:nvPr>
        </p:nvSpPr>
        <p:spPr/>
        <p:txBody>
          <a:bodyPr/>
          <a:lstStyle/>
          <a:p>
            <a:fld id="{5C872F27-0D57-4580-B196-872D4C8ECB9D}" type="slidenum">
              <a:rPr lang="en-GB" smtClean="0"/>
              <a:t>8</a:t>
            </a:fld>
            <a:endParaRPr lang="en-GB"/>
          </a:p>
        </p:txBody>
      </p:sp>
    </p:spTree>
    <p:extLst>
      <p:ext uri="{BB962C8B-B14F-4D97-AF65-F5344CB8AC3E}">
        <p14:creationId xmlns:p14="http://schemas.microsoft.com/office/powerpoint/2010/main" val="3042168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Queues and benchmarks are implemented in C, and are compiled using Clang with O3 optimization flags. </a:t>
            </a:r>
          </a:p>
          <a:p>
            <a:endParaRPr lang="en-GB" dirty="0"/>
          </a:p>
          <a:p>
            <a:r>
              <a:rPr lang="en-GB" dirty="0"/>
              <a:t>The algorithms are benchmarked on a four core CPU with a clock speed of 2.6 GHz and 16 GBs of RAM;</a:t>
            </a:r>
          </a:p>
        </p:txBody>
      </p:sp>
      <p:sp>
        <p:nvSpPr>
          <p:cNvPr id="4" name="Slide Number Placeholder 3"/>
          <p:cNvSpPr>
            <a:spLocks noGrp="1"/>
          </p:cNvSpPr>
          <p:nvPr>
            <p:ph type="sldNum" sz="quarter" idx="5"/>
          </p:nvPr>
        </p:nvSpPr>
        <p:spPr/>
        <p:txBody>
          <a:bodyPr/>
          <a:lstStyle/>
          <a:p>
            <a:fld id="{5C872F27-0D57-4580-B196-872D4C8ECB9D}" type="slidenum">
              <a:rPr lang="en-GB" smtClean="0"/>
              <a:t>9</a:t>
            </a:fld>
            <a:endParaRPr lang="en-GB"/>
          </a:p>
        </p:txBody>
      </p:sp>
    </p:spTree>
    <p:extLst>
      <p:ext uri="{BB962C8B-B14F-4D97-AF65-F5344CB8AC3E}">
        <p14:creationId xmlns:p14="http://schemas.microsoft.com/office/powerpoint/2010/main" val="2095332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93791-7FF6-A387-EC92-03CCC49707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2257ED3-7717-32DD-17DA-6BAB066A9D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BFDACC5-CF29-0D2F-E7B0-BEB7DCDD9AE2}"/>
              </a:ext>
            </a:extLst>
          </p:cNvPr>
          <p:cNvSpPr>
            <a:spLocks noGrp="1"/>
          </p:cNvSpPr>
          <p:nvPr>
            <p:ph type="dt" sz="half" idx="10"/>
          </p:nvPr>
        </p:nvSpPr>
        <p:spPr/>
        <p:txBody>
          <a:bodyPr/>
          <a:lstStyle/>
          <a:p>
            <a:fld id="{25FF7E16-C3C5-4D97-B95C-61415D375F54}" type="datetime1">
              <a:rPr lang="en-GB" smtClean="0"/>
              <a:t>14/12/2022</a:t>
            </a:fld>
            <a:endParaRPr lang="en-GB"/>
          </a:p>
        </p:txBody>
      </p:sp>
      <p:sp>
        <p:nvSpPr>
          <p:cNvPr id="5" name="Footer Placeholder 4">
            <a:extLst>
              <a:ext uri="{FF2B5EF4-FFF2-40B4-BE49-F238E27FC236}">
                <a16:creationId xmlns:a16="http://schemas.microsoft.com/office/drawing/2014/main" id="{C475208A-3EF5-9214-D6BE-C4657084D100}"/>
              </a:ext>
            </a:extLst>
          </p:cNvPr>
          <p:cNvSpPr>
            <a:spLocks noGrp="1"/>
          </p:cNvSpPr>
          <p:nvPr>
            <p:ph type="ftr" sz="quarter" idx="11"/>
          </p:nvPr>
        </p:nvSpPr>
        <p:spPr/>
        <p:txBody>
          <a:bodyPr/>
          <a:lstStyle/>
          <a:p>
            <a:r>
              <a:rPr lang="en-GB"/>
              <a:t>Luca Muscat</a:t>
            </a:r>
          </a:p>
        </p:txBody>
      </p:sp>
      <p:sp>
        <p:nvSpPr>
          <p:cNvPr id="6" name="Slide Number Placeholder 5">
            <a:extLst>
              <a:ext uri="{FF2B5EF4-FFF2-40B4-BE49-F238E27FC236}">
                <a16:creationId xmlns:a16="http://schemas.microsoft.com/office/drawing/2014/main" id="{837F6858-C6E0-D512-F4E0-5072F4E0C351}"/>
              </a:ext>
            </a:extLst>
          </p:cNvPr>
          <p:cNvSpPr>
            <a:spLocks noGrp="1"/>
          </p:cNvSpPr>
          <p:nvPr>
            <p:ph type="sldNum" sz="quarter" idx="12"/>
          </p:nvPr>
        </p:nvSpPr>
        <p:spPr/>
        <p:txBody>
          <a:bodyPr/>
          <a:lstStyle/>
          <a:p>
            <a:fld id="{571188E9-D66D-44AD-842E-F2A54C07BB78}" type="slidenum">
              <a:rPr lang="en-GB" smtClean="0"/>
              <a:t>‹#›</a:t>
            </a:fld>
            <a:endParaRPr lang="en-GB"/>
          </a:p>
        </p:txBody>
      </p:sp>
    </p:spTree>
    <p:extLst>
      <p:ext uri="{BB962C8B-B14F-4D97-AF65-F5344CB8AC3E}">
        <p14:creationId xmlns:p14="http://schemas.microsoft.com/office/powerpoint/2010/main" val="110246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3760-475A-02B3-98DE-0E617109849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7855092-7168-24DA-1732-398132E3B7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A61CCA-D905-5113-C19B-072A8D3F077A}"/>
              </a:ext>
            </a:extLst>
          </p:cNvPr>
          <p:cNvSpPr>
            <a:spLocks noGrp="1"/>
          </p:cNvSpPr>
          <p:nvPr>
            <p:ph type="dt" sz="half" idx="10"/>
          </p:nvPr>
        </p:nvSpPr>
        <p:spPr/>
        <p:txBody>
          <a:bodyPr/>
          <a:lstStyle/>
          <a:p>
            <a:fld id="{E838D6BC-C6BE-429F-ACA2-BFCE4BDF6FED}" type="datetime1">
              <a:rPr lang="en-GB" smtClean="0"/>
              <a:t>14/12/2022</a:t>
            </a:fld>
            <a:endParaRPr lang="en-GB"/>
          </a:p>
        </p:txBody>
      </p:sp>
      <p:sp>
        <p:nvSpPr>
          <p:cNvPr id="5" name="Footer Placeholder 4">
            <a:extLst>
              <a:ext uri="{FF2B5EF4-FFF2-40B4-BE49-F238E27FC236}">
                <a16:creationId xmlns:a16="http://schemas.microsoft.com/office/drawing/2014/main" id="{9563B067-1422-4BA2-1D9E-AD0E87B6213C}"/>
              </a:ext>
            </a:extLst>
          </p:cNvPr>
          <p:cNvSpPr>
            <a:spLocks noGrp="1"/>
          </p:cNvSpPr>
          <p:nvPr>
            <p:ph type="ftr" sz="quarter" idx="11"/>
          </p:nvPr>
        </p:nvSpPr>
        <p:spPr/>
        <p:txBody>
          <a:bodyPr/>
          <a:lstStyle/>
          <a:p>
            <a:r>
              <a:rPr lang="en-GB"/>
              <a:t>Luca Muscat</a:t>
            </a:r>
          </a:p>
        </p:txBody>
      </p:sp>
      <p:sp>
        <p:nvSpPr>
          <p:cNvPr id="6" name="Slide Number Placeholder 5">
            <a:extLst>
              <a:ext uri="{FF2B5EF4-FFF2-40B4-BE49-F238E27FC236}">
                <a16:creationId xmlns:a16="http://schemas.microsoft.com/office/drawing/2014/main" id="{447E9A94-A48A-CABC-F141-AC9D31920C0A}"/>
              </a:ext>
            </a:extLst>
          </p:cNvPr>
          <p:cNvSpPr>
            <a:spLocks noGrp="1"/>
          </p:cNvSpPr>
          <p:nvPr>
            <p:ph type="sldNum" sz="quarter" idx="12"/>
          </p:nvPr>
        </p:nvSpPr>
        <p:spPr/>
        <p:txBody>
          <a:bodyPr/>
          <a:lstStyle/>
          <a:p>
            <a:fld id="{571188E9-D66D-44AD-842E-F2A54C07BB78}" type="slidenum">
              <a:rPr lang="en-GB" smtClean="0"/>
              <a:t>‹#›</a:t>
            </a:fld>
            <a:endParaRPr lang="en-GB"/>
          </a:p>
        </p:txBody>
      </p:sp>
    </p:spTree>
    <p:extLst>
      <p:ext uri="{BB962C8B-B14F-4D97-AF65-F5344CB8AC3E}">
        <p14:creationId xmlns:p14="http://schemas.microsoft.com/office/powerpoint/2010/main" val="303332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499772-EF43-4217-E2F2-08B42C472C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552D1E-7F5E-3F6E-336D-A5D4F73CAA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3C19D1-051A-1787-A4AF-013CFFE581A4}"/>
              </a:ext>
            </a:extLst>
          </p:cNvPr>
          <p:cNvSpPr>
            <a:spLocks noGrp="1"/>
          </p:cNvSpPr>
          <p:nvPr>
            <p:ph type="dt" sz="half" idx="10"/>
          </p:nvPr>
        </p:nvSpPr>
        <p:spPr/>
        <p:txBody>
          <a:bodyPr/>
          <a:lstStyle/>
          <a:p>
            <a:fld id="{CC5BC0CC-9BEE-4557-AE77-FF17765D7756}" type="datetime1">
              <a:rPr lang="en-GB" smtClean="0"/>
              <a:t>14/12/2022</a:t>
            </a:fld>
            <a:endParaRPr lang="en-GB"/>
          </a:p>
        </p:txBody>
      </p:sp>
      <p:sp>
        <p:nvSpPr>
          <p:cNvPr id="5" name="Footer Placeholder 4">
            <a:extLst>
              <a:ext uri="{FF2B5EF4-FFF2-40B4-BE49-F238E27FC236}">
                <a16:creationId xmlns:a16="http://schemas.microsoft.com/office/drawing/2014/main" id="{1B0248EB-F7CC-FE67-CA4A-CD1158B505F1}"/>
              </a:ext>
            </a:extLst>
          </p:cNvPr>
          <p:cNvSpPr>
            <a:spLocks noGrp="1"/>
          </p:cNvSpPr>
          <p:nvPr>
            <p:ph type="ftr" sz="quarter" idx="11"/>
          </p:nvPr>
        </p:nvSpPr>
        <p:spPr/>
        <p:txBody>
          <a:bodyPr/>
          <a:lstStyle/>
          <a:p>
            <a:r>
              <a:rPr lang="en-GB"/>
              <a:t>Luca Muscat</a:t>
            </a:r>
          </a:p>
        </p:txBody>
      </p:sp>
      <p:sp>
        <p:nvSpPr>
          <p:cNvPr id="6" name="Slide Number Placeholder 5">
            <a:extLst>
              <a:ext uri="{FF2B5EF4-FFF2-40B4-BE49-F238E27FC236}">
                <a16:creationId xmlns:a16="http://schemas.microsoft.com/office/drawing/2014/main" id="{3D40529F-1636-A733-E661-C318E4D55AC1}"/>
              </a:ext>
            </a:extLst>
          </p:cNvPr>
          <p:cNvSpPr>
            <a:spLocks noGrp="1"/>
          </p:cNvSpPr>
          <p:nvPr>
            <p:ph type="sldNum" sz="quarter" idx="12"/>
          </p:nvPr>
        </p:nvSpPr>
        <p:spPr/>
        <p:txBody>
          <a:bodyPr/>
          <a:lstStyle/>
          <a:p>
            <a:fld id="{571188E9-D66D-44AD-842E-F2A54C07BB78}" type="slidenum">
              <a:rPr lang="en-GB" smtClean="0"/>
              <a:t>‹#›</a:t>
            </a:fld>
            <a:endParaRPr lang="en-GB"/>
          </a:p>
        </p:txBody>
      </p:sp>
    </p:spTree>
    <p:extLst>
      <p:ext uri="{BB962C8B-B14F-4D97-AF65-F5344CB8AC3E}">
        <p14:creationId xmlns:p14="http://schemas.microsoft.com/office/powerpoint/2010/main" val="27428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FC6C7-3789-4799-AABA-8B3A499287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928CC7-F04B-20DF-9A90-BD39E20DDD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77D1ED-ED9E-29E9-F936-F083D0BBAD86}"/>
              </a:ext>
            </a:extLst>
          </p:cNvPr>
          <p:cNvSpPr>
            <a:spLocks noGrp="1"/>
          </p:cNvSpPr>
          <p:nvPr>
            <p:ph type="dt" sz="half" idx="10"/>
          </p:nvPr>
        </p:nvSpPr>
        <p:spPr/>
        <p:txBody>
          <a:bodyPr/>
          <a:lstStyle/>
          <a:p>
            <a:fld id="{FFB37F27-F4E8-4969-910B-9208EB2E44FF}" type="datetime1">
              <a:rPr lang="en-GB" smtClean="0"/>
              <a:t>14/12/2022</a:t>
            </a:fld>
            <a:endParaRPr lang="en-GB"/>
          </a:p>
        </p:txBody>
      </p:sp>
      <p:sp>
        <p:nvSpPr>
          <p:cNvPr id="5" name="Footer Placeholder 4">
            <a:extLst>
              <a:ext uri="{FF2B5EF4-FFF2-40B4-BE49-F238E27FC236}">
                <a16:creationId xmlns:a16="http://schemas.microsoft.com/office/drawing/2014/main" id="{D29A2E3F-74C8-3DB4-32F2-3DEBF6428BD5}"/>
              </a:ext>
            </a:extLst>
          </p:cNvPr>
          <p:cNvSpPr>
            <a:spLocks noGrp="1"/>
          </p:cNvSpPr>
          <p:nvPr>
            <p:ph type="ftr" sz="quarter" idx="11"/>
          </p:nvPr>
        </p:nvSpPr>
        <p:spPr/>
        <p:txBody>
          <a:bodyPr/>
          <a:lstStyle/>
          <a:p>
            <a:r>
              <a:rPr lang="en-GB"/>
              <a:t>Luca Muscat</a:t>
            </a:r>
          </a:p>
        </p:txBody>
      </p:sp>
      <p:sp>
        <p:nvSpPr>
          <p:cNvPr id="6" name="Slide Number Placeholder 5">
            <a:extLst>
              <a:ext uri="{FF2B5EF4-FFF2-40B4-BE49-F238E27FC236}">
                <a16:creationId xmlns:a16="http://schemas.microsoft.com/office/drawing/2014/main" id="{E80F9500-7447-902F-5892-7D857E692229}"/>
              </a:ext>
            </a:extLst>
          </p:cNvPr>
          <p:cNvSpPr>
            <a:spLocks noGrp="1"/>
          </p:cNvSpPr>
          <p:nvPr>
            <p:ph type="sldNum" sz="quarter" idx="12"/>
          </p:nvPr>
        </p:nvSpPr>
        <p:spPr/>
        <p:txBody>
          <a:bodyPr/>
          <a:lstStyle/>
          <a:p>
            <a:fld id="{571188E9-D66D-44AD-842E-F2A54C07BB78}" type="slidenum">
              <a:rPr lang="en-GB" smtClean="0"/>
              <a:t>‹#›</a:t>
            </a:fld>
            <a:endParaRPr lang="en-GB"/>
          </a:p>
        </p:txBody>
      </p:sp>
    </p:spTree>
    <p:extLst>
      <p:ext uri="{BB962C8B-B14F-4D97-AF65-F5344CB8AC3E}">
        <p14:creationId xmlns:p14="http://schemas.microsoft.com/office/powerpoint/2010/main" val="48606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CE1C-1B39-55F4-87FF-929DBE4981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20EF7CE-C96A-F08E-79E0-94A7C2ED35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C603F0-DACB-627C-4328-9721803F0873}"/>
              </a:ext>
            </a:extLst>
          </p:cNvPr>
          <p:cNvSpPr>
            <a:spLocks noGrp="1"/>
          </p:cNvSpPr>
          <p:nvPr>
            <p:ph type="dt" sz="half" idx="10"/>
          </p:nvPr>
        </p:nvSpPr>
        <p:spPr/>
        <p:txBody>
          <a:bodyPr/>
          <a:lstStyle/>
          <a:p>
            <a:fld id="{CDD29820-9807-43DB-94B1-567561F65427}" type="datetime1">
              <a:rPr lang="en-GB" smtClean="0"/>
              <a:t>14/12/2022</a:t>
            </a:fld>
            <a:endParaRPr lang="en-GB"/>
          </a:p>
        </p:txBody>
      </p:sp>
      <p:sp>
        <p:nvSpPr>
          <p:cNvPr id="5" name="Footer Placeholder 4">
            <a:extLst>
              <a:ext uri="{FF2B5EF4-FFF2-40B4-BE49-F238E27FC236}">
                <a16:creationId xmlns:a16="http://schemas.microsoft.com/office/drawing/2014/main" id="{98179741-F521-FA53-5F95-66AD0DBBD3FA}"/>
              </a:ext>
            </a:extLst>
          </p:cNvPr>
          <p:cNvSpPr>
            <a:spLocks noGrp="1"/>
          </p:cNvSpPr>
          <p:nvPr>
            <p:ph type="ftr" sz="quarter" idx="11"/>
          </p:nvPr>
        </p:nvSpPr>
        <p:spPr/>
        <p:txBody>
          <a:bodyPr/>
          <a:lstStyle/>
          <a:p>
            <a:r>
              <a:rPr lang="en-GB"/>
              <a:t>Luca Muscat</a:t>
            </a:r>
          </a:p>
        </p:txBody>
      </p:sp>
      <p:sp>
        <p:nvSpPr>
          <p:cNvPr id="6" name="Slide Number Placeholder 5">
            <a:extLst>
              <a:ext uri="{FF2B5EF4-FFF2-40B4-BE49-F238E27FC236}">
                <a16:creationId xmlns:a16="http://schemas.microsoft.com/office/drawing/2014/main" id="{F8E88AE3-A0C4-D9AA-B434-80A4B72A7FBD}"/>
              </a:ext>
            </a:extLst>
          </p:cNvPr>
          <p:cNvSpPr>
            <a:spLocks noGrp="1"/>
          </p:cNvSpPr>
          <p:nvPr>
            <p:ph type="sldNum" sz="quarter" idx="12"/>
          </p:nvPr>
        </p:nvSpPr>
        <p:spPr/>
        <p:txBody>
          <a:bodyPr/>
          <a:lstStyle/>
          <a:p>
            <a:fld id="{571188E9-D66D-44AD-842E-F2A54C07BB78}" type="slidenum">
              <a:rPr lang="en-GB" smtClean="0"/>
              <a:t>‹#›</a:t>
            </a:fld>
            <a:endParaRPr lang="en-GB"/>
          </a:p>
        </p:txBody>
      </p:sp>
    </p:spTree>
    <p:extLst>
      <p:ext uri="{BB962C8B-B14F-4D97-AF65-F5344CB8AC3E}">
        <p14:creationId xmlns:p14="http://schemas.microsoft.com/office/powerpoint/2010/main" val="3379967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C288-9AE8-54B8-AB50-7B5EFBC93D1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BBF45CF-4210-98D8-827D-7D16260198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84E054-84BE-C520-56C2-3D368A5D75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3C75E41-6A00-51EA-88AD-C93720066F91}"/>
              </a:ext>
            </a:extLst>
          </p:cNvPr>
          <p:cNvSpPr>
            <a:spLocks noGrp="1"/>
          </p:cNvSpPr>
          <p:nvPr>
            <p:ph type="dt" sz="half" idx="10"/>
          </p:nvPr>
        </p:nvSpPr>
        <p:spPr/>
        <p:txBody>
          <a:bodyPr/>
          <a:lstStyle/>
          <a:p>
            <a:fld id="{886B5A25-D1E4-4E1E-A93A-F180FC8A9A8C}" type="datetime1">
              <a:rPr lang="en-GB" smtClean="0"/>
              <a:t>14/12/2022</a:t>
            </a:fld>
            <a:endParaRPr lang="en-GB"/>
          </a:p>
        </p:txBody>
      </p:sp>
      <p:sp>
        <p:nvSpPr>
          <p:cNvPr id="6" name="Footer Placeholder 5">
            <a:extLst>
              <a:ext uri="{FF2B5EF4-FFF2-40B4-BE49-F238E27FC236}">
                <a16:creationId xmlns:a16="http://schemas.microsoft.com/office/drawing/2014/main" id="{D054CDFF-4D13-EF09-339E-FE4C9E21F2B2}"/>
              </a:ext>
            </a:extLst>
          </p:cNvPr>
          <p:cNvSpPr>
            <a:spLocks noGrp="1"/>
          </p:cNvSpPr>
          <p:nvPr>
            <p:ph type="ftr" sz="quarter" idx="11"/>
          </p:nvPr>
        </p:nvSpPr>
        <p:spPr/>
        <p:txBody>
          <a:bodyPr/>
          <a:lstStyle/>
          <a:p>
            <a:r>
              <a:rPr lang="en-GB"/>
              <a:t>Luca Muscat</a:t>
            </a:r>
          </a:p>
        </p:txBody>
      </p:sp>
      <p:sp>
        <p:nvSpPr>
          <p:cNvPr id="7" name="Slide Number Placeholder 6">
            <a:extLst>
              <a:ext uri="{FF2B5EF4-FFF2-40B4-BE49-F238E27FC236}">
                <a16:creationId xmlns:a16="http://schemas.microsoft.com/office/drawing/2014/main" id="{25F364F8-E52D-A002-3DAE-71B11B15BD86}"/>
              </a:ext>
            </a:extLst>
          </p:cNvPr>
          <p:cNvSpPr>
            <a:spLocks noGrp="1"/>
          </p:cNvSpPr>
          <p:nvPr>
            <p:ph type="sldNum" sz="quarter" idx="12"/>
          </p:nvPr>
        </p:nvSpPr>
        <p:spPr/>
        <p:txBody>
          <a:bodyPr/>
          <a:lstStyle/>
          <a:p>
            <a:fld id="{571188E9-D66D-44AD-842E-F2A54C07BB78}" type="slidenum">
              <a:rPr lang="en-GB" smtClean="0"/>
              <a:t>‹#›</a:t>
            </a:fld>
            <a:endParaRPr lang="en-GB"/>
          </a:p>
        </p:txBody>
      </p:sp>
    </p:spTree>
    <p:extLst>
      <p:ext uri="{BB962C8B-B14F-4D97-AF65-F5344CB8AC3E}">
        <p14:creationId xmlns:p14="http://schemas.microsoft.com/office/powerpoint/2010/main" val="43523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0A63-6BBC-7070-F45B-D48AD6858F5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075F09A-903F-53B7-3128-4670D8641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59DA8B-D385-C1F8-38D6-DA34535709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AE9FA7E-D9B7-8FAF-B64C-72E33256B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B08F5E-5ECA-40ED-976A-FA8BF8FF38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4AA189B-C1AB-8AFE-5303-8282D9EDEE13}"/>
              </a:ext>
            </a:extLst>
          </p:cNvPr>
          <p:cNvSpPr>
            <a:spLocks noGrp="1"/>
          </p:cNvSpPr>
          <p:nvPr>
            <p:ph type="dt" sz="half" idx="10"/>
          </p:nvPr>
        </p:nvSpPr>
        <p:spPr/>
        <p:txBody>
          <a:bodyPr/>
          <a:lstStyle/>
          <a:p>
            <a:fld id="{CC2A4D5C-C153-4317-89FF-29437063C20C}" type="datetime1">
              <a:rPr lang="en-GB" smtClean="0"/>
              <a:t>14/12/2022</a:t>
            </a:fld>
            <a:endParaRPr lang="en-GB"/>
          </a:p>
        </p:txBody>
      </p:sp>
      <p:sp>
        <p:nvSpPr>
          <p:cNvPr id="8" name="Footer Placeholder 7">
            <a:extLst>
              <a:ext uri="{FF2B5EF4-FFF2-40B4-BE49-F238E27FC236}">
                <a16:creationId xmlns:a16="http://schemas.microsoft.com/office/drawing/2014/main" id="{978ABD35-5964-838E-D3BB-8C66ACFEDF62}"/>
              </a:ext>
            </a:extLst>
          </p:cNvPr>
          <p:cNvSpPr>
            <a:spLocks noGrp="1"/>
          </p:cNvSpPr>
          <p:nvPr>
            <p:ph type="ftr" sz="quarter" idx="11"/>
          </p:nvPr>
        </p:nvSpPr>
        <p:spPr/>
        <p:txBody>
          <a:bodyPr/>
          <a:lstStyle/>
          <a:p>
            <a:r>
              <a:rPr lang="en-GB"/>
              <a:t>Luca Muscat</a:t>
            </a:r>
          </a:p>
        </p:txBody>
      </p:sp>
      <p:sp>
        <p:nvSpPr>
          <p:cNvPr id="9" name="Slide Number Placeholder 8">
            <a:extLst>
              <a:ext uri="{FF2B5EF4-FFF2-40B4-BE49-F238E27FC236}">
                <a16:creationId xmlns:a16="http://schemas.microsoft.com/office/drawing/2014/main" id="{0EDA32EE-8B71-8ABE-39EF-22B7B63F4ADF}"/>
              </a:ext>
            </a:extLst>
          </p:cNvPr>
          <p:cNvSpPr>
            <a:spLocks noGrp="1"/>
          </p:cNvSpPr>
          <p:nvPr>
            <p:ph type="sldNum" sz="quarter" idx="12"/>
          </p:nvPr>
        </p:nvSpPr>
        <p:spPr/>
        <p:txBody>
          <a:bodyPr/>
          <a:lstStyle/>
          <a:p>
            <a:fld id="{571188E9-D66D-44AD-842E-F2A54C07BB78}" type="slidenum">
              <a:rPr lang="en-GB" smtClean="0"/>
              <a:t>‹#›</a:t>
            </a:fld>
            <a:endParaRPr lang="en-GB"/>
          </a:p>
        </p:txBody>
      </p:sp>
    </p:spTree>
    <p:extLst>
      <p:ext uri="{BB962C8B-B14F-4D97-AF65-F5344CB8AC3E}">
        <p14:creationId xmlns:p14="http://schemas.microsoft.com/office/powerpoint/2010/main" val="172144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B8C8-E3AD-E83D-ABB4-FA0AC6579F2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4BF7DA4-3FA0-0C08-FD79-90370E5EF76A}"/>
              </a:ext>
            </a:extLst>
          </p:cNvPr>
          <p:cNvSpPr>
            <a:spLocks noGrp="1"/>
          </p:cNvSpPr>
          <p:nvPr>
            <p:ph type="dt" sz="half" idx="10"/>
          </p:nvPr>
        </p:nvSpPr>
        <p:spPr/>
        <p:txBody>
          <a:bodyPr/>
          <a:lstStyle/>
          <a:p>
            <a:fld id="{9BD157EC-775D-4C20-A4C0-9E1EB0378FF5}" type="datetime1">
              <a:rPr lang="en-GB" smtClean="0"/>
              <a:t>14/12/2022</a:t>
            </a:fld>
            <a:endParaRPr lang="en-GB"/>
          </a:p>
        </p:txBody>
      </p:sp>
      <p:sp>
        <p:nvSpPr>
          <p:cNvPr id="4" name="Footer Placeholder 3">
            <a:extLst>
              <a:ext uri="{FF2B5EF4-FFF2-40B4-BE49-F238E27FC236}">
                <a16:creationId xmlns:a16="http://schemas.microsoft.com/office/drawing/2014/main" id="{8C695BDA-018D-A62E-F445-70CA07708A68}"/>
              </a:ext>
            </a:extLst>
          </p:cNvPr>
          <p:cNvSpPr>
            <a:spLocks noGrp="1"/>
          </p:cNvSpPr>
          <p:nvPr>
            <p:ph type="ftr" sz="quarter" idx="11"/>
          </p:nvPr>
        </p:nvSpPr>
        <p:spPr/>
        <p:txBody>
          <a:bodyPr/>
          <a:lstStyle/>
          <a:p>
            <a:r>
              <a:rPr lang="en-GB"/>
              <a:t>Luca Muscat</a:t>
            </a:r>
          </a:p>
        </p:txBody>
      </p:sp>
      <p:sp>
        <p:nvSpPr>
          <p:cNvPr id="5" name="Slide Number Placeholder 4">
            <a:extLst>
              <a:ext uri="{FF2B5EF4-FFF2-40B4-BE49-F238E27FC236}">
                <a16:creationId xmlns:a16="http://schemas.microsoft.com/office/drawing/2014/main" id="{6925CCEE-312E-B863-14C0-9AA06B74F763}"/>
              </a:ext>
            </a:extLst>
          </p:cNvPr>
          <p:cNvSpPr>
            <a:spLocks noGrp="1"/>
          </p:cNvSpPr>
          <p:nvPr>
            <p:ph type="sldNum" sz="quarter" idx="12"/>
          </p:nvPr>
        </p:nvSpPr>
        <p:spPr/>
        <p:txBody>
          <a:bodyPr/>
          <a:lstStyle/>
          <a:p>
            <a:fld id="{571188E9-D66D-44AD-842E-F2A54C07BB78}" type="slidenum">
              <a:rPr lang="en-GB" smtClean="0"/>
              <a:t>‹#›</a:t>
            </a:fld>
            <a:endParaRPr lang="en-GB"/>
          </a:p>
        </p:txBody>
      </p:sp>
    </p:spTree>
    <p:extLst>
      <p:ext uri="{BB962C8B-B14F-4D97-AF65-F5344CB8AC3E}">
        <p14:creationId xmlns:p14="http://schemas.microsoft.com/office/powerpoint/2010/main" val="302769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AE4CE3-FAB0-B195-AC2B-12A573831E60}"/>
              </a:ext>
            </a:extLst>
          </p:cNvPr>
          <p:cNvSpPr>
            <a:spLocks noGrp="1"/>
          </p:cNvSpPr>
          <p:nvPr>
            <p:ph type="dt" sz="half" idx="10"/>
          </p:nvPr>
        </p:nvSpPr>
        <p:spPr/>
        <p:txBody>
          <a:bodyPr/>
          <a:lstStyle/>
          <a:p>
            <a:fld id="{2E5AC83F-4C44-4E47-8417-23085957439D}" type="datetime1">
              <a:rPr lang="en-GB" smtClean="0"/>
              <a:t>14/12/2022</a:t>
            </a:fld>
            <a:endParaRPr lang="en-GB"/>
          </a:p>
        </p:txBody>
      </p:sp>
      <p:sp>
        <p:nvSpPr>
          <p:cNvPr id="3" name="Footer Placeholder 2">
            <a:extLst>
              <a:ext uri="{FF2B5EF4-FFF2-40B4-BE49-F238E27FC236}">
                <a16:creationId xmlns:a16="http://schemas.microsoft.com/office/drawing/2014/main" id="{B7ECE502-5C6E-632A-058F-A6C0B52ED819}"/>
              </a:ext>
            </a:extLst>
          </p:cNvPr>
          <p:cNvSpPr>
            <a:spLocks noGrp="1"/>
          </p:cNvSpPr>
          <p:nvPr>
            <p:ph type="ftr" sz="quarter" idx="11"/>
          </p:nvPr>
        </p:nvSpPr>
        <p:spPr/>
        <p:txBody>
          <a:bodyPr/>
          <a:lstStyle/>
          <a:p>
            <a:r>
              <a:rPr lang="en-GB"/>
              <a:t>Luca Muscat</a:t>
            </a:r>
          </a:p>
        </p:txBody>
      </p:sp>
      <p:sp>
        <p:nvSpPr>
          <p:cNvPr id="4" name="Slide Number Placeholder 3">
            <a:extLst>
              <a:ext uri="{FF2B5EF4-FFF2-40B4-BE49-F238E27FC236}">
                <a16:creationId xmlns:a16="http://schemas.microsoft.com/office/drawing/2014/main" id="{0387A30B-61F7-69B1-EA2B-8C7BE22DADEC}"/>
              </a:ext>
            </a:extLst>
          </p:cNvPr>
          <p:cNvSpPr>
            <a:spLocks noGrp="1"/>
          </p:cNvSpPr>
          <p:nvPr>
            <p:ph type="sldNum" sz="quarter" idx="12"/>
          </p:nvPr>
        </p:nvSpPr>
        <p:spPr/>
        <p:txBody>
          <a:bodyPr/>
          <a:lstStyle/>
          <a:p>
            <a:fld id="{571188E9-D66D-44AD-842E-F2A54C07BB78}" type="slidenum">
              <a:rPr lang="en-GB" smtClean="0"/>
              <a:t>‹#›</a:t>
            </a:fld>
            <a:endParaRPr lang="en-GB"/>
          </a:p>
        </p:txBody>
      </p:sp>
    </p:spTree>
    <p:extLst>
      <p:ext uri="{BB962C8B-B14F-4D97-AF65-F5344CB8AC3E}">
        <p14:creationId xmlns:p14="http://schemas.microsoft.com/office/powerpoint/2010/main" val="3103769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88A6-F0B5-7333-2E68-DCA417704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9C1BA7B-2AE8-53E8-5F9B-F528B7DF1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9C5444A-9C27-D1D4-63F2-56E96BAEB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CFE65A-97AE-BAFD-52B4-49F1C8BED5D2}"/>
              </a:ext>
            </a:extLst>
          </p:cNvPr>
          <p:cNvSpPr>
            <a:spLocks noGrp="1"/>
          </p:cNvSpPr>
          <p:nvPr>
            <p:ph type="dt" sz="half" idx="10"/>
          </p:nvPr>
        </p:nvSpPr>
        <p:spPr/>
        <p:txBody>
          <a:bodyPr/>
          <a:lstStyle/>
          <a:p>
            <a:fld id="{394EAC60-0730-433C-9827-84BF0B402FBB}" type="datetime1">
              <a:rPr lang="en-GB" smtClean="0"/>
              <a:t>14/12/2022</a:t>
            </a:fld>
            <a:endParaRPr lang="en-GB"/>
          </a:p>
        </p:txBody>
      </p:sp>
      <p:sp>
        <p:nvSpPr>
          <p:cNvPr id="6" name="Footer Placeholder 5">
            <a:extLst>
              <a:ext uri="{FF2B5EF4-FFF2-40B4-BE49-F238E27FC236}">
                <a16:creationId xmlns:a16="http://schemas.microsoft.com/office/drawing/2014/main" id="{003F6548-E727-901A-AC99-5FFDAE263C81}"/>
              </a:ext>
            </a:extLst>
          </p:cNvPr>
          <p:cNvSpPr>
            <a:spLocks noGrp="1"/>
          </p:cNvSpPr>
          <p:nvPr>
            <p:ph type="ftr" sz="quarter" idx="11"/>
          </p:nvPr>
        </p:nvSpPr>
        <p:spPr/>
        <p:txBody>
          <a:bodyPr/>
          <a:lstStyle/>
          <a:p>
            <a:r>
              <a:rPr lang="en-GB"/>
              <a:t>Luca Muscat</a:t>
            </a:r>
          </a:p>
        </p:txBody>
      </p:sp>
      <p:sp>
        <p:nvSpPr>
          <p:cNvPr id="7" name="Slide Number Placeholder 6">
            <a:extLst>
              <a:ext uri="{FF2B5EF4-FFF2-40B4-BE49-F238E27FC236}">
                <a16:creationId xmlns:a16="http://schemas.microsoft.com/office/drawing/2014/main" id="{F80D6F70-C0E8-E852-DBFA-B77B835AD6BC}"/>
              </a:ext>
            </a:extLst>
          </p:cNvPr>
          <p:cNvSpPr>
            <a:spLocks noGrp="1"/>
          </p:cNvSpPr>
          <p:nvPr>
            <p:ph type="sldNum" sz="quarter" idx="12"/>
          </p:nvPr>
        </p:nvSpPr>
        <p:spPr/>
        <p:txBody>
          <a:bodyPr/>
          <a:lstStyle/>
          <a:p>
            <a:fld id="{571188E9-D66D-44AD-842E-F2A54C07BB78}" type="slidenum">
              <a:rPr lang="en-GB" smtClean="0"/>
              <a:t>‹#›</a:t>
            </a:fld>
            <a:endParaRPr lang="en-GB"/>
          </a:p>
        </p:txBody>
      </p:sp>
    </p:spTree>
    <p:extLst>
      <p:ext uri="{BB962C8B-B14F-4D97-AF65-F5344CB8AC3E}">
        <p14:creationId xmlns:p14="http://schemas.microsoft.com/office/powerpoint/2010/main" val="3143558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A848-B2C4-21B5-3671-87768D52F4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513C8D3-EB41-D919-FA3A-506797072D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9CEF43F-7ED4-D99E-1994-7C1A825822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D0B5C-7D18-B3CF-FEC8-E7A657D1FE8B}"/>
              </a:ext>
            </a:extLst>
          </p:cNvPr>
          <p:cNvSpPr>
            <a:spLocks noGrp="1"/>
          </p:cNvSpPr>
          <p:nvPr>
            <p:ph type="dt" sz="half" idx="10"/>
          </p:nvPr>
        </p:nvSpPr>
        <p:spPr/>
        <p:txBody>
          <a:bodyPr/>
          <a:lstStyle/>
          <a:p>
            <a:fld id="{513E5A70-C02B-4B36-B320-0EB70CBC87A5}" type="datetime1">
              <a:rPr lang="en-GB" smtClean="0"/>
              <a:t>14/12/2022</a:t>
            </a:fld>
            <a:endParaRPr lang="en-GB"/>
          </a:p>
        </p:txBody>
      </p:sp>
      <p:sp>
        <p:nvSpPr>
          <p:cNvPr id="6" name="Footer Placeholder 5">
            <a:extLst>
              <a:ext uri="{FF2B5EF4-FFF2-40B4-BE49-F238E27FC236}">
                <a16:creationId xmlns:a16="http://schemas.microsoft.com/office/drawing/2014/main" id="{FB0954B5-5C28-0463-843F-5C0E962C8FD2}"/>
              </a:ext>
            </a:extLst>
          </p:cNvPr>
          <p:cNvSpPr>
            <a:spLocks noGrp="1"/>
          </p:cNvSpPr>
          <p:nvPr>
            <p:ph type="ftr" sz="quarter" idx="11"/>
          </p:nvPr>
        </p:nvSpPr>
        <p:spPr/>
        <p:txBody>
          <a:bodyPr/>
          <a:lstStyle/>
          <a:p>
            <a:r>
              <a:rPr lang="en-GB"/>
              <a:t>Luca Muscat</a:t>
            </a:r>
          </a:p>
        </p:txBody>
      </p:sp>
      <p:sp>
        <p:nvSpPr>
          <p:cNvPr id="7" name="Slide Number Placeholder 6">
            <a:extLst>
              <a:ext uri="{FF2B5EF4-FFF2-40B4-BE49-F238E27FC236}">
                <a16:creationId xmlns:a16="http://schemas.microsoft.com/office/drawing/2014/main" id="{EF88BB34-B30B-BDF3-88EF-F157B34A9904}"/>
              </a:ext>
            </a:extLst>
          </p:cNvPr>
          <p:cNvSpPr>
            <a:spLocks noGrp="1"/>
          </p:cNvSpPr>
          <p:nvPr>
            <p:ph type="sldNum" sz="quarter" idx="12"/>
          </p:nvPr>
        </p:nvSpPr>
        <p:spPr/>
        <p:txBody>
          <a:bodyPr/>
          <a:lstStyle/>
          <a:p>
            <a:fld id="{571188E9-D66D-44AD-842E-F2A54C07BB78}" type="slidenum">
              <a:rPr lang="en-GB" smtClean="0"/>
              <a:t>‹#›</a:t>
            </a:fld>
            <a:endParaRPr lang="en-GB"/>
          </a:p>
        </p:txBody>
      </p:sp>
    </p:spTree>
    <p:extLst>
      <p:ext uri="{BB962C8B-B14F-4D97-AF65-F5344CB8AC3E}">
        <p14:creationId xmlns:p14="http://schemas.microsoft.com/office/powerpoint/2010/main" val="207508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D1FF98-CA58-4ED5-71DA-C69BAEEB5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E0CC1D0-221B-76C6-AF5C-317ECE6094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CBC6FD-80BF-5C69-94CB-DD3B4FE85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C4175A-D517-4E59-9FB1-F45559320A4F}" type="datetime1">
              <a:rPr lang="en-GB" smtClean="0"/>
              <a:t>14/12/2022</a:t>
            </a:fld>
            <a:endParaRPr lang="en-GB"/>
          </a:p>
        </p:txBody>
      </p:sp>
      <p:sp>
        <p:nvSpPr>
          <p:cNvPr id="5" name="Footer Placeholder 4">
            <a:extLst>
              <a:ext uri="{FF2B5EF4-FFF2-40B4-BE49-F238E27FC236}">
                <a16:creationId xmlns:a16="http://schemas.microsoft.com/office/drawing/2014/main" id="{6305C318-E5F3-DF78-C625-704A31BB03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Luca Muscat</a:t>
            </a:r>
          </a:p>
        </p:txBody>
      </p:sp>
      <p:sp>
        <p:nvSpPr>
          <p:cNvPr id="6" name="Slide Number Placeholder 5">
            <a:extLst>
              <a:ext uri="{FF2B5EF4-FFF2-40B4-BE49-F238E27FC236}">
                <a16:creationId xmlns:a16="http://schemas.microsoft.com/office/drawing/2014/main" id="{8098226D-8815-A73A-C5CE-F2EE4E4A6D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1188E9-D66D-44AD-842E-F2A54C07BB78}" type="slidenum">
              <a:rPr lang="en-GB" smtClean="0"/>
              <a:t>‹#›</a:t>
            </a:fld>
            <a:endParaRPr lang="en-GB"/>
          </a:p>
        </p:txBody>
      </p:sp>
    </p:spTree>
    <p:extLst>
      <p:ext uri="{BB962C8B-B14F-4D97-AF65-F5344CB8AC3E}">
        <p14:creationId xmlns:p14="http://schemas.microsoft.com/office/powerpoint/2010/main" val="1434083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103484-9292-C85D-35DE-4E440B9C37FE}"/>
              </a:ext>
            </a:extLst>
          </p:cNvPr>
          <p:cNvPicPr>
            <a:picLocks noChangeAspect="1"/>
          </p:cNvPicPr>
          <p:nvPr/>
        </p:nvPicPr>
        <p:blipFill>
          <a:blip r:embed="rId3"/>
          <a:stretch>
            <a:fillRect/>
          </a:stretch>
        </p:blipFill>
        <p:spPr>
          <a:xfrm>
            <a:off x="2314047" y="1147444"/>
            <a:ext cx="7563906" cy="4563112"/>
          </a:xfrm>
          <a:prstGeom prst="rect">
            <a:avLst/>
          </a:prstGeom>
        </p:spPr>
      </p:pic>
    </p:spTree>
    <p:extLst>
      <p:ext uri="{BB962C8B-B14F-4D97-AF65-F5344CB8AC3E}">
        <p14:creationId xmlns:p14="http://schemas.microsoft.com/office/powerpoint/2010/main" val="640086502"/>
      </p:ext>
    </p:extLst>
  </p:cSld>
  <p:clrMapOvr>
    <a:masterClrMapping/>
  </p:clrMapOvr>
  <mc:AlternateContent xmlns:mc="http://schemas.openxmlformats.org/markup-compatibility/2006" xmlns:p14="http://schemas.microsoft.com/office/powerpoint/2010/main">
    <mc:Choice Requires="p14">
      <p:transition spd="slow" p14:dur="2000" advTm="12395"/>
    </mc:Choice>
    <mc:Fallback xmlns="">
      <p:transition spd="slow" advTm="1239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2032-2253-C705-3BA2-03CCC48086F3}"/>
              </a:ext>
            </a:extLst>
          </p:cNvPr>
          <p:cNvSpPr>
            <a:spLocks noGrp="1"/>
          </p:cNvSpPr>
          <p:nvPr>
            <p:ph type="title"/>
          </p:nvPr>
        </p:nvSpPr>
        <p:spPr/>
        <p:txBody>
          <a:bodyPr/>
          <a:lstStyle/>
          <a:p>
            <a:r>
              <a:rPr lang="en-US" dirty="0">
                <a:latin typeface="Palatino Linotype" panose="02040502050505030304" pitchFamily="18" charset="0"/>
              </a:rPr>
              <a:t>Design and Implementation</a:t>
            </a:r>
            <a:endParaRPr lang="en-GB"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764B201-91BF-2403-8178-0BFE243D86CB}"/>
              </a:ext>
            </a:extLst>
          </p:cNvPr>
          <p:cNvSpPr>
            <a:spLocks noGrp="1"/>
          </p:cNvSpPr>
          <p:nvPr>
            <p:ph idx="1"/>
          </p:nvPr>
        </p:nvSpPr>
        <p:spPr>
          <a:xfrm>
            <a:off x="838200" y="1690688"/>
            <a:ext cx="10515600" cy="4351338"/>
          </a:xfrm>
        </p:spPr>
        <p:txBody>
          <a:bodyPr>
            <a:normAutofit/>
          </a:bodyPr>
          <a:lstStyle/>
          <a:p>
            <a:r>
              <a:rPr lang="en-US" sz="2400" dirty="0">
                <a:latin typeface="Palatino Linotype" panose="02040502050505030304" pitchFamily="18" charset="0"/>
              </a:rPr>
              <a:t>We implement the following queues:</a:t>
            </a:r>
          </a:p>
          <a:p>
            <a:pPr lvl="1"/>
            <a:r>
              <a:rPr lang="en-US" sz="2000" dirty="0">
                <a:latin typeface="Palatino Linotype" panose="02040502050505030304" pitchFamily="18" charset="0"/>
              </a:rPr>
              <a:t>MS Queue [2]</a:t>
            </a:r>
          </a:p>
          <a:p>
            <a:pPr lvl="1"/>
            <a:r>
              <a:rPr lang="en-GB" sz="2000" dirty="0">
                <a:latin typeface="Palatino Linotype" panose="02040502050505030304" pitchFamily="18" charset="0"/>
              </a:rPr>
              <a:t>Two-Lock Queue, using the Test-And-Test-And-Set Spinlock [2]</a:t>
            </a:r>
          </a:p>
          <a:p>
            <a:pPr lvl="1"/>
            <a:r>
              <a:rPr lang="en-GB" sz="2000" dirty="0">
                <a:latin typeface="Palatino Linotype" panose="02040502050505030304" pitchFamily="18" charset="0"/>
              </a:rPr>
              <a:t>Valois’s Queue [1]</a:t>
            </a:r>
          </a:p>
          <a:p>
            <a:pPr lvl="1"/>
            <a:r>
              <a:rPr lang="en-GB" sz="2000" dirty="0">
                <a:latin typeface="Palatino Linotype" panose="02040502050505030304" pitchFamily="18" charset="0"/>
              </a:rPr>
              <a:t>Baskets Queue [3]</a:t>
            </a:r>
          </a:p>
          <a:p>
            <a:pPr marL="0" indent="0">
              <a:buNone/>
            </a:pPr>
            <a:endParaRPr lang="en-GB" sz="2400" dirty="0">
              <a:latin typeface="Palatino Linotype" panose="02040502050505030304" pitchFamily="18" charset="0"/>
            </a:endParaRPr>
          </a:p>
          <a:p>
            <a:pPr lvl="1"/>
            <a:endParaRPr lang="en-GB" sz="2000" dirty="0">
              <a:latin typeface="Palatino Linotype" panose="02040502050505030304" pitchFamily="18" charset="0"/>
            </a:endParaRPr>
          </a:p>
          <a:p>
            <a:endParaRPr lang="en-US" sz="2400" dirty="0">
              <a:latin typeface="Palatino Linotype" panose="02040502050505030304" pitchFamily="18" charset="0"/>
            </a:endParaRPr>
          </a:p>
          <a:p>
            <a:endParaRPr lang="en-US" sz="2400" dirty="0">
              <a:latin typeface="Palatino Linotype" panose="02040502050505030304" pitchFamily="18" charset="0"/>
            </a:endParaRPr>
          </a:p>
          <a:p>
            <a:endParaRPr lang="en-US" sz="2400" dirty="0">
              <a:latin typeface="Palatino Linotype" panose="02040502050505030304" pitchFamily="18" charset="0"/>
            </a:endParaRPr>
          </a:p>
          <a:p>
            <a:endParaRPr lang="en-US" sz="2400" dirty="0">
              <a:latin typeface="Palatino Linotype" panose="02040502050505030304" pitchFamily="18" charset="0"/>
            </a:endParaRPr>
          </a:p>
          <a:p>
            <a:endParaRPr lang="en-US" sz="2400" dirty="0">
              <a:latin typeface="Palatino Linotype" panose="02040502050505030304" pitchFamily="18" charset="0"/>
            </a:endParaRPr>
          </a:p>
          <a:p>
            <a:endParaRPr lang="en-US" sz="2400" dirty="0">
              <a:latin typeface="Palatino Linotype" panose="02040502050505030304" pitchFamily="18" charset="0"/>
            </a:endParaRPr>
          </a:p>
          <a:p>
            <a:pPr marL="0" indent="0">
              <a:buNone/>
            </a:pPr>
            <a:endParaRPr lang="en-US" sz="24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p:txBody>
      </p:sp>
      <p:sp>
        <p:nvSpPr>
          <p:cNvPr id="4" name="Footer Placeholder 3">
            <a:extLst>
              <a:ext uri="{FF2B5EF4-FFF2-40B4-BE49-F238E27FC236}">
                <a16:creationId xmlns:a16="http://schemas.microsoft.com/office/drawing/2014/main" id="{18387081-39A1-A094-2DAE-AB7B833EF86E}"/>
              </a:ext>
            </a:extLst>
          </p:cNvPr>
          <p:cNvSpPr>
            <a:spLocks noGrp="1"/>
          </p:cNvSpPr>
          <p:nvPr>
            <p:ph type="ftr" sz="quarter" idx="11"/>
          </p:nvPr>
        </p:nvSpPr>
        <p:spPr/>
        <p:txBody>
          <a:bodyPr/>
          <a:lstStyle/>
          <a:p>
            <a:r>
              <a:rPr lang="en-GB" dirty="0"/>
              <a:t>Luca Muscat</a:t>
            </a:r>
          </a:p>
        </p:txBody>
      </p:sp>
      <p:sp>
        <p:nvSpPr>
          <p:cNvPr id="5" name="Slide Number Placeholder 4">
            <a:extLst>
              <a:ext uri="{FF2B5EF4-FFF2-40B4-BE49-F238E27FC236}">
                <a16:creationId xmlns:a16="http://schemas.microsoft.com/office/drawing/2014/main" id="{0FA8FF70-A0F9-7D9A-FD7C-06CA4B4203BA}"/>
              </a:ext>
            </a:extLst>
          </p:cNvPr>
          <p:cNvSpPr>
            <a:spLocks noGrp="1"/>
          </p:cNvSpPr>
          <p:nvPr>
            <p:ph type="sldNum" sz="quarter" idx="12"/>
          </p:nvPr>
        </p:nvSpPr>
        <p:spPr/>
        <p:txBody>
          <a:bodyPr/>
          <a:lstStyle/>
          <a:p>
            <a:fld id="{571188E9-D66D-44AD-842E-F2A54C07BB78}" type="slidenum">
              <a:rPr lang="en-GB" smtClean="0"/>
              <a:t>10</a:t>
            </a:fld>
            <a:endParaRPr lang="en-GB"/>
          </a:p>
        </p:txBody>
      </p:sp>
    </p:spTree>
    <p:extLst>
      <p:ext uri="{BB962C8B-B14F-4D97-AF65-F5344CB8AC3E}">
        <p14:creationId xmlns:p14="http://schemas.microsoft.com/office/powerpoint/2010/main" val="3404695539"/>
      </p:ext>
    </p:extLst>
  </p:cSld>
  <p:clrMapOvr>
    <a:masterClrMapping/>
  </p:clrMapOvr>
  <mc:AlternateContent xmlns:mc="http://schemas.openxmlformats.org/markup-compatibility/2006" xmlns:p14="http://schemas.microsoft.com/office/powerpoint/2010/main">
    <mc:Choice Requires="p14">
      <p:transition spd="slow" p14:dur="2000" advTm="7507"/>
    </mc:Choice>
    <mc:Fallback xmlns="">
      <p:transition spd="slow" advTm="75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2032-2253-C705-3BA2-03CCC48086F3}"/>
              </a:ext>
            </a:extLst>
          </p:cNvPr>
          <p:cNvSpPr>
            <a:spLocks noGrp="1"/>
          </p:cNvSpPr>
          <p:nvPr>
            <p:ph type="title"/>
          </p:nvPr>
        </p:nvSpPr>
        <p:spPr/>
        <p:txBody>
          <a:bodyPr/>
          <a:lstStyle/>
          <a:p>
            <a:r>
              <a:rPr lang="en-US" dirty="0">
                <a:latin typeface="Palatino Linotype" panose="02040502050505030304" pitchFamily="18" charset="0"/>
              </a:rPr>
              <a:t>Design and Implementation</a:t>
            </a:r>
            <a:br>
              <a:rPr lang="en-US" dirty="0">
                <a:latin typeface="Palatino Linotype" panose="02040502050505030304" pitchFamily="18" charset="0"/>
              </a:rPr>
            </a:br>
            <a:r>
              <a:rPr lang="en-US" sz="2400" dirty="0">
                <a:latin typeface="Palatino Linotype" panose="02040502050505030304" pitchFamily="18" charset="0"/>
              </a:rPr>
              <a:t>Methodology</a:t>
            </a:r>
            <a:endParaRPr lang="en-GB"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764B201-91BF-2403-8178-0BFE243D86CB}"/>
              </a:ext>
            </a:extLst>
          </p:cNvPr>
          <p:cNvSpPr>
            <a:spLocks noGrp="1"/>
          </p:cNvSpPr>
          <p:nvPr>
            <p:ph idx="1"/>
          </p:nvPr>
        </p:nvSpPr>
        <p:spPr>
          <a:xfrm>
            <a:off x="838200" y="1690688"/>
            <a:ext cx="10515600" cy="4351338"/>
          </a:xfrm>
        </p:spPr>
        <p:txBody>
          <a:bodyPr>
            <a:normAutofit/>
          </a:bodyPr>
          <a:lstStyle/>
          <a:p>
            <a:r>
              <a:rPr lang="en-US" sz="2400" dirty="0">
                <a:latin typeface="Palatino Linotype" panose="02040502050505030304" pitchFamily="18" charset="0"/>
              </a:rPr>
              <a:t>Pairwise Benchmark – A thread enqueues a node, waits for an artificial delay, dequeues a node, and waits for another artificial delay;</a:t>
            </a:r>
          </a:p>
          <a:p>
            <a:pPr lvl="1"/>
            <a:endParaRPr lang="en-US" sz="2000" dirty="0">
              <a:latin typeface="Basis Grotesque Pro Off-White" panose="020B0503030604040103" pitchFamily="34" charset="0"/>
            </a:endParaRPr>
          </a:p>
          <a:p>
            <a:pPr lvl="1"/>
            <a:endParaRPr lang="en-US" sz="2000" dirty="0">
              <a:latin typeface="Basis Grotesque Pro Off-White" panose="020B0503030604040103" pitchFamily="34" charset="0"/>
            </a:endParaRPr>
          </a:p>
          <a:p>
            <a:pPr lvl="1"/>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r>
              <a:rPr lang="en-US" sz="2400" dirty="0">
                <a:latin typeface="Palatino Linotype" panose="02040502050505030304" pitchFamily="18" charset="0"/>
              </a:rPr>
              <a:t>50% Enqueue Benchmark – A thread gets a 50% chance to either enqueue or dequeue a node, followed by an artificial delay;</a:t>
            </a:r>
          </a:p>
          <a:p>
            <a:pPr marL="0" indent="0">
              <a:buNone/>
            </a:pPr>
            <a:endParaRPr lang="en-US" sz="2400" b="1" i="1" dirty="0">
              <a:latin typeface="Basis Grotesque Pro Off-White" panose="020B0503030604040103" pitchFamily="34" charset="0"/>
            </a:endParaRPr>
          </a:p>
          <a:p>
            <a:pPr marL="0" indent="0">
              <a:buNone/>
            </a:pPr>
            <a:endParaRPr lang="en-GB" sz="2400" dirty="0">
              <a:latin typeface="Basis Grotesque Pro Off-White" panose="020B0503030604040103" pitchFamily="34" charset="0"/>
            </a:endParaRPr>
          </a:p>
          <a:p>
            <a:pPr lvl="1"/>
            <a:endParaRPr lang="en-GB" sz="20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pPr marL="0" indent="0">
              <a:buNone/>
            </a:pPr>
            <a:endParaRPr lang="en-US" sz="24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p:txBody>
      </p:sp>
      <p:sp>
        <p:nvSpPr>
          <p:cNvPr id="4" name="Footer Placeholder 3">
            <a:extLst>
              <a:ext uri="{FF2B5EF4-FFF2-40B4-BE49-F238E27FC236}">
                <a16:creationId xmlns:a16="http://schemas.microsoft.com/office/drawing/2014/main" id="{18387081-39A1-A094-2DAE-AB7B833EF86E}"/>
              </a:ext>
            </a:extLst>
          </p:cNvPr>
          <p:cNvSpPr>
            <a:spLocks noGrp="1"/>
          </p:cNvSpPr>
          <p:nvPr>
            <p:ph type="ftr" sz="quarter" idx="11"/>
          </p:nvPr>
        </p:nvSpPr>
        <p:spPr>
          <a:xfrm>
            <a:off x="4014067" y="6515091"/>
            <a:ext cx="4114800" cy="365125"/>
          </a:xfrm>
        </p:spPr>
        <p:txBody>
          <a:bodyPr/>
          <a:lstStyle/>
          <a:p>
            <a:r>
              <a:rPr lang="en-GB" dirty="0"/>
              <a:t>Luca Muscat</a:t>
            </a:r>
          </a:p>
        </p:txBody>
      </p:sp>
      <p:sp>
        <p:nvSpPr>
          <p:cNvPr id="5" name="Slide Number Placeholder 4">
            <a:extLst>
              <a:ext uri="{FF2B5EF4-FFF2-40B4-BE49-F238E27FC236}">
                <a16:creationId xmlns:a16="http://schemas.microsoft.com/office/drawing/2014/main" id="{0FA8FF70-A0F9-7D9A-FD7C-06CA4B4203BA}"/>
              </a:ext>
            </a:extLst>
          </p:cNvPr>
          <p:cNvSpPr>
            <a:spLocks noGrp="1"/>
          </p:cNvSpPr>
          <p:nvPr>
            <p:ph type="sldNum" sz="quarter" idx="12"/>
          </p:nvPr>
        </p:nvSpPr>
        <p:spPr/>
        <p:txBody>
          <a:bodyPr/>
          <a:lstStyle/>
          <a:p>
            <a:fld id="{571188E9-D66D-44AD-842E-F2A54C07BB78}" type="slidenum">
              <a:rPr lang="en-GB" smtClean="0"/>
              <a:t>11</a:t>
            </a:fld>
            <a:endParaRPr lang="en-GB"/>
          </a:p>
        </p:txBody>
      </p:sp>
      <p:sp>
        <p:nvSpPr>
          <p:cNvPr id="6" name="Rectangle 5">
            <a:extLst>
              <a:ext uri="{FF2B5EF4-FFF2-40B4-BE49-F238E27FC236}">
                <a16:creationId xmlns:a16="http://schemas.microsoft.com/office/drawing/2014/main" id="{44E9C280-8152-7939-30C3-7EC3F01E1765}"/>
              </a:ext>
            </a:extLst>
          </p:cNvPr>
          <p:cNvSpPr/>
          <p:nvPr/>
        </p:nvSpPr>
        <p:spPr>
          <a:xfrm>
            <a:off x="3448050" y="2858256"/>
            <a:ext cx="105727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Enqueue</a:t>
            </a:r>
            <a:endParaRPr lang="en-GB" dirty="0"/>
          </a:p>
        </p:txBody>
      </p:sp>
      <p:sp>
        <p:nvSpPr>
          <p:cNvPr id="7" name="Rectangle 6">
            <a:extLst>
              <a:ext uri="{FF2B5EF4-FFF2-40B4-BE49-F238E27FC236}">
                <a16:creationId xmlns:a16="http://schemas.microsoft.com/office/drawing/2014/main" id="{B2886633-7BFC-04E0-A371-B0FD303133FB}"/>
              </a:ext>
            </a:extLst>
          </p:cNvPr>
          <p:cNvSpPr/>
          <p:nvPr/>
        </p:nvSpPr>
        <p:spPr>
          <a:xfrm>
            <a:off x="4614862" y="2858256"/>
            <a:ext cx="105727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Artificial Delay</a:t>
            </a:r>
            <a:endParaRPr lang="en-GB" dirty="0"/>
          </a:p>
        </p:txBody>
      </p:sp>
      <p:sp>
        <p:nvSpPr>
          <p:cNvPr id="8" name="Rectangle 7">
            <a:extLst>
              <a:ext uri="{FF2B5EF4-FFF2-40B4-BE49-F238E27FC236}">
                <a16:creationId xmlns:a16="http://schemas.microsoft.com/office/drawing/2014/main" id="{1DB4DBF8-1CA9-12D9-C49F-90DEE87FB69E}"/>
              </a:ext>
            </a:extLst>
          </p:cNvPr>
          <p:cNvSpPr/>
          <p:nvPr/>
        </p:nvSpPr>
        <p:spPr>
          <a:xfrm>
            <a:off x="5781674" y="2858256"/>
            <a:ext cx="105727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Dequeue</a:t>
            </a:r>
            <a:endParaRPr lang="en-GB" dirty="0"/>
          </a:p>
        </p:txBody>
      </p:sp>
      <p:sp>
        <p:nvSpPr>
          <p:cNvPr id="9" name="Rectangle 8">
            <a:extLst>
              <a:ext uri="{FF2B5EF4-FFF2-40B4-BE49-F238E27FC236}">
                <a16:creationId xmlns:a16="http://schemas.microsoft.com/office/drawing/2014/main" id="{2BE8ACB2-6962-A269-99C4-7AF02E64F5CF}"/>
              </a:ext>
            </a:extLst>
          </p:cNvPr>
          <p:cNvSpPr/>
          <p:nvPr/>
        </p:nvSpPr>
        <p:spPr>
          <a:xfrm>
            <a:off x="6965154" y="2858256"/>
            <a:ext cx="105727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Artificial Delay</a:t>
            </a:r>
            <a:endParaRPr lang="en-GB" dirty="0"/>
          </a:p>
        </p:txBody>
      </p:sp>
      <p:cxnSp>
        <p:nvCxnSpPr>
          <p:cNvPr id="11" name="Straight Arrow Connector 10">
            <a:extLst>
              <a:ext uri="{FF2B5EF4-FFF2-40B4-BE49-F238E27FC236}">
                <a16:creationId xmlns:a16="http://schemas.microsoft.com/office/drawing/2014/main" id="{61392433-C64D-87E1-65FE-FFA76ED83364}"/>
              </a:ext>
            </a:extLst>
          </p:cNvPr>
          <p:cNvCxnSpPr>
            <a:endCxn id="7" idx="1"/>
          </p:cNvCxnSpPr>
          <p:nvPr/>
        </p:nvCxnSpPr>
        <p:spPr>
          <a:xfrm>
            <a:off x="4505325" y="3220206"/>
            <a:ext cx="1095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CD7585E-5CA8-6F50-1071-161D702EFE31}"/>
              </a:ext>
            </a:extLst>
          </p:cNvPr>
          <p:cNvCxnSpPr>
            <a:stCxn id="7" idx="3"/>
            <a:endCxn id="8" idx="1"/>
          </p:cNvCxnSpPr>
          <p:nvPr/>
        </p:nvCxnSpPr>
        <p:spPr>
          <a:xfrm>
            <a:off x="5672137" y="3220206"/>
            <a:ext cx="1095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5489ADD-B4CA-1210-515D-9ADA840F070D}"/>
              </a:ext>
            </a:extLst>
          </p:cNvPr>
          <p:cNvCxnSpPr>
            <a:stCxn id="8" idx="3"/>
            <a:endCxn id="9" idx="1"/>
          </p:cNvCxnSpPr>
          <p:nvPr/>
        </p:nvCxnSpPr>
        <p:spPr>
          <a:xfrm>
            <a:off x="6838949" y="3220206"/>
            <a:ext cx="126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6F7967C5-375F-90D4-FF08-95C37B837A8C}"/>
              </a:ext>
            </a:extLst>
          </p:cNvPr>
          <p:cNvCxnSpPr>
            <a:endCxn id="6" idx="1"/>
          </p:cNvCxnSpPr>
          <p:nvPr/>
        </p:nvCxnSpPr>
        <p:spPr>
          <a:xfrm rot="10800000">
            <a:off x="3448051" y="3220206"/>
            <a:ext cx="4574379" cy="12700"/>
          </a:xfrm>
          <a:prstGeom prst="bentConnector5">
            <a:avLst>
              <a:gd name="adj1" fmla="val -6949"/>
              <a:gd name="adj2" fmla="val 3975000"/>
              <a:gd name="adj3" fmla="val 104997"/>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50A6593-5CCF-D7BC-0F64-393FC0B6F806}"/>
              </a:ext>
            </a:extLst>
          </p:cNvPr>
          <p:cNvSpPr/>
          <p:nvPr/>
        </p:nvSpPr>
        <p:spPr>
          <a:xfrm>
            <a:off x="4633912" y="4935142"/>
            <a:ext cx="105727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Enqueue</a:t>
            </a:r>
            <a:endParaRPr lang="en-GB" dirty="0"/>
          </a:p>
        </p:txBody>
      </p:sp>
      <p:sp>
        <p:nvSpPr>
          <p:cNvPr id="31" name="Rectangle 30">
            <a:extLst>
              <a:ext uri="{FF2B5EF4-FFF2-40B4-BE49-F238E27FC236}">
                <a16:creationId xmlns:a16="http://schemas.microsoft.com/office/drawing/2014/main" id="{D62F6544-75E7-4879-CE82-5430DBE6D983}"/>
              </a:ext>
            </a:extLst>
          </p:cNvPr>
          <p:cNvSpPr/>
          <p:nvPr/>
        </p:nvSpPr>
        <p:spPr>
          <a:xfrm>
            <a:off x="4633911" y="5819379"/>
            <a:ext cx="105727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Dequeue</a:t>
            </a:r>
            <a:endParaRPr lang="en-GB" dirty="0"/>
          </a:p>
        </p:txBody>
      </p:sp>
      <p:sp>
        <p:nvSpPr>
          <p:cNvPr id="32" name="Oval 31">
            <a:extLst>
              <a:ext uri="{FF2B5EF4-FFF2-40B4-BE49-F238E27FC236}">
                <a16:creationId xmlns:a16="http://schemas.microsoft.com/office/drawing/2014/main" id="{6DD937D7-3B9A-8291-476D-4F1325B982D5}"/>
              </a:ext>
            </a:extLst>
          </p:cNvPr>
          <p:cNvSpPr/>
          <p:nvPr/>
        </p:nvSpPr>
        <p:spPr>
          <a:xfrm>
            <a:off x="3881437" y="5619355"/>
            <a:ext cx="200025" cy="1706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Arrow Connector 33">
            <a:extLst>
              <a:ext uri="{FF2B5EF4-FFF2-40B4-BE49-F238E27FC236}">
                <a16:creationId xmlns:a16="http://schemas.microsoft.com/office/drawing/2014/main" id="{995DDEA4-3760-DA04-0D35-7CC90A85F131}"/>
              </a:ext>
            </a:extLst>
          </p:cNvPr>
          <p:cNvCxnSpPr>
            <a:stCxn id="32" idx="7"/>
            <a:endCxn id="30" idx="1"/>
          </p:cNvCxnSpPr>
          <p:nvPr/>
        </p:nvCxnSpPr>
        <p:spPr>
          <a:xfrm flipV="1">
            <a:off x="4052169" y="5297092"/>
            <a:ext cx="581743" cy="347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23F60E8-7F3D-272E-795D-79AA006E9419}"/>
              </a:ext>
            </a:extLst>
          </p:cNvPr>
          <p:cNvCxnSpPr>
            <a:stCxn id="32" idx="4"/>
            <a:endCxn id="31" idx="1"/>
          </p:cNvCxnSpPr>
          <p:nvPr/>
        </p:nvCxnSpPr>
        <p:spPr>
          <a:xfrm>
            <a:off x="3981450" y="5790010"/>
            <a:ext cx="652461" cy="391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F60D4E2-06E5-E6F7-82C9-C4EA60D71060}"/>
              </a:ext>
            </a:extLst>
          </p:cNvPr>
          <p:cNvSpPr txBox="1"/>
          <p:nvPr/>
        </p:nvSpPr>
        <p:spPr>
          <a:xfrm>
            <a:off x="4004544" y="5184539"/>
            <a:ext cx="1009649" cy="369332"/>
          </a:xfrm>
          <a:prstGeom prst="rect">
            <a:avLst/>
          </a:prstGeom>
          <a:noFill/>
        </p:spPr>
        <p:txBody>
          <a:bodyPr wrap="square" rtlCol="0">
            <a:spAutoFit/>
          </a:bodyPr>
          <a:lstStyle/>
          <a:p>
            <a:r>
              <a:rPr lang="en-US" dirty="0"/>
              <a:t>50%</a:t>
            </a:r>
            <a:endParaRPr lang="en-GB" dirty="0"/>
          </a:p>
        </p:txBody>
      </p:sp>
      <p:sp>
        <p:nvSpPr>
          <p:cNvPr id="38" name="TextBox 37">
            <a:extLst>
              <a:ext uri="{FF2B5EF4-FFF2-40B4-BE49-F238E27FC236}">
                <a16:creationId xmlns:a16="http://schemas.microsoft.com/office/drawing/2014/main" id="{96B628C8-8990-5BFC-77EE-3517AF8BAB25}"/>
              </a:ext>
            </a:extLst>
          </p:cNvPr>
          <p:cNvSpPr txBox="1"/>
          <p:nvPr/>
        </p:nvSpPr>
        <p:spPr>
          <a:xfrm>
            <a:off x="3981449" y="5908439"/>
            <a:ext cx="1009649" cy="369332"/>
          </a:xfrm>
          <a:prstGeom prst="rect">
            <a:avLst/>
          </a:prstGeom>
          <a:noFill/>
        </p:spPr>
        <p:txBody>
          <a:bodyPr wrap="square" rtlCol="0">
            <a:spAutoFit/>
          </a:bodyPr>
          <a:lstStyle/>
          <a:p>
            <a:r>
              <a:rPr lang="en-US" dirty="0"/>
              <a:t>50%</a:t>
            </a:r>
            <a:endParaRPr lang="en-GB" dirty="0"/>
          </a:p>
        </p:txBody>
      </p:sp>
      <p:sp>
        <p:nvSpPr>
          <p:cNvPr id="39" name="Rectangle 38">
            <a:extLst>
              <a:ext uri="{FF2B5EF4-FFF2-40B4-BE49-F238E27FC236}">
                <a16:creationId xmlns:a16="http://schemas.microsoft.com/office/drawing/2014/main" id="{6FE9CE9B-7CDF-6539-9B0F-9887E7624EDF}"/>
              </a:ext>
            </a:extLst>
          </p:cNvPr>
          <p:cNvSpPr/>
          <p:nvPr/>
        </p:nvSpPr>
        <p:spPr>
          <a:xfrm>
            <a:off x="6071467" y="5282397"/>
            <a:ext cx="105727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Artificial Delay</a:t>
            </a:r>
            <a:endParaRPr lang="en-GB" dirty="0"/>
          </a:p>
        </p:txBody>
      </p:sp>
      <p:cxnSp>
        <p:nvCxnSpPr>
          <p:cNvPr id="41" name="Straight Arrow Connector 40">
            <a:extLst>
              <a:ext uri="{FF2B5EF4-FFF2-40B4-BE49-F238E27FC236}">
                <a16:creationId xmlns:a16="http://schemas.microsoft.com/office/drawing/2014/main" id="{1918ABCF-61E8-69B4-06EF-CE1727A3FDBF}"/>
              </a:ext>
            </a:extLst>
          </p:cNvPr>
          <p:cNvCxnSpPr>
            <a:stCxn id="30" idx="3"/>
          </p:cNvCxnSpPr>
          <p:nvPr/>
        </p:nvCxnSpPr>
        <p:spPr>
          <a:xfrm>
            <a:off x="5691187" y="5297092"/>
            <a:ext cx="390525" cy="347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5871FF4-F139-5526-EED3-FAD13453E96C}"/>
              </a:ext>
            </a:extLst>
          </p:cNvPr>
          <p:cNvCxnSpPr>
            <a:stCxn id="31" idx="3"/>
          </p:cNvCxnSpPr>
          <p:nvPr/>
        </p:nvCxnSpPr>
        <p:spPr>
          <a:xfrm flipV="1">
            <a:off x="5691186" y="5676912"/>
            <a:ext cx="380281" cy="504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6166E832-EAA6-6E60-4BD8-3B5CB1FCB90A}"/>
              </a:ext>
            </a:extLst>
          </p:cNvPr>
          <p:cNvCxnSpPr>
            <a:stCxn id="39" idx="3"/>
          </p:cNvCxnSpPr>
          <p:nvPr/>
        </p:nvCxnSpPr>
        <p:spPr>
          <a:xfrm flipH="1">
            <a:off x="3881436" y="5644347"/>
            <a:ext cx="3247306" cy="60335"/>
          </a:xfrm>
          <a:prstGeom prst="bentConnector5">
            <a:avLst>
              <a:gd name="adj1" fmla="val -7040"/>
              <a:gd name="adj2" fmla="val -1405030"/>
              <a:gd name="adj3" fmla="val 10587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115168"/>
      </p:ext>
    </p:extLst>
  </p:cSld>
  <p:clrMapOvr>
    <a:masterClrMapping/>
  </p:clrMapOvr>
  <mc:AlternateContent xmlns:mc="http://schemas.openxmlformats.org/markup-compatibility/2006" xmlns:p14="http://schemas.microsoft.com/office/powerpoint/2010/main">
    <mc:Choice Requires="p14">
      <p:transition spd="slow" p14:dur="2000" advTm="7507"/>
    </mc:Choice>
    <mc:Fallback xmlns="">
      <p:transition spd="slow" advTm="75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par>
                                <p:cTn id="46" presetID="10" presetClass="entr" presetSubtype="0" fill="hold"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par>
                                <p:cTn id="49" presetID="10"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fade">
                                      <p:cBhvr>
                                        <p:cTn id="54" dur="500"/>
                                        <p:tgtEl>
                                          <p:spTgt spid="3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par>
                                <p:cTn id="61" presetID="10" presetClass="entr" presetSubtype="0"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500"/>
                                        <p:tgtEl>
                                          <p:spTgt spid="41"/>
                                        </p:tgtEl>
                                      </p:cBhvr>
                                    </p:animEffect>
                                  </p:childTnLst>
                                </p:cTn>
                              </p:par>
                              <p:par>
                                <p:cTn id="64" presetID="10" presetClass="entr" presetSubtype="0" fill="hold"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500"/>
                                        <p:tgtEl>
                                          <p:spTgt spid="43"/>
                                        </p:tgtEl>
                                      </p:cBhvr>
                                    </p:animEffect>
                                  </p:childTnLst>
                                </p:cTn>
                              </p:par>
                              <p:par>
                                <p:cTn id="67" presetID="10" presetClass="entr" presetSubtype="0"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30" grpId="0" animBg="1"/>
      <p:bldP spid="31" grpId="0" animBg="1"/>
      <p:bldP spid="32" grpId="0" animBg="1"/>
      <p:bldP spid="37" grpId="0"/>
      <p:bldP spid="38" grpId="0"/>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2032-2253-C705-3BA2-03CCC48086F3}"/>
              </a:ext>
            </a:extLst>
          </p:cNvPr>
          <p:cNvSpPr>
            <a:spLocks noGrp="1"/>
          </p:cNvSpPr>
          <p:nvPr>
            <p:ph type="title"/>
          </p:nvPr>
        </p:nvSpPr>
        <p:spPr/>
        <p:txBody>
          <a:bodyPr/>
          <a:lstStyle/>
          <a:p>
            <a:r>
              <a:rPr lang="en-US" dirty="0">
                <a:latin typeface="Palatino Linotype" panose="02040502050505030304" pitchFamily="18" charset="0"/>
              </a:rPr>
              <a:t>Design and Implementation</a:t>
            </a:r>
            <a:br>
              <a:rPr lang="en-US" dirty="0">
                <a:latin typeface="Palatino Linotype" panose="02040502050505030304" pitchFamily="18" charset="0"/>
              </a:rPr>
            </a:br>
            <a:r>
              <a:rPr lang="en-US" sz="2400" dirty="0">
                <a:latin typeface="Palatino Linotype" panose="02040502050505030304" pitchFamily="18" charset="0"/>
              </a:rPr>
              <a:t>Methodology</a:t>
            </a:r>
            <a:endParaRPr lang="en-GB" dirty="0">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64B201-91BF-2403-8178-0BFE243D86CB}"/>
                  </a:ext>
                </a:extLst>
              </p:cNvPr>
              <p:cNvSpPr>
                <a:spLocks noGrp="1"/>
              </p:cNvSpPr>
              <p:nvPr>
                <p:ph idx="1"/>
              </p:nvPr>
            </p:nvSpPr>
            <p:spPr>
              <a:xfrm>
                <a:off x="838200" y="1690688"/>
                <a:ext cx="10515600" cy="4351338"/>
              </a:xfrm>
            </p:spPr>
            <p:txBody>
              <a:bodyPr>
                <a:normAutofit lnSpcReduction="10000"/>
              </a:bodyPr>
              <a:lstStyle/>
              <a:p>
                <a:r>
                  <a:rPr lang="en-US" sz="2400" dirty="0">
                    <a:latin typeface="Palatino Linotype" panose="02040502050505030304" pitchFamily="18" charset="0"/>
                  </a:rPr>
                  <a:t>The number of threads in a workload, and the length of each artificial delay between each operation are used as control variables;</a:t>
                </a:r>
              </a:p>
              <a:p>
                <a:r>
                  <a:rPr lang="en-US" sz="2400" dirty="0">
                    <a:latin typeface="Palatino Linotype" panose="02040502050505030304" pitchFamily="18" charset="0"/>
                  </a:rPr>
                  <a:t>Sources of Error</a:t>
                </a:r>
              </a:p>
              <a:p>
                <a:pPr lvl="1"/>
                <a:r>
                  <a:rPr lang="en-US" sz="2000" dirty="0">
                    <a:latin typeface="Palatino Linotype" panose="02040502050505030304" pitchFamily="18" charset="0"/>
                  </a:rPr>
                  <a:t>Operating system activities introduce variance</a:t>
                </a:r>
              </a:p>
              <a:p>
                <a:pPr lvl="2"/>
                <a:r>
                  <a:rPr lang="en-US" sz="1600" dirty="0">
                    <a:latin typeface="Palatino Linotype" panose="02040502050505030304" pitchFamily="18" charset="0"/>
                  </a:rPr>
                  <a:t>Disable Hyperthreading;</a:t>
                </a:r>
              </a:p>
              <a:p>
                <a:pPr lvl="2"/>
                <a:r>
                  <a:rPr lang="en-US" sz="1600" dirty="0">
                    <a:latin typeface="Palatino Linotype" panose="02040502050505030304" pitchFamily="18" charset="0"/>
                  </a:rPr>
                  <a:t>Set thread affinity to prevent thread migration across cores;</a:t>
                </a:r>
              </a:p>
              <a:p>
                <a:pPr lvl="2"/>
                <a:r>
                  <a:rPr lang="en-US" sz="1600" dirty="0">
                    <a:latin typeface="Palatino Linotype" panose="02040502050505030304" pitchFamily="18" charset="0"/>
                  </a:rPr>
                  <a:t>Disable Turbo Boost to avoid CPU clock speed fluctuations due to the CPU’s thermal status</a:t>
                </a:r>
              </a:p>
              <a:p>
                <a:pPr lvl="2"/>
                <a:r>
                  <a:rPr lang="en-US" sz="1600" dirty="0">
                    <a:latin typeface="Palatino Linotype" panose="02040502050505030304" pitchFamily="18" charset="0"/>
                  </a:rPr>
                  <a:t>Fix the CPU frequency to 2.6GHz for accurate measurements</a:t>
                </a:r>
              </a:p>
              <a:p>
                <a:pPr lvl="1"/>
                <a:r>
                  <a:rPr lang="en-US" sz="2000" dirty="0">
                    <a:latin typeface="Palatino Linotype" panose="02040502050505030304" pitchFamily="18" charset="0"/>
                  </a:rPr>
                  <a:t>Memory padding and alignment is used to prevent false sharing</a:t>
                </a:r>
              </a:p>
              <a:p>
                <a:r>
                  <a:rPr lang="en-US" sz="2400" dirty="0">
                    <a:latin typeface="Palatino Linotype" panose="02040502050505030304" pitchFamily="18" charset="0"/>
                  </a:rPr>
                  <a:t>Coefficient of variance can be used to quantify the experiment’s repeatability;</a:t>
                </a:r>
              </a:p>
              <a:p>
                <a:r>
                  <a:rPr lang="en-US" sz="2400" dirty="0">
                    <a:latin typeface="Palatino Linotype" panose="02040502050505030304" pitchFamily="18" charset="0"/>
                  </a:rPr>
                  <a:t>Owing to our efforts, our results’ 99</a:t>
                </a:r>
                <a:r>
                  <a:rPr lang="en-US" sz="2400" baseline="30000" dirty="0">
                    <a:latin typeface="Palatino Linotype" panose="02040502050505030304" pitchFamily="18" charset="0"/>
                  </a:rPr>
                  <a:t>th</a:t>
                </a:r>
                <a:r>
                  <a:rPr lang="en-US" sz="2400" dirty="0">
                    <a:latin typeface="Palatino Linotype" panose="02040502050505030304" pitchFamily="18" charset="0"/>
                  </a:rPr>
                  <a:t> percentile for </a:t>
                </a:r>
                <a:r>
                  <a:rPr lang="en-US" sz="2400" i="1" dirty="0">
                    <a:latin typeface="Palatino Linotype" panose="02040502050505030304" pitchFamily="18" charset="0"/>
                  </a:rPr>
                  <a:t>coefficient of variance </a:t>
                </a:r>
                <a:r>
                  <a:rPr lang="en-US" sz="2400" dirty="0">
                    <a:latin typeface="Palatino Linotype" panose="02040502050505030304" pitchFamily="18" charset="0"/>
                  </a:rPr>
                  <a:t>(</a:t>
                </a:r>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𝜎</m:t>
                        </m:r>
                      </m:num>
                      <m:den>
                        <m:r>
                          <a:rPr lang="en-US" sz="2400" i="1" smtClean="0">
                            <a:latin typeface="Cambria Math" panose="02040503050406030204" pitchFamily="18" charset="0"/>
                            <a:ea typeface="Cambria Math" panose="02040503050406030204" pitchFamily="18" charset="0"/>
                          </a:rPr>
                          <m:t>𝜇</m:t>
                        </m:r>
                      </m:den>
                    </m:f>
                    <m:r>
                      <a:rPr lang="en-US" sz="2400" b="0" i="1" smtClean="0">
                        <a:latin typeface="Cambria Math" panose="02040503050406030204" pitchFamily="18" charset="0"/>
                      </a:rPr>
                      <m:t>∗100</m:t>
                    </m:r>
                  </m:oMath>
                </a14:m>
                <a:r>
                  <a:rPr lang="en-US" sz="2400" dirty="0">
                    <a:latin typeface="Palatino Linotype" panose="02040502050505030304" pitchFamily="18" charset="0"/>
                  </a:rPr>
                  <a:t>) is </a:t>
                </a:r>
                <a:r>
                  <a:rPr lang="en-US" sz="2400" b="1" i="1" dirty="0">
                    <a:latin typeface="Palatino Linotype" panose="02040502050505030304" pitchFamily="18" charset="0"/>
                  </a:rPr>
                  <a:t>2.874%</a:t>
                </a:r>
              </a:p>
              <a:p>
                <a:pPr marL="0" indent="0">
                  <a:buNone/>
                </a:pPr>
                <a:endParaRPr lang="en-GB" sz="2400" dirty="0">
                  <a:latin typeface="Palatino Linotype" panose="02040502050505030304" pitchFamily="18" charset="0"/>
                </a:endParaRPr>
              </a:p>
              <a:p>
                <a:pPr lvl="1"/>
                <a:endParaRPr lang="en-GB" sz="2000" dirty="0">
                  <a:latin typeface="Palatino Linotype" panose="02040502050505030304" pitchFamily="18" charset="0"/>
                </a:endParaRPr>
              </a:p>
              <a:p>
                <a:endParaRPr lang="en-US" sz="2400" dirty="0">
                  <a:latin typeface="Palatino Linotype" panose="02040502050505030304" pitchFamily="18" charset="0"/>
                </a:endParaRPr>
              </a:p>
              <a:p>
                <a:endParaRPr lang="en-US" sz="2400" dirty="0">
                  <a:latin typeface="Palatino Linotype" panose="02040502050505030304" pitchFamily="18" charset="0"/>
                </a:endParaRPr>
              </a:p>
              <a:p>
                <a:endParaRPr lang="en-US" sz="2400" dirty="0">
                  <a:latin typeface="Palatino Linotype" panose="02040502050505030304" pitchFamily="18" charset="0"/>
                </a:endParaRPr>
              </a:p>
              <a:p>
                <a:endParaRPr lang="en-US" sz="2400" dirty="0">
                  <a:latin typeface="Palatino Linotype" panose="02040502050505030304" pitchFamily="18" charset="0"/>
                </a:endParaRPr>
              </a:p>
              <a:p>
                <a:endParaRPr lang="en-US" sz="2400" dirty="0">
                  <a:latin typeface="Palatino Linotype" panose="02040502050505030304" pitchFamily="18" charset="0"/>
                </a:endParaRPr>
              </a:p>
              <a:p>
                <a:endParaRPr lang="en-US" sz="2400" dirty="0">
                  <a:latin typeface="Palatino Linotype" panose="02040502050505030304" pitchFamily="18" charset="0"/>
                </a:endParaRPr>
              </a:p>
              <a:p>
                <a:pPr marL="0" indent="0">
                  <a:buNone/>
                </a:pPr>
                <a:endParaRPr lang="en-US" sz="24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p:txBody>
          </p:sp>
        </mc:Choice>
        <mc:Fallback xmlns="">
          <p:sp>
            <p:nvSpPr>
              <p:cNvPr id="3" name="Content Placeholder 2">
                <a:extLst>
                  <a:ext uri="{FF2B5EF4-FFF2-40B4-BE49-F238E27FC236}">
                    <a16:creationId xmlns:a16="http://schemas.microsoft.com/office/drawing/2014/main" id="{2764B201-91BF-2403-8178-0BFE243D86CB}"/>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3"/>
                <a:stretch>
                  <a:fillRect l="-812" t="-2661"/>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18387081-39A1-A094-2DAE-AB7B833EF86E}"/>
              </a:ext>
            </a:extLst>
          </p:cNvPr>
          <p:cNvSpPr>
            <a:spLocks noGrp="1"/>
          </p:cNvSpPr>
          <p:nvPr>
            <p:ph type="ftr" sz="quarter" idx="11"/>
          </p:nvPr>
        </p:nvSpPr>
        <p:spPr/>
        <p:txBody>
          <a:bodyPr/>
          <a:lstStyle/>
          <a:p>
            <a:r>
              <a:rPr lang="en-GB" dirty="0"/>
              <a:t>Luca Muscat</a:t>
            </a:r>
          </a:p>
        </p:txBody>
      </p:sp>
      <p:sp>
        <p:nvSpPr>
          <p:cNvPr id="5" name="Slide Number Placeholder 4">
            <a:extLst>
              <a:ext uri="{FF2B5EF4-FFF2-40B4-BE49-F238E27FC236}">
                <a16:creationId xmlns:a16="http://schemas.microsoft.com/office/drawing/2014/main" id="{0FA8FF70-A0F9-7D9A-FD7C-06CA4B4203BA}"/>
              </a:ext>
            </a:extLst>
          </p:cNvPr>
          <p:cNvSpPr>
            <a:spLocks noGrp="1"/>
          </p:cNvSpPr>
          <p:nvPr>
            <p:ph type="sldNum" sz="quarter" idx="12"/>
          </p:nvPr>
        </p:nvSpPr>
        <p:spPr/>
        <p:txBody>
          <a:bodyPr/>
          <a:lstStyle/>
          <a:p>
            <a:fld id="{571188E9-D66D-44AD-842E-F2A54C07BB78}" type="slidenum">
              <a:rPr lang="en-GB" smtClean="0"/>
              <a:t>12</a:t>
            </a:fld>
            <a:endParaRPr lang="en-GB"/>
          </a:p>
        </p:txBody>
      </p:sp>
    </p:spTree>
    <p:extLst>
      <p:ext uri="{BB962C8B-B14F-4D97-AF65-F5344CB8AC3E}">
        <p14:creationId xmlns:p14="http://schemas.microsoft.com/office/powerpoint/2010/main" val="366703530"/>
      </p:ext>
    </p:extLst>
  </p:cSld>
  <p:clrMapOvr>
    <a:masterClrMapping/>
  </p:clrMapOvr>
  <mc:AlternateContent xmlns:mc="http://schemas.openxmlformats.org/markup-compatibility/2006" xmlns:p14="http://schemas.microsoft.com/office/powerpoint/2010/main">
    <mc:Choice Requires="p14">
      <p:transition spd="slow" p14:dur="2000" advTm="7507"/>
    </mc:Choice>
    <mc:Fallback xmlns="">
      <p:transition spd="slow" advTm="750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2032-2253-C705-3BA2-03CCC48086F3}"/>
              </a:ext>
            </a:extLst>
          </p:cNvPr>
          <p:cNvSpPr>
            <a:spLocks noGrp="1"/>
          </p:cNvSpPr>
          <p:nvPr>
            <p:ph type="title"/>
          </p:nvPr>
        </p:nvSpPr>
        <p:spPr/>
        <p:txBody>
          <a:bodyPr/>
          <a:lstStyle/>
          <a:p>
            <a:r>
              <a:rPr lang="en-US" dirty="0">
                <a:latin typeface="Palatino Linotype" panose="02040502050505030304" pitchFamily="18" charset="0"/>
              </a:rPr>
              <a:t>Evaluation</a:t>
            </a:r>
            <a:br>
              <a:rPr lang="en-US" dirty="0">
                <a:latin typeface="Palatino Linotype" panose="02040502050505030304" pitchFamily="18" charset="0"/>
              </a:rPr>
            </a:br>
            <a:r>
              <a:rPr lang="en-US" sz="2400" dirty="0">
                <a:latin typeface="Palatino Linotype" panose="02040502050505030304" pitchFamily="18" charset="0"/>
              </a:rPr>
              <a:t>Workload under One Thread</a:t>
            </a:r>
            <a:endParaRPr lang="en-GB"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764B201-91BF-2403-8178-0BFE243D86CB}"/>
              </a:ext>
            </a:extLst>
          </p:cNvPr>
          <p:cNvSpPr>
            <a:spLocks noGrp="1"/>
          </p:cNvSpPr>
          <p:nvPr>
            <p:ph idx="1"/>
          </p:nvPr>
        </p:nvSpPr>
        <p:spPr>
          <a:xfrm>
            <a:off x="838200" y="1690688"/>
            <a:ext cx="10515600" cy="4351338"/>
          </a:xfrm>
        </p:spPr>
        <p:txBody>
          <a:bodyPr>
            <a:normAutofit/>
          </a:bodyPr>
          <a:lstStyle/>
          <a:p>
            <a:pPr marL="0" indent="0">
              <a:buNone/>
            </a:pPr>
            <a:endParaRPr lang="en-GB" sz="2400" dirty="0">
              <a:latin typeface="Basis Grotesque Pro Off-White" panose="020B0503030604040103" pitchFamily="34" charset="0"/>
            </a:endParaRPr>
          </a:p>
          <a:p>
            <a:pPr lvl="1"/>
            <a:endParaRPr lang="en-GB" sz="20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pPr marL="0" indent="0">
              <a:buNone/>
            </a:pPr>
            <a:endParaRPr lang="en-US" sz="24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p:txBody>
      </p:sp>
      <p:sp>
        <p:nvSpPr>
          <p:cNvPr id="4" name="Footer Placeholder 3">
            <a:extLst>
              <a:ext uri="{FF2B5EF4-FFF2-40B4-BE49-F238E27FC236}">
                <a16:creationId xmlns:a16="http://schemas.microsoft.com/office/drawing/2014/main" id="{18387081-39A1-A094-2DAE-AB7B833EF86E}"/>
              </a:ext>
            </a:extLst>
          </p:cNvPr>
          <p:cNvSpPr>
            <a:spLocks noGrp="1"/>
          </p:cNvSpPr>
          <p:nvPr>
            <p:ph type="ftr" sz="quarter" idx="11"/>
          </p:nvPr>
        </p:nvSpPr>
        <p:spPr/>
        <p:txBody>
          <a:bodyPr/>
          <a:lstStyle/>
          <a:p>
            <a:r>
              <a:rPr lang="en-GB" dirty="0"/>
              <a:t>Luca Muscat</a:t>
            </a:r>
          </a:p>
        </p:txBody>
      </p:sp>
      <p:sp>
        <p:nvSpPr>
          <p:cNvPr id="5" name="Slide Number Placeholder 4">
            <a:extLst>
              <a:ext uri="{FF2B5EF4-FFF2-40B4-BE49-F238E27FC236}">
                <a16:creationId xmlns:a16="http://schemas.microsoft.com/office/drawing/2014/main" id="{0FA8FF70-A0F9-7D9A-FD7C-06CA4B4203BA}"/>
              </a:ext>
            </a:extLst>
          </p:cNvPr>
          <p:cNvSpPr>
            <a:spLocks noGrp="1"/>
          </p:cNvSpPr>
          <p:nvPr>
            <p:ph type="sldNum" sz="quarter" idx="12"/>
          </p:nvPr>
        </p:nvSpPr>
        <p:spPr/>
        <p:txBody>
          <a:bodyPr/>
          <a:lstStyle/>
          <a:p>
            <a:fld id="{571188E9-D66D-44AD-842E-F2A54C07BB78}" type="slidenum">
              <a:rPr lang="en-GB" smtClean="0"/>
              <a:t>13</a:t>
            </a:fld>
            <a:endParaRPr lang="en-GB"/>
          </a:p>
        </p:txBody>
      </p:sp>
      <p:pic>
        <p:nvPicPr>
          <p:cNvPr id="7" name="Picture 6" descr="Chart, scatter chart">
            <a:extLst>
              <a:ext uri="{FF2B5EF4-FFF2-40B4-BE49-F238E27FC236}">
                <a16:creationId xmlns:a16="http://schemas.microsoft.com/office/drawing/2014/main" id="{69E7E70C-CD96-CB57-8A5A-38DA53E52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7304" y="1805792"/>
            <a:ext cx="7016496" cy="3822192"/>
          </a:xfrm>
          <a:prstGeom prst="rect">
            <a:avLst/>
          </a:prstGeom>
        </p:spPr>
      </p:pic>
      <p:sp>
        <p:nvSpPr>
          <p:cNvPr id="6" name="TextBox 5">
            <a:extLst>
              <a:ext uri="{FF2B5EF4-FFF2-40B4-BE49-F238E27FC236}">
                <a16:creationId xmlns:a16="http://schemas.microsoft.com/office/drawing/2014/main" id="{F60992E6-AEB0-A816-66D3-7C5C672309EE}"/>
              </a:ext>
            </a:extLst>
          </p:cNvPr>
          <p:cNvSpPr txBox="1"/>
          <p:nvPr/>
        </p:nvSpPr>
        <p:spPr>
          <a:xfrm>
            <a:off x="369277" y="1881198"/>
            <a:ext cx="3968027"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Palatino Linotype" panose="02040502050505030304" pitchFamily="18" charset="0"/>
              </a:rPr>
              <a:t>The </a:t>
            </a:r>
            <a:r>
              <a:rPr lang="en-US" i="1" dirty="0">
                <a:latin typeface="Palatino Linotype" panose="02040502050505030304" pitchFamily="18" charset="0"/>
              </a:rPr>
              <a:t>MS Queue </a:t>
            </a:r>
            <a:r>
              <a:rPr lang="en-US" dirty="0">
                <a:latin typeface="Palatino Linotype" panose="02040502050505030304" pitchFamily="18" charset="0"/>
              </a:rPr>
              <a:t>and </a:t>
            </a:r>
            <a:r>
              <a:rPr lang="en-US" i="1" dirty="0">
                <a:latin typeface="Palatino Linotype" panose="02040502050505030304" pitchFamily="18" charset="0"/>
              </a:rPr>
              <a:t>Baskets Queue </a:t>
            </a:r>
            <a:r>
              <a:rPr lang="en-US" dirty="0">
                <a:latin typeface="Palatino Linotype" panose="02040502050505030304" pitchFamily="18" charset="0"/>
              </a:rPr>
              <a:t>using tagged pointers (single width CAS) are at most </a:t>
            </a:r>
            <a:r>
              <a:rPr lang="en-US" b="1" i="1" dirty="0">
                <a:latin typeface="Palatino Linotype" panose="02040502050505030304" pitchFamily="18" charset="0"/>
              </a:rPr>
              <a:t>3.168 </a:t>
            </a:r>
            <a:r>
              <a:rPr lang="en-US" dirty="0">
                <a:latin typeface="Palatino Linotype" panose="02040502050505030304" pitchFamily="18" charset="0"/>
              </a:rPr>
              <a:t>and </a:t>
            </a:r>
            <a:r>
              <a:rPr lang="en-US" b="1" i="1" dirty="0">
                <a:latin typeface="Palatino Linotype" panose="02040502050505030304" pitchFamily="18" charset="0"/>
              </a:rPr>
              <a:t>2.593 </a:t>
            </a:r>
            <a:r>
              <a:rPr lang="en-US" dirty="0">
                <a:latin typeface="Palatino Linotype" panose="02040502050505030304" pitchFamily="18" charset="0"/>
              </a:rPr>
              <a:t>times faster than their DWCAS (double width CAS) counterparts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i="1" dirty="0">
                <a:latin typeface="Palatino Linotype" panose="02040502050505030304" pitchFamily="18" charset="0"/>
              </a:rPr>
              <a:t>Baskets Queue </a:t>
            </a:r>
            <a:r>
              <a:rPr lang="en-US" dirty="0">
                <a:latin typeface="Palatino Linotype" panose="02040502050505030304" pitchFamily="18" charset="0"/>
              </a:rPr>
              <a:t>using Tagged Pointers is consistently outperformed by the </a:t>
            </a:r>
            <a:r>
              <a:rPr lang="en-US" i="1" dirty="0">
                <a:latin typeface="Palatino Linotype" panose="02040502050505030304" pitchFamily="18" charset="0"/>
              </a:rPr>
              <a:t>MS Queue </a:t>
            </a:r>
            <a:r>
              <a:rPr lang="en-US" dirty="0">
                <a:latin typeface="Palatino Linotype" panose="02040502050505030304" pitchFamily="18" charset="0"/>
              </a:rPr>
              <a:t>and the </a:t>
            </a:r>
            <a:r>
              <a:rPr lang="en-US" i="1" dirty="0">
                <a:latin typeface="Palatino Linotype" panose="02040502050505030304" pitchFamily="18" charset="0"/>
              </a:rPr>
              <a:t>Two-Lock Queue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i="1" dirty="0">
                <a:latin typeface="Palatino Linotype" panose="02040502050505030304" pitchFamily="18" charset="0"/>
              </a:rPr>
              <a:t>Two-Lock Queue </a:t>
            </a:r>
            <a:r>
              <a:rPr lang="en-US" dirty="0">
                <a:latin typeface="Palatino Linotype" panose="02040502050505030304" pitchFamily="18" charset="0"/>
              </a:rPr>
              <a:t>consistently outperforms the </a:t>
            </a:r>
            <a:r>
              <a:rPr lang="en-US" i="1" dirty="0">
                <a:latin typeface="Palatino Linotype" panose="02040502050505030304" pitchFamily="18" charset="0"/>
              </a:rPr>
              <a:t>MS-Queue </a:t>
            </a:r>
            <a:r>
              <a:rPr lang="en-US" dirty="0">
                <a:latin typeface="Palatino Linotype" panose="02040502050505030304" pitchFamily="18" charset="0"/>
              </a:rPr>
              <a:t>by at most </a:t>
            </a:r>
            <a:r>
              <a:rPr lang="en-US" b="1" i="1" dirty="0">
                <a:latin typeface="Palatino Linotype" panose="02040502050505030304" pitchFamily="18" charset="0"/>
              </a:rPr>
              <a:t>27%</a:t>
            </a:r>
            <a:endParaRPr lang="en-GB" dirty="0">
              <a:latin typeface="Palatino Linotype" panose="02040502050505030304" pitchFamily="18" charset="0"/>
            </a:endParaRPr>
          </a:p>
        </p:txBody>
      </p:sp>
    </p:spTree>
    <p:extLst>
      <p:ext uri="{BB962C8B-B14F-4D97-AF65-F5344CB8AC3E}">
        <p14:creationId xmlns:p14="http://schemas.microsoft.com/office/powerpoint/2010/main" val="3148300240"/>
      </p:ext>
    </p:extLst>
  </p:cSld>
  <p:clrMapOvr>
    <a:masterClrMapping/>
  </p:clrMapOvr>
  <mc:AlternateContent xmlns:mc="http://schemas.openxmlformats.org/markup-compatibility/2006" xmlns:p14="http://schemas.microsoft.com/office/powerpoint/2010/main">
    <mc:Choice Requires="p14">
      <p:transition spd="slow" p14:dur="2000" advTm="7507"/>
    </mc:Choice>
    <mc:Fallback xmlns="">
      <p:transition spd="slow" advTm="750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2032-2253-C705-3BA2-03CCC48086F3}"/>
              </a:ext>
            </a:extLst>
          </p:cNvPr>
          <p:cNvSpPr>
            <a:spLocks noGrp="1"/>
          </p:cNvSpPr>
          <p:nvPr>
            <p:ph type="title"/>
          </p:nvPr>
        </p:nvSpPr>
        <p:spPr/>
        <p:txBody>
          <a:bodyPr/>
          <a:lstStyle/>
          <a:p>
            <a:r>
              <a:rPr lang="en-US" dirty="0">
                <a:latin typeface="Palatino Linotype" panose="02040502050505030304" pitchFamily="18" charset="0"/>
              </a:rPr>
              <a:t>Evaluation</a:t>
            </a:r>
            <a:br>
              <a:rPr lang="en-US" dirty="0">
                <a:latin typeface="Palatino Linotype" panose="02040502050505030304" pitchFamily="18" charset="0"/>
              </a:rPr>
            </a:br>
            <a:r>
              <a:rPr lang="en-US" sz="2400" dirty="0">
                <a:latin typeface="Palatino Linotype" panose="02040502050505030304" pitchFamily="18" charset="0"/>
              </a:rPr>
              <a:t>Workload under Two Threads</a:t>
            </a:r>
            <a:endParaRPr lang="en-GB"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764B201-91BF-2403-8178-0BFE243D86CB}"/>
              </a:ext>
            </a:extLst>
          </p:cNvPr>
          <p:cNvSpPr>
            <a:spLocks noGrp="1"/>
          </p:cNvSpPr>
          <p:nvPr>
            <p:ph idx="1"/>
          </p:nvPr>
        </p:nvSpPr>
        <p:spPr>
          <a:xfrm>
            <a:off x="838200" y="1690688"/>
            <a:ext cx="10515600" cy="4351338"/>
          </a:xfrm>
        </p:spPr>
        <p:txBody>
          <a:bodyPr>
            <a:normAutofit/>
          </a:bodyPr>
          <a:lstStyle/>
          <a:p>
            <a:pPr marL="0" indent="0">
              <a:buNone/>
            </a:pPr>
            <a:endParaRPr lang="en-GB" sz="2400" dirty="0">
              <a:latin typeface="Basis Grotesque Pro Off-White" panose="020B0503030604040103" pitchFamily="34" charset="0"/>
            </a:endParaRPr>
          </a:p>
          <a:p>
            <a:pPr lvl="1"/>
            <a:endParaRPr lang="en-GB" sz="20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pPr marL="0" indent="0">
              <a:buNone/>
            </a:pPr>
            <a:endParaRPr lang="en-US" sz="24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p:txBody>
      </p:sp>
      <p:sp>
        <p:nvSpPr>
          <p:cNvPr id="4" name="Footer Placeholder 3">
            <a:extLst>
              <a:ext uri="{FF2B5EF4-FFF2-40B4-BE49-F238E27FC236}">
                <a16:creationId xmlns:a16="http://schemas.microsoft.com/office/drawing/2014/main" id="{18387081-39A1-A094-2DAE-AB7B833EF86E}"/>
              </a:ext>
            </a:extLst>
          </p:cNvPr>
          <p:cNvSpPr>
            <a:spLocks noGrp="1"/>
          </p:cNvSpPr>
          <p:nvPr>
            <p:ph type="ftr" sz="quarter" idx="11"/>
          </p:nvPr>
        </p:nvSpPr>
        <p:spPr/>
        <p:txBody>
          <a:bodyPr/>
          <a:lstStyle/>
          <a:p>
            <a:r>
              <a:rPr lang="en-GB" dirty="0"/>
              <a:t>Luca Muscat</a:t>
            </a:r>
          </a:p>
        </p:txBody>
      </p:sp>
      <p:sp>
        <p:nvSpPr>
          <p:cNvPr id="5" name="Slide Number Placeholder 4">
            <a:extLst>
              <a:ext uri="{FF2B5EF4-FFF2-40B4-BE49-F238E27FC236}">
                <a16:creationId xmlns:a16="http://schemas.microsoft.com/office/drawing/2014/main" id="{0FA8FF70-A0F9-7D9A-FD7C-06CA4B4203BA}"/>
              </a:ext>
            </a:extLst>
          </p:cNvPr>
          <p:cNvSpPr>
            <a:spLocks noGrp="1"/>
          </p:cNvSpPr>
          <p:nvPr>
            <p:ph type="sldNum" sz="quarter" idx="12"/>
          </p:nvPr>
        </p:nvSpPr>
        <p:spPr/>
        <p:txBody>
          <a:bodyPr/>
          <a:lstStyle/>
          <a:p>
            <a:fld id="{571188E9-D66D-44AD-842E-F2A54C07BB78}" type="slidenum">
              <a:rPr lang="en-GB" smtClean="0"/>
              <a:t>14</a:t>
            </a:fld>
            <a:endParaRPr lang="en-GB"/>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60992E6-AEB0-A816-66D3-7C5C672309EE}"/>
                  </a:ext>
                </a:extLst>
              </p:cNvPr>
              <p:cNvSpPr txBox="1"/>
              <p:nvPr/>
            </p:nvSpPr>
            <p:spPr>
              <a:xfrm>
                <a:off x="448349" y="1881198"/>
                <a:ext cx="5125915"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Palatino Linotype" panose="02040502050505030304" pitchFamily="18" charset="0"/>
                  </a:rPr>
                  <a:t>Magnitude of performance degradation is calculated as the net runtime ratio of threads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oMath>
                </a14:m>
                <a:r>
                  <a:rPr lang="en-GB" dirty="0">
                    <a:latin typeface="Palatino Linotype" panose="02040502050505030304" pitchFamily="18" charset="0"/>
                  </a:rPr>
                  <a:t> and  </a:t>
                </a:r>
                <a14:m>
                  <m:oMath xmlns:m="http://schemas.openxmlformats.org/officeDocument/2006/math">
                    <m:sSub>
                      <m:sSubPr>
                        <m:ctrlPr>
                          <a:rPr lang="en-GB"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a14:m>
                <a:endParaRPr lang="en-US" dirty="0">
                  <a:latin typeface="Palatino Linotype" panose="02040502050505030304" pitchFamily="18" charset="0"/>
                </a:endParaRP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Michael and Scott attribute the significantly degraded performance to the fact that the head and tail of each queue are shared between two threads, increasing the cache miss rate.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Non-blocking queues using CAS suffered from a harsher degradation in performance, as they were more likely to reattempt a queueing operation</a:t>
                </a:r>
              </a:p>
              <a:p>
                <a:pPr marL="285750" indent="-285750">
                  <a:buFont typeface="Arial" panose="020B0604020202020204" pitchFamily="34" charset="0"/>
                  <a:buChar char="•"/>
                </a:pPr>
                <a:endParaRPr lang="en-GB" dirty="0">
                  <a:latin typeface="Palatino Linotype" panose="02040502050505030304" pitchFamily="18" charset="0"/>
                </a:endParaRPr>
              </a:p>
            </p:txBody>
          </p:sp>
        </mc:Choice>
        <mc:Fallback xmlns="">
          <p:sp>
            <p:nvSpPr>
              <p:cNvPr id="6" name="TextBox 5">
                <a:extLst>
                  <a:ext uri="{FF2B5EF4-FFF2-40B4-BE49-F238E27FC236}">
                    <a16:creationId xmlns:a16="http://schemas.microsoft.com/office/drawing/2014/main" id="{F60992E6-AEB0-A816-66D3-7C5C672309EE}"/>
                  </a:ext>
                </a:extLst>
              </p:cNvPr>
              <p:cNvSpPr txBox="1">
                <a:spLocks noRot="1" noChangeAspect="1" noMove="1" noResize="1" noEditPoints="1" noAdjustHandles="1" noChangeArrowheads="1" noChangeShapeType="1" noTextEdit="1"/>
              </p:cNvSpPr>
              <p:nvPr/>
            </p:nvSpPr>
            <p:spPr>
              <a:xfrm>
                <a:off x="448349" y="1881198"/>
                <a:ext cx="5125915" cy="4247317"/>
              </a:xfrm>
              <a:prstGeom prst="rect">
                <a:avLst/>
              </a:prstGeom>
              <a:blipFill>
                <a:blip r:embed="rId3"/>
                <a:stretch>
                  <a:fillRect l="-833" t="-862"/>
                </a:stretch>
              </a:blipFill>
            </p:spPr>
            <p:txBody>
              <a:bodyPr/>
              <a:lstStyle/>
              <a:p>
                <a:r>
                  <a:rPr lang="en-GB">
                    <a:noFill/>
                  </a:rPr>
                  <a:t> </a:t>
                </a:r>
              </a:p>
            </p:txBody>
          </p:sp>
        </mc:Fallback>
      </mc:AlternateContent>
      <p:pic>
        <p:nvPicPr>
          <p:cNvPr id="9" name="Picture 8" descr="Chart&#10;&#10;Description automatically generated">
            <a:extLst>
              <a:ext uri="{FF2B5EF4-FFF2-40B4-BE49-F238E27FC236}">
                <a16:creationId xmlns:a16="http://schemas.microsoft.com/office/drawing/2014/main" id="{F544BE44-25CE-CD02-54FB-412F7621ED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6003" y="446640"/>
            <a:ext cx="5474794" cy="2982360"/>
          </a:xfrm>
          <a:prstGeom prst="rect">
            <a:avLst/>
          </a:prstGeom>
        </p:spPr>
      </p:pic>
      <p:pic>
        <p:nvPicPr>
          <p:cNvPr id="15" name="Picture 14" descr="Chart&#10;&#10;Description automatically generated">
            <a:extLst>
              <a:ext uri="{FF2B5EF4-FFF2-40B4-BE49-F238E27FC236}">
                <a16:creationId xmlns:a16="http://schemas.microsoft.com/office/drawing/2014/main" id="{A80467FB-48E5-128D-3692-9BAE693F85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4264" y="3596727"/>
            <a:ext cx="5316533" cy="2896148"/>
          </a:xfrm>
          <a:prstGeom prst="rect">
            <a:avLst/>
          </a:prstGeom>
        </p:spPr>
      </p:pic>
    </p:spTree>
    <p:extLst>
      <p:ext uri="{BB962C8B-B14F-4D97-AF65-F5344CB8AC3E}">
        <p14:creationId xmlns:p14="http://schemas.microsoft.com/office/powerpoint/2010/main" val="1598350087"/>
      </p:ext>
    </p:extLst>
  </p:cSld>
  <p:clrMapOvr>
    <a:masterClrMapping/>
  </p:clrMapOvr>
  <mc:AlternateContent xmlns:mc="http://schemas.openxmlformats.org/markup-compatibility/2006" xmlns:p14="http://schemas.microsoft.com/office/powerpoint/2010/main">
    <mc:Choice Requires="p14">
      <p:transition spd="slow" p14:dur="2000" advTm="7507"/>
    </mc:Choice>
    <mc:Fallback xmlns="">
      <p:transition spd="slow" advTm="750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2032-2253-C705-3BA2-03CCC48086F3}"/>
              </a:ext>
            </a:extLst>
          </p:cNvPr>
          <p:cNvSpPr>
            <a:spLocks noGrp="1"/>
          </p:cNvSpPr>
          <p:nvPr>
            <p:ph type="title"/>
          </p:nvPr>
        </p:nvSpPr>
        <p:spPr/>
        <p:txBody>
          <a:bodyPr/>
          <a:lstStyle/>
          <a:p>
            <a:r>
              <a:rPr lang="en-US" dirty="0">
                <a:latin typeface="Palatino Linotype" panose="02040502050505030304" pitchFamily="18" charset="0"/>
              </a:rPr>
              <a:t>Evaluation</a:t>
            </a:r>
            <a:br>
              <a:rPr lang="en-US" dirty="0">
                <a:latin typeface="Palatino Linotype" panose="02040502050505030304" pitchFamily="18" charset="0"/>
              </a:rPr>
            </a:br>
            <a:r>
              <a:rPr lang="en-US" sz="2400" dirty="0">
                <a:latin typeface="Palatino Linotype" panose="02040502050505030304" pitchFamily="18" charset="0"/>
              </a:rPr>
              <a:t>Workload under Two Threads</a:t>
            </a:r>
            <a:endParaRPr lang="en-GB"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764B201-91BF-2403-8178-0BFE243D86CB}"/>
              </a:ext>
            </a:extLst>
          </p:cNvPr>
          <p:cNvSpPr>
            <a:spLocks noGrp="1"/>
          </p:cNvSpPr>
          <p:nvPr>
            <p:ph idx="1"/>
          </p:nvPr>
        </p:nvSpPr>
        <p:spPr>
          <a:xfrm>
            <a:off x="838200" y="1690688"/>
            <a:ext cx="10515600" cy="4351338"/>
          </a:xfrm>
        </p:spPr>
        <p:txBody>
          <a:bodyPr>
            <a:normAutofit/>
          </a:bodyPr>
          <a:lstStyle/>
          <a:p>
            <a:pPr marL="0" indent="0">
              <a:buNone/>
            </a:pPr>
            <a:endParaRPr lang="en-GB" sz="2400" dirty="0">
              <a:latin typeface="Basis Grotesque Pro Off-White" panose="020B0503030604040103" pitchFamily="34" charset="0"/>
            </a:endParaRPr>
          </a:p>
          <a:p>
            <a:pPr lvl="1"/>
            <a:endParaRPr lang="en-GB" sz="20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pPr marL="0" indent="0">
              <a:buNone/>
            </a:pPr>
            <a:endParaRPr lang="en-US" sz="24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p:txBody>
      </p:sp>
      <p:sp>
        <p:nvSpPr>
          <p:cNvPr id="4" name="Footer Placeholder 3">
            <a:extLst>
              <a:ext uri="{FF2B5EF4-FFF2-40B4-BE49-F238E27FC236}">
                <a16:creationId xmlns:a16="http://schemas.microsoft.com/office/drawing/2014/main" id="{18387081-39A1-A094-2DAE-AB7B833EF86E}"/>
              </a:ext>
            </a:extLst>
          </p:cNvPr>
          <p:cNvSpPr>
            <a:spLocks noGrp="1"/>
          </p:cNvSpPr>
          <p:nvPr>
            <p:ph type="ftr" sz="quarter" idx="11"/>
          </p:nvPr>
        </p:nvSpPr>
        <p:spPr/>
        <p:txBody>
          <a:bodyPr/>
          <a:lstStyle/>
          <a:p>
            <a:r>
              <a:rPr lang="en-GB" dirty="0"/>
              <a:t>Luca Muscat</a:t>
            </a:r>
          </a:p>
        </p:txBody>
      </p:sp>
      <p:sp>
        <p:nvSpPr>
          <p:cNvPr id="5" name="Slide Number Placeholder 4">
            <a:extLst>
              <a:ext uri="{FF2B5EF4-FFF2-40B4-BE49-F238E27FC236}">
                <a16:creationId xmlns:a16="http://schemas.microsoft.com/office/drawing/2014/main" id="{0FA8FF70-A0F9-7D9A-FD7C-06CA4B4203BA}"/>
              </a:ext>
            </a:extLst>
          </p:cNvPr>
          <p:cNvSpPr>
            <a:spLocks noGrp="1"/>
          </p:cNvSpPr>
          <p:nvPr>
            <p:ph type="sldNum" sz="quarter" idx="12"/>
          </p:nvPr>
        </p:nvSpPr>
        <p:spPr/>
        <p:txBody>
          <a:bodyPr/>
          <a:lstStyle/>
          <a:p>
            <a:fld id="{571188E9-D66D-44AD-842E-F2A54C07BB78}" type="slidenum">
              <a:rPr lang="en-GB" smtClean="0"/>
              <a:t>15</a:t>
            </a:fld>
            <a:endParaRPr lang="en-GB"/>
          </a:p>
        </p:txBody>
      </p:sp>
      <p:pic>
        <p:nvPicPr>
          <p:cNvPr id="9" name="Picture 8" descr="Chart&#10;&#10;Description automatically generated">
            <a:extLst>
              <a:ext uri="{FF2B5EF4-FFF2-40B4-BE49-F238E27FC236}">
                <a16:creationId xmlns:a16="http://schemas.microsoft.com/office/drawing/2014/main" id="{F544BE44-25CE-CD02-54FB-412F7621E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460" y="2108161"/>
            <a:ext cx="5474794" cy="2982360"/>
          </a:xfrm>
          <a:prstGeom prst="rect">
            <a:avLst/>
          </a:prstGeom>
        </p:spPr>
      </p:pic>
      <p:pic>
        <p:nvPicPr>
          <p:cNvPr id="8" name="Picture 7">
            <a:extLst>
              <a:ext uri="{FF2B5EF4-FFF2-40B4-BE49-F238E27FC236}">
                <a16:creationId xmlns:a16="http://schemas.microsoft.com/office/drawing/2014/main" id="{0F36BF66-A9D1-552C-AFB5-A63D915DA69D}"/>
              </a:ext>
            </a:extLst>
          </p:cNvPr>
          <p:cNvPicPr>
            <a:picLocks noChangeAspect="1"/>
          </p:cNvPicPr>
          <p:nvPr/>
        </p:nvPicPr>
        <p:blipFill>
          <a:blip r:embed="rId4"/>
          <a:stretch>
            <a:fillRect/>
          </a:stretch>
        </p:blipFill>
        <p:spPr>
          <a:xfrm>
            <a:off x="6312994" y="1947083"/>
            <a:ext cx="4923053" cy="3304515"/>
          </a:xfrm>
          <a:prstGeom prst="rect">
            <a:avLst/>
          </a:prstGeom>
        </p:spPr>
      </p:pic>
      <p:sp>
        <p:nvSpPr>
          <p:cNvPr id="10" name="TextBox 9">
            <a:extLst>
              <a:ext uri="{FF2B5EF4-FFF2-40B4-BE49-F238E27FC236}">
                <a16:creationId xmlns:a16="http://schemas.microsoft.com/office/drawing/2014/main" id="{12D9AFB1-BD8B-B6D7-F051-A6A2C21C6D7B}"/>
              </a:ext>
            </a:extLst>
          </p:cNvPr>
          <p:cNvSpPr txBox="1"/>
          <p:nvPr/>
        </p:nvSpPr>
        <p:spPr>
          <a:xfrm>
            <a:off x="7471410" y="5167069"/>
            <a:ext cx="3528060" cy="365760"/>
          </a:xfrm>
          <a:prstGeom prst="rect">
            <a:avLst/>
          </a:prstGeom>
          <a:noFill/>
        </p:spPr>
        <p:txBody>
          <a:bodyPr wrap="square" rtlCol="0">
            <a:spAutoFit/>
          </a:bodyPr>
          <a:lstStyle/>
          <a:p>
            <a:r>
              <a:rPr lang="en-US" dirty="0"/>
              <a:t>Michael &amp; Scott’s Results</a:t>
            </a:r>
            <a:endParaRPr lang="en-GB" dirty="0"/>
          </a:p>
        </p:txBody>
      </p:sp>
      <p:sp>
        <p:nvSpPr>
          <p:cNvPr id="11" name="TextBox 10">
            <a:extLst>
              <a:ext uri="{FF2B5EF4-FFF2-40B4-BE49-F238E27FC236}">
                <a16:creationId xmlns:a16="http://schemas.microsoft.com/office/drawing/2014/main" id="{77DBE253-F3A9-4DB8-9FB1-581F03633C05}"/>
              </a:ext>
            </a:extLst>
          </p:cNvPr>
          <p:cNvSpPr txBox="1"/>
          <p:nvPr/>
        </p:nvSpPr>
        <p:spPr>
          <a:xfrm>
            <a:off x="1903450" y="5090521"/>
            <a:ext cx="3528060" cy="365760"/>
          </a:xfrm>
          <a:prstGeom prst="rect">
            <a:avLst/>
          </a:prstGeom>
          <a:noFill/>
        </p:spPr>
        <p:txBody>
          <a:bodyPr wrap="square" rtlCol="0">
            <a:spAutoFit/>
          </a:bodyPr>
          <a:lstStyle/>
          <a:p>
            <a:r>
              <a:rPr lang="en-US" dirty="0"/>
              <a:t>Our Results</a:t>
            </a:r>
            <a:endParaRPr lang="en-GB" dirty="0"/>
          </a:p>
        </p:txBody>
      </p:sp>
    </p:spTree>
    <p:extLst>
      <p:ext uri="{BB962C8B-B14F-4D97-AF65-F5344CB8AC3E}">
        <p14:creationId xmlns:p14="http://schemas.microsoft.com/office/powerpoint/2010/main" val="1757007029"/>
      </p:ext>
    </p:extLst>
  </p:cSld>
  <p:clrMapOvr>
    <a:masterClrMapping/>
  </p:clrMapOvr>
  <mc:AlternateContent xmlns:mc="http://schemas.openxmlformats.org/markup-compatibility/2006" xmlns:p14="http://schemas.microsoft.com/office/powerpoint/2010/main">
    <mc:Choice Requires="p14">
      <p:transition spd="slow" p14:dur="2000" advTm="7507"/>
    </mc:Choice>
    <mc:Fallback xmlns="">
      <p:transition spd="slow" advTm="750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2032-2253-C705-3BA2-03CCC48086F3}"/>
              </a:ext>
            </a:extLst>
          </p:cNvPr>
          <p:cNvSpPr>
            <a:spLocks noGrp="1"/>
          </p:cNvSpPr>
          <p:nvPr>
            <p:ph type="title"/>
          </p:nvPr>
        </p:nvSpPr>
        <p:spPr/>
        <p:txBody>
          <a:bodyPr/>
          <a:lstStyle/>
          <a:p>
            <a:r>
              <a:rPr lang="en-US" dirty="0">
                <a:latin typeface="Palatino Linotype" panose="02040502050505030304" pitchFamily="18" charset="0"/>
              </a:rPr>
              <a:t>Evaluation</a:t>
            </a:r>
            <a:br>
              <a:rPr lang="en-US" dirty="0">
                <a:latin typeface="Palatino Linotype" panose="02040502050505030304" pitchFamily="18" charset="0"/>
              </a:rPr>
            </a:br>
            <a:r>
              <a:rPr lang="en-US" sz="2400" dirty="0">
                <a:latin typeface="Palatino Linotype" panose="02040502050505030304" pitchFamily="18" charset="0"/>
              </a:rPr>
              <a:t>Workload under Three Threads</a:t>
            </a:r>
            <a:endParaRPr lang="en-GB"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764B201-91BF-2403-8178-0BFE243D86CB}"/>
              </a:ext>
            </a:extLst>
          </p:cNvPr>
          <p:cNvSpPr>
            <a:spLocks noGrp="1"/>
          </p:cNvSpPr>
          <p:nvPr>
            <p:ph idx="1"/>
          </p:nvPr>
        </p:nvSpPr>
        <p:spPr>
          <a:xfrm>
            <a:off x="838200" y="1690688"/>
            <a:ext cx="10515600" cy="4351338"/>
          </a:xfrm>
        </p:spPr>
        <p:txBody>
          <a:bodyPr>
            <a:normAutofit/>
          </a:bodyPr>
          <a:lstStyle/>
          <a:p>
            <a:pPr marL="0" indent="0">
              <a:buNone/>
            </a:pPr>
            <a:endParaRPr lang="en-GB" sz="2400" dirty="0">
              <a:latin typeface="Basis Grotesque Pro Off-White" panose="020B0503030604040103" pitchFamily="34" charset="0"/>
            </a:endParaRPr>
          </a:p>
          <a:p>
            <a:pPr lvl="1"/>
            <a:endParaRPr lang="en-GB" sz="20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pPr marL="0" indent="0">
              <a:buNone/>
            </a:pPr>
            <a:endParaRPr lang="en-US" sz="24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p:txBody>
      </p:sp>
      <p:sp>
        <p:nvSpPr>
          <p:cNvPr id="4" name="Footer Placeholder 3">
            <a:extLst>
              <a:ext uri="{FF2B5EF4-FFF2-40B4-BE49-F238E27FC236}">
                <a16:creationId xmlns:a16="http://schemas.microsoft.com/office/drawing/2014/main" id="{18387081-39A1-A094-2DAE-AB7B833EF86E}"/>
              </a:ext>
            </a:extLst>
          </p:cNvPr>
          <p:cNvSpPr>
            <a:spLocks noGrp="1"/>
          </p:cNvSpPr>
          <p:nvPr>
            <p:ph type="ftr" sz="quarter" idx="11"/>
          </p:nvPr>
        </p:nvSpPr>
        <p:spPr/>
        <p:txBody>
          <a:bodyPr/>
          <a:lstStyle/>
          <a:p>
            <a:r>
              <a:rPr lang="en-GB" dirty="0"/>
              <a:t>Luca Muscat</a:t>
            </a:r>
          </a:p>
        </p:txBody>
      </p:sp>
      <p:sp>
        <p:nvSpPr>
          <p:cNvPr id="5" name="Slide Number Placeholder 4">
            <a:extLst>
              <a:ext uri="{FF2B5EF4-FFF2-40B4-BE49-F238E27FC236}">
                <a16:creationId xmlns:a16="http://schemas.microsoft.com/office/drawing/2014/main" id="{0FA8FF70-A0F9-7D9A-FD7C-06CA4B4203BA}"/>
              </a:ext>
            </a:extLst>
          </p:cNvPr>
          <p:cNvSpPr>
            <a:spLocks noGrp="1"/>
          </p:cNvSpPr>
          <p:nvPr>
            <p:ph type="sldNum" sz="quarter" idx="12"/>
          </p:nvPr>
        </p:nvSpPr>
        <p:spPr/>
        <p:txBody>
          <a:bodyPr/>
          <a:lstStyle/>
          <a:p>
            <a:fld id="{571188E9-D66D-44AD-842E-F2A54C07BB78}" type="slidenum">
              <a:rPr lang="en-GB" smtClean="0"/>
              <a:t>16</a:t>
            </a:fld>
            <a:endParaRPr lang="en-GB"/>
          </a:p>
        </p:txBody>
      </p:sp>
      <p:sp>
        <p:nvSpPr>
          <p:cNvPr id="6" name="TextBox 5">
            <a:extLst>
              <a:ext uri="{FF2B5EF4-FFF2-40B4-BE49-F238E27FC236}">
                <a16:creationId xmlns:a16="http://schemas.microsoft.com/office/drawing/2014/main" id="{F60992E6-AEB0-A816-66D3-7C5C672309EE}"/>
              </a:ext>
            </a:extLst>
          </p:cNvPr>
          <p:cNvSpPr txBox="1"/>
          <p:nvPr/>
        </p:nvSpPr>
        <p:spPr>
          <a:xfrm>
            <a:off x="681346" y="1742698"/>
            <a:ext cx="5125915" cy="4247317"/>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Palatino Linotype" panose="02040502050505030304" pitchFamily="18" charset="0"/>
              </a:rPr>
              <a:t>Under the pairwise benchmark, speedups of up to </a:t>
            </a:r>
            <a:r>
              <a:rPr lang="en-GB" b="1" i="1" dirty="0">
                <a:latin typeface="Palatino Linotype" panose="02040502050505030304" pitchFamily="18" charset="0"/>
              </a:rPr>
              <a:t>6.591% </a:t>
            </a:r>
            <a:r>
              <a:rPr lang="en-GB" dirty="0">
                <a:latin typeface="Palatino Linotype" panose="02040502050505030304" pitchFamily="18" charset="0"/>
              </a:rPr>
              <a:t>can be observed;</a:t>
            </a:r>
          </a:p>
          <a:p>
            <a:pPr marL="285750" indent="-285750">
              <a:buFont typeface="Arial" panose="020B0604020202020204" pitchFamily="34" charset="0"/>
              <a:buChar char="•"/>
            </a:pPr>
            <a:endParaRPr lang="en-GB" dirty="0">
              <a:latin typeface="Palatino Linotype" panose="02040502050505030304" pitchFamily="18" charset="0"/>
            </a:endParaRPr>
          </a:p>
          <a:p>
            <a:pPr marL="285750" indent="-285750">
              <a:buFont typeface="Arial" panose="020B0604020202020204" pitchFamily="34" charset="0"/>
              <a:buChar char="•"/>
            </a:pPr>
            <a:r>
              <a:rPr lang="en-GB" dirty="0">
                <a:latin typeface="Palatino Linotype" panose="02040502050505030304" pitchFamily="18" charset="0"/>
              </a:rPr>
              <a:t>Michael and Scott boast of a more significant speedup (a factor less than 1/3), however, our results and the results of other researchers [3, 4] are more modest;</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Up to delays of 150 nanoseconds, every non-blocking queue using tagged pointers outperforms the </a:t>
            </a:r>
            <a:r>
              <a:rPr lang="en-US" i="1" dirty="0">
                <a:latin typeface="Palatino Linotype" panose="02040502050505030304" pitchFamily="18" charset="0"/>
              </a:rPr>
              <a:t>two-lock queue</a:t>
            </a:r>
            <a:r>
              <a:rPr lang="en-US" dirty="0">
                <a:latin typeface="Palatino Linotype" panose="02040502050505030304" pitchFamily="18" charset="0"/>
              </a:rPr>
              <a:t>;</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i="1" dirty="0">
                <a:latin typeface="Palatino Linotype" panose="02040502050505030304" pitchFamily="18" charset="0"/>
              </a:rPr>
              <a:t>Two-Lock Queue </a:t>
            </a:r>
            <a:r>
              <a:rPr lang="en-US" dirty="0">
                <a:latin typeface="Palatino Linotype" panose="02040502050505030304" pitchFamily="18" charset="0"/>
              </a:rPr>
              <a:t>has </a:t>
            </a:r>
            <a:r>
              <a:rPr lang="en-US" dirty="0" err="1">
                <a:latin typeface="Palatino Linotype" panose="02040502050505030304" pitchFamily="18" charset="0"/>
              </a:rPr>
              <a:t>favourable</a:t>
            </a:r>
            <a:r>
              <a:rPr lang="en-US" dirty="0">
                <a:latin typeface="Palatino Linotype" panose="02040502050505030304" pitchFamily="18" charset="0"/>
              </a:rPr>
              <a:t> performance at delays greater than 150 nanoseconds;</a:t>
            </a:r>
          </a:p>
          <a:p>
            <a:pPr marL="285750" indent="-285750">
              <a:buFont typeface="Arial" panose="020B0604020202020204" pitchFamily="34" charset="0"/>
              <a:buChar char="•"/>
            </a:pPr>
            <a:endParaRPr lang="en-GB" dirty="0">
              <a:latin typeface="Palatino Linotype" panose="02040502050505030304" pitchFamily="18" charset="0"/>
            </a:endParaRPr>
          </a:p>
        </p:txBody>
      </p:sp>
      <p:pic>
        <p:nvPicPr>
          <p:cNvPr id="9" name="Picture 8">
            <a:extLst>
              <a:ext uri="{FF2B5EF4-FFF2-40B4-BE49-F238E27FC236}">
                <a16:creationId xmlns:a16="http://schemas.microsoft.com/office/drawing/2014/main" id="{F544BE44-25CE-CD02-54FB-412F7621ED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73203" y="434856"/>
            <a:ext cx="5474794" cy="2982359"/>
          </a:xfrm>
          <a:prstGeom prst="rect">
            <a:avLst/>
          </a:prstGeom>
        </p:spPr>
      </p:pic>
      <p:pic>
        <p:nvPicPr>
          <p:cNvPr id="15" name="Picture 14">
            <a:extLst>
              <a:ext uri="{FF2B5EF4-FFF2-40B4-BE49-F238E27FC236}">
                <a16:creationId xmlns:a16="http://schemas.microsoft.com/office/drawing/2014/main" id="{A80467FB-48E5-128D-3692-9BAE693F85A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3515213"/>
            <a:ext cx="5316533" cy="2896147"/>
          </a:xfrm>
          <a:prstGeom prst="rect">
            <a:avLst/>
          </a:prstGeom>
        </p:spPr>
      </p:pic>
    </p:spTree>
    <p:extLst>
      <p:ext uri="{BB962C8B-B14F-4D97-AF65-F5344CB8AC3E}">
        <p14:creationId xmlns:p14="http://schemas.microsoft.com/office/powerpoint/2010/main" val="2976275755"/>
      </p:ext>
    </p:extLst>
  </p:cSld>
  <p:clrMapOvr>
    <a:masterClrMapping/>
  </p:clrMapOvr>
  <mc:AlternateContent xmlns:mc="http://schemas.openxmlformats.org/markup-compatibility/2006" xmlns:p14="http://schemas.microsoft.com/office/powerpoint/2010/main">
    <mc:Choice Requires="p14">
      <p:transition spd="slow" p14:dur="2000" advTm="7507"/>
    </mc:Choice>
    <mc:Fallback xmlns="">
      <p:transition spd="slow" advTm="750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2032-2253-C705-3BA2-03CCC48086F3}"/>
              </a:ext>
            </a:extLst>
          </p:cNvPr>
          <p:cNvSpPr>
            <a:spLocks noGrp="1"/>
          </p:cNvSpPr>
          <p:nvPr>
            <p:ph type="title"/>
          </p:nvPr>
        </p:nvSpPr>
        <p:spPr/>
        <p:txBody>
          <a:bodyPr/>
          <a:lstStyle/>
          <a:p>
            <a:r>
              <a:rPr lang="en-US" dirty="0">
                <a:latin typeface="Palatino Linotype" panose="02040502050505030304" pitchFamily="18" charset="0"/>
              </a:rPr>
              <a:t>Evaluation</a:t>
            </a:r>
            <a:br>
              <a:rPr lang="en-US" dirty="0">
                <a:latin typeface="Palatino Linotype" panose="02040502050505030304" pitchFamily="18" charset="0"/>
              </a:rPr>
            </a:br>
            <a:r>
              <a:rPr lang="en-US" sz="2400" dirty="0">
                <a:latin typeface="Palatino Linotype" panose="02040502050505030304" pitchFamily="18" charset="0"/>
              </a:rPr>
              <a:t>Workload under Four Threads</a:t>
            </a:r>
            <a:endParaRPr lang="en-GB"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764B201-91BF-2403-8178-0BFE243D86CB}"/>
              </a:ext>
            </a:extLst>
          </p:cNvPr>
          <p:cNvSpPr>
            <a:spLocks noGrp="1"/>
          </p:cNvSpPr>
          <p:nvPr>
            <p:ph idx="1"/>
          </p:nvPr>
        </p:nvSpPr>
        <p:spPr>
          <a:xfrm>
            <a:off x="838200" y="1690688"/>
            <a:ext cx="10515600" cy="4351338"/>
          </a:xfrm>
        </p:spPr>
        <p:txBody>
          <a:bodyPr>
            <a:normAutofit/>
          </a:bodyPr>
          <a:lstStyle/>
          <a:p>
            <a:pPr marL="0" indent="0">
              <a:buNone/>
            </a:pPr>
            <a:endParaRPr lang="en-GB" sz="2400" dirty="0">
              <a:latin typeface="Basis Grotesque Pro Off-White" panose="020B0503030604040103" pitchFamily="34" charset="0"/>
            </a:endParaRPr>
          </a:p>
          <a:p>
            <a:pPr lvl="1"/>
            <a:endParaRPr lang="en-GB" sz="20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pPr marL="0" indent="0">
              <a:buNone/>
            </a:pPr>
            <a:endParaRPr lang="en-US" sz="24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p:txBody>
      </p:sp>
      <p:sp>
        <p:nvSpPr>
          <p:cNvPr id="4" name="Footer Placeholder 3">
            <a:extLst>
              <a:ext uri="{FF2B5EF4-FFF2-40B4-BE49-F238E27FC236}">
                <a16:creationId xmlns:a16="http://schemas.microsoft.com/office/drawing/2014/main" id="{18387081-39A1-A094-2DAE-AB7B833EF86E}"/>
              </a:ext>
            </a:extLst>
          </p:cNvPr>
          <p:cNvSpPr>
            <a:spLocks noGrp="1"/>
          </p:cNvSpPr>
          <p:nvPr>
            <p:ph type="ftr" sz="quarter" idx="11"/>
          </p:nvPr>
        </p:nvSpPr>
        <p:spPr/>
        <p:txBody>
          <a:bodyPr/>
          <a:lstStyle/>
          <a:p>
            <a:r>
              <a:rPr lang="en-GB" dirty="0"/>
              <a:t>Luca Muscat</a:t>
            </a:r>
          </a:p>
        </p:txBody>
      </p:sp>
      <p:sp>
        <p:nvSpPr>
          <p:cNvPr id="5" name="Slide Number Placeholder 4">
            <a:extLst>
              <a:ext uri="{FF2B5EF4-FFF2-40B4-BE49-F238E27FC236}">
                <a16:creationId xmlns:a16="http://schemas.microsoft.com/office/drawing/2014/main" id="{0FA8FF70-A0F9-7D9A-FD7C-06CA4B4203BA}"/>
              </a:ext>
            </a:extLst>
          </p:cNvPr>
          <p:cNvSpPr>
            <a:spLocks noGrp="1"/>
          </p:cNvSpPr>
          <p:nvPr>
            <p:ph type="sldNum" sz="quarter" idx="12"/>
          </p:nvPr>
        </p:nvSpPr>
        <p:spPr/>
        <p:txBody>
          <a:bodyPr/>
          <a:lstStyle/>
          <a:p>
            <a:fld id="{571188E9-D66D-44AD-842E-F2A54C07BB78}" type="slidenum">
              <a:rPr lang="en-GB" smtClean="0"/>
              <a:t>17</a:t>
            </a:fld>
            <a:endParaRPr lang="en-GB"/>
          </a:p>
        </p:txBody>
      </p:sp>
      <p:sp>
        <p:nvSpPr>
          <p:cNvPr id="6" name="TextBox 5">
            <a:extLst>
              <a:ext uri="{FF2B5EF4-FFF2-40B4-BE49-F238E27FC236}">
                <a16:creationId xmlns:a16="http://schemas.microsoft.com/office/drawing/2014/main" id="{F60992E6-AEB0-A816-66D3-7C5C672309EE}"/>
              </a:ext>
            </a:extLst>
          </p:cNvPr>
          <p:cNvSpPr txBox="1"/>
          <p:nvPr/>
        </p:nvSpPr>
        <p:spPr>
          <a:xfrm>
            <a:off x="518689" y="1690688"/>
            <a:ext cx="5125915"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Palatino Linotype" panose="02040502050505030304" pitchFamily="18" charset="0"/>
              </a:rPr>
              <a:t>Like [2, 3, 4], we observe a slight dip in performance for both the </a:t>
            </a:r>
            <a:r>
              <a:rPr lang="en-US" i="1" dirty="0">
                <a:latin typeface="Palatino Linotype" panose="02040502050505030304" pitchFamily="18" charset="0"/>
              </a:rPr>
              <a:t>MS-Queue</a:t>
            </a:r>
            <a:r>
              <a:rPr lang="en-US" dirty="0">
                <a:latin typeface="Palatino Linotype" panose="02040502050505030304" pitchFamily="18" charset="0"/>
              </a:rPr>
              <a:t> and the </a:t>
            </a:r>
            <a:r>
              <a:rPr lang="en-US" i="1" dirty="0">
                <a:latin typeface="Palatino Linotype" panose="02040502050505030304" pitchFamily="18" charset="0"/>
              </a:rPr>
              <a:t>Two-Lock Queue</a:t>
            </a:r>
            <a:r>
              <a:rPr lang="en-US" dirty="0">
                <a:latin typeface="Palatino Linotype" panose="02040502050505030304" pitchFamily="18" charset="0"/>
              </a:rPr>
              <a:t>;</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Unlike [3], we do not observe a speedup in the </a:t>
            </a:r>
            <a:r>
              <a:rPr lang="en-US" i="1" dirty="0">
                <a:latin typeface="Palatino Linotype" panose="02040502050505030304" pitchFamily="18" charset="0"/>
              </a:rPr>
              <a:t>Baskets Queue’s </a:t>
            </a:r>
            <a:r>
              <a:rPr lang="en-US" dirty="0">
                <a:latin typeface="Palatino Linotype" panose="02040502050505030304" pitchFamily="18" charset="0"/>
              </a:rPr>
              <a:t>performance;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i="1" dirty="0">
                <a:latin typeface="Palatino Linotype" panose="02040502050505030304" pitchFamily="18" charset="0"/>
              </a:rPr>
              <a:t>Baskets Queue’s </a:t>
            </a:r>
            <a:r>
              <a:rPr lang="en-US" dirty="0">
                <a:latin typeface="Palatino Linotype" panose="02040502050505030304" pitchFamily="18" charset="0"/>
              </a:rPr>
              <a:t>performance (w.r.t the rest of the queues) in the </a:t>
            </a:r>
            <a:r>
              <a:rPr lang="en-US" i="1" dirty="0">
                <a:latin typeface="Palatino Linotype" panose="02040502050505030304" pitchFamily="18" charset="0"/>
              </a:rPr>
              <a:t>50% enqueue benchmark </a:t>
            </a:r>
            <a:r>
              <a:rPr lang="en-US" dirty="0">
                <a:latin typeface="Palatino Linotype" panose="02040502050505030304" pitchFamily="18" charset="0"/>
              </a:rPr>
              <a:t>is significantly better than in the </a:t>
            </a:r>
            <a:r>
              <a:rPr lang="en-US" i="1" dirty="0">
                <a:latin typeface="Palatino Linotype" panose="02040502050505030304" pitchFamily="18" charset="0"/>
              </a:rPr>
              <a:t>Pairwise benchmark</a:t>
            </a:r>
            <a:r>
              <a:rPr lang="en-US" dirty="0">
                <a:latin typeface="Palatino Linotype" panose="02040502050505030304" pitchFamily="18" charset="0"/>
              </a:rPr>
              <a:t>;</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i="1" dirty="0">
                <a:latin typeface="Palatino Linotype" panose="02040502050505030304" pitchFamily="18" charset="0"/>
              </a:rPr>
              <a:t>Baskets Queue </a:t>
            </a:r>
            <a:r>
              <a:rPr lang="en-US" dirty="0">
                <a:latin typeface="Palatino Linotype" panose="02040502050505030304" pitchFamily="18" charset="0"/>
              </a:rPr>
              <a:t>used the </a:t>
            </a:r>
            <a:r>
              <a:rPr lang="en-US" i="1" dirty="0">
                <a:latin typeface="Palatino Linotype" panose="02040502050505030304" pitchFamily="18" charset="0"/>
              </a:rPr>
              <a:t>‘baskets’ </a:t>
            </a:r>
            <a:r>
              <a:rPr lang="en-US" dirty="0">
                <a:latin typeface="Palatino Linotype" panose="02040502050505030304" pitchFamily="18" charset="0"/>
              </a:rPr>
              <a:t>mechanism inside the </a:t>
            </a:r>
            <a:r>
              <a:rPr lang="en-US" i="1" dirty="0">
                <a:latin typeface="Palatino Linotype" panose="02040502050505030304" pitchFamily="18" charset="0"/>
              </a:rPr>
              <a:t>50% enqueue benchmark </a:t>
            </a:r>
            <a:r>
              <a:rPr lang="en-US" dirty="0">
                <a:latin typeface="Palatino Linotype" panose="02040502050505030304" pitchFamily="18" charset="0"/>
              </a:rPr>
              <a:t>up to </a:t>
            </a:r>
            <a:r>
              <a:rPr lang="en-US" b="1" i="1" dirty="0">
                <a:latin typeface="Palatino Linotype" panose="02040502050505030304" pitchFamily="18" charset="0"/>
              </a:rPr>
              <a:t>110.694</a:t>
            </a:r>
            <a:r>
              <a:rPr lang="en-US" dirty="0">
                <a:latin typeface="Palatino Linotype" panose="02040502050505030304" pitchFamily="18" charset="0"/>
              </a:rPr>
              <a:t> times more than in the </a:t>
            </a:r>
            <a:r>
              <a:rPr lang="en-US" i="1" dirty="0">
                <a:latin typeface="Palatino Linotype" panose="02040502050505030304" pitchFamily="18" charset="0"/>
              </a:rPr>
              <a:t>pairwise benchmark</a:t>
            </a:r>
            <a:r>
              <a:rPr lang="en-US" dirty="0">
                <a:latin typeface="Palatino Linotype" panose="02040502050505030304" pitchFamily="18" charset="0"/>
              </a:rPr>
              <a:t>;</a:t>
            </a:r>
            <a:endParaRPr lang="en-US" i="1" dirty="0">
              <a:latin typeface="Palatino Linotype" panose="02040502050505030304" pitchFamily="18" charset="0"/>
            </a:endParaRPr>
          </a:p>
          <a:p>
            <a:pPr marL="285750" indent="-285750">
              <a:buFont typeface="Arial" panose="020B0604020202020204" pitchFamily="34" charset="0"/>
              <a:buChar char="•"/>
            </a:pPr>
            <a:endParaRPr lang="en-GB" dirty="0">
              <a:latin typeface="Palatino Linotype" panose="02040502050505030304" pitchFamily="18" charset="0"/>
            </a:endParaRPr>
          </a:p>
        </p:txBody>
      </p:sp>
      <p:pic>
        <p:nvPicPr>
          <p:cNvPr id="9" name="Picture 8">
            <a:extLst>
              <a:ext uri="{FF2B5EF4-FFF2-40B4-BE49-F238E27FC236}">
                <a16:creationId xmlns:a16="http://schemas.microsoft.com/office/drawing/2014/main" id="{F544BE44-25CE-CD02-54FB-412F7621ED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73204" y="434856"/>
            <a:ext cx="5474792" cy="2982359"/>
          </a:xfrm>
          <a:prstGeom prst="rect">
            <a:avLst/>
          </a:prstGeom>
        </p:spPr>
      </p:pic>
      <p:pic>
        <p:nvPicPr>
          <p:cNvPr id="15" name="Picture 14">
            <a:extLst>
              <a:ext uri="{FF2B5EF4-FFF2-40B4-BE49-F238E27FC236}">
                <a16:creationId xmlns:a16="http://schemas.microsoft.com/office/drawing/2014/main" id="{A80467FB-48E5-128D-3692-9BAE693F85A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1" y="3515213"/>
            <a:ext cx="5316531" cy="2896147"/>
          </a:xfrm>
          <a:prstGeom prst="rect">
            <a:avLst/>
          </a:prstGeom>
        </p:spPr>
      </p:pic>
    </p:spTree>
    <p:extLst>
      <p:ext uri="{BB962C8B-B14F-4D97-AF65-F5344CB8AC3E}">
        <p14:creationId xmlns:p14="http://schemas.microsoft.com/office/powerpoint/2010/main" val="1467245888"/>
      </p:ext>
    </p:extLst>
  </p:cSld>
  <p:clrMapOvr>
    <a:masterClrMapping/>
  </p:clrMapOvr>
  <mc:AlternateContent xmlns:mc="http://schemas.openxmlformats.org/markup-compatibility/2006" xmlns:p14="http://schemas.microsoft.com/office/powerpoint/2010/main">
    <mc:Choice Requires="p14">
      <p:transition spd="slow" p14:dur="2000" advTm="7507"/>
    </mc:Choice>
    <mc:Fallback xmlns="">
      <p:transition spd="slow" advTm="750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2032-2253-C705-3BA2-03CCC48086F3}"/>
              </a:ext>
            </a:extLst>
          </p:cNvPr>
          <p:cNvSpPr>
            <a:spLocks noGrp="1"/>
          </p:cNvSpPr>
          <p:nvPr>
            <p:ph type="title"/>
          </p:nvPr>
        </p:nvSpPr>
        <p:spPr/>
        <p:txBody>
          <a:bodyPr/>
          <a:lstStyle/>
          <a:p>
            <a:r>
              <a:rPr lang="en-US" dirty="0">
                <a:latin typeface="Palatino Linotype" panose="02040502050505030304" pitchFamily="18" charset="0"/>
              </a:rPr>
              <a:t>Evaluation</a:t>
            </a:r>
            <a:br>
              <a:rPr lang="en-US" dirty="0">
                <a:latin typeface="Palatino Linotype" panose="02040502050505030304" pitchFamily="18" charset="0"/>
              </a:rPr>
            </a:br>
            <a:r>
              <a:rPr lang="en-US" sz="2400" dirty="0">
                <a:latin typeface="Palatino Linotype" panose="02040502050505030304" pitchFamily="18" charset="0"/>
              </a:rPr>
              <a:t>Workload under Four Threads</a:t>
            </a:r>
            <a:endParaRPr lang="en-GB"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764B201-91BF-2403-8178-0BFE243D86CB}"/>
              </a:ext>
            </a:extLst>
          </p:cNvPr>
          <p:cNvSpPr>
            <a:spLocks noGrp="1"/>
          </p:cNvSpPr>
          <p:nvPr>
            <p:ph idx="1"/>
          </p:nvPr>
        </p:nvSpPr>
        <p:spPr>
          <a:xfrm>
            <a:off x="838200" y="1690688"/>
            <a:ext cx="10515600" cy="4351338"/>
          </a:xfrm>
        </p:spPr>
        <p:txBody>
          <a:bodyPr>
            <a:normAutofit/>
          </a:bodyPr>
          <a:lstStyle/>
          <a:p>
            <a:pPr marL="0" indent="0">
              <a:buNone/>
            </a:pPr>
            <a:endParaRPr lang="en-GB" sz="2400" dirty="0">
              <a:latin typeface="Basis Grotesque Pro Off-White" panose="020B0503030604040103" pitchFamily="34" charset="0"/>
            </a:endParaRPr>
          </a:p>
          <a:p>
            <a:pPr lvl="1"/>
            <a:endParaRPr lang="en-GB" sz="20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pPr marL="0" indent="0">
              <a:buNone/>
            </a:pPr>
            <a:endParaRPr lang="en-US" sz="24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p:txBody>
      </p:sp>
      <p:sp>
        <p:nvSpPr>
          <p:cNvPr id="4" name="Footer Placeholder 3">
            <a:extLst>
              <a:ext uri="{FF2B5EF4-FFF2-40B4-BE49-F238E27FC236}">
                <a16:creationId xmlns:a16="http://schemas.microsoft.com/office/drawing/2014/main" id="{18387081-39A1-A094-2DAE-AB7B833EF86E}"/>
              </a:ext>
            </a:extLst>
          </p:cNvPr>
          <p:cNvSpPr>
            <a:spLocks noGrp="1"/>
          </p:cNvSpPr>
          <p:nvPr>
            <p:ph type="ftr" sz="quarter" idx="11"/>
          </p:nvPr>
        </p:nvSpPr>
        <p:spPr/>
        <p:txBody>
          <a:bodyPr/>
          <a:lstStyle/>
          <a:p>
            <a:r>
              <a:rPr lang="en-GB" dirty="0"/>
              <a:t>Luca Muscat</a:t>
            </a:r>
          </a:p>
        </p:txBody>
      </p:sp>
      <p:sp>
        <p:nvSpPr>
          <p:cNvPr id="5" name="Slide Number Placeholder 4">
            <a:extLst>
              <a:ext uri="{FF2B5EF4-FFF2-40B4-BE49-F238E27FC236}">
                <a16:creationId xmlns:a16="http://schemas.microsoft.com/office/drawing/2014/main" id="{0FA8FF70-A0F9-7D9A-FD7C-06CA4B4203BA}"/>
              </a:ext>
            </a:extLst>
          </p:cNvPr>
          <p:cNvSpPr>
            <a:spLocks noGrp="1"/>
          </p:cNvSpPr>
          <p:nvPr>
            <p:ph type="sldNum" sz="quarter" idx="12"/>
          </p:nvPr>
        </p:nvSpPr>
        <p:spPr/>
        <p:txBody>
          <a:bodyPr/>
          <a:lstStyle/>
          <a:p>
            <a:fld id="{571188E9-D66D-44AD-842E-F2A54C07BB78}" type="slidenum">
              <a:rPr lang="en-GB" smtClean="0"/>
              <a:t>18</a:t>
            </a:fld>
            <a:endParaRPr lang="en-GB"/>
          </a:p>
        </p:txBody>
      </p:sp>
      <p:sp>
        <p:nvSpPr>
          <p:cNvPr id="7" name="AutoShape 2">
            <a:extLst>
              <a:ext uri="{FF2B5EF4-FFF2-40B4-BE49-F238E27FC236}">
                <a16:creationId xmlns:a16="http://schemas.microsoft.com/office/drawing/2014/main" id="{7D41AB54-31FF-5C29-07AC-83C150FB0B8B}"/>
              </a:ext>
            </a:extLst>
          </p:cNvPr>
          <p:cNvSpPr>
            <a:spLocks noChangeAspect="1" noChangeArrowheads="1"/>
          </p:cNvSpPr>
          <p:nvPr/>
        </p:nvSpPr>
        <p:spPr bwMode="auto">
          <a:xfrm>
            <a:off x="5943600" y="3276600"/>
            <a:ext cx="3067050" cy="3067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8" name="Picture 4">
            <a:extLst>
              <a:ext uri="{FF2B5EF4-FFF2-40B4-BE49-F238E27FC236}">
                <a16:creationId xmlns:a16="http://schemas.microsoft.com/office/drawing/2014/main" id="{D914FEF1-0321-AE02-61F9-C9838030D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3260" y="1847850"/>
            <a:ext cx="5857340" cy="403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762084"/>
      </p:ext>
    </p:extLst>
  </p:cSld>
  <p:clrMapOvr>
    <a:masterClrMapping/>
  </p:clrMapOvr>
  <mc:AlternateContent xmlns:mc="http://schemas.openxmlformats.org/markup-compatibility/2006" xmlns:p14="http://schemas.microsoft.com/office/powerpoint/2010/main">
    <mc:Choice Requires="p14">
      <p:transition spd="slow" p14:dur="2000" advTm="7507"/>
    </mc:Choice>
    <mc:Fallback xmlns="">
      <p:transition spd="slow" advTm="750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2032-2253-C705-3BA2-03CCC48086F3}"/>
              </a:ext>
            </a:extLst>
          </p:cNvPr>
          <p:cNvSpPr>
            <a:spLocks noGrp="1"/>
          </p:cNvSpPr>
          <p:nvPr>
            <p:ph type="title"/>
          </p:nvPr>
        </p:nvSpPr>
        <p:spPr/>
        <p:txBody>
          <a:bodyPr>
            <a:normAutofit fontScale="90000"/>
          </a:bodyPr>
          <a:lstStyle/>
          <a:p>
            <a:r>
              <a:rPr lang="en-US" dirty="0">
                <a:latin typeface="Palatino Linotype" panose="02040502050505030304" pitchFamily="18" charset="0"/>
              </a:rPr>
              <a:t>Evaluation</a:t>
            </a:r>
            <a:br>
              <a:rPr lang="en-US" dirty="0">
                <a:latin typeface="Palatino Linotype" panose="02040502050505030304" pitchFamily="18" charset="0"/>
              </a:rPr>
            </a:br>
            <a:r>
              <a:rPr lang="en-US" sz="2400" dirty="0">
                <a:latin typeface="Palatino Linotype" panose="02040502050505030304" pitchFamily="18" charset="0"/>
              </a:rPr>
              <a:t>Workload under Five Threads </a:t>
            </a:r>
            <a:br>
              <a:rPr lang="en-US" sz="2400" dirty="0">
                <a:latin typeface="Palatino Linotype" panose="02040502050505030304" pitchFamily="18" charset="0"/>
              </a:rPr>
            </a:br>
            <a:r>
              <a:rPr lang="en-US" sz="2400" dirty="0">
                <a:latin typeface="Palatino Linotype" panose="02040502050505030304" pitchFamily="18" charset="0"/>
              </a:rPr>
              <a:t>(oversubscription)</a:t>
            </a:r>
            <a:endParaRPr lang="en-GB"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764B201-91BF-2403-8178-0BFE243D86CB}"/>
              </a:ext>
            </a:extLst>
          </p:cNvPr>
          <p:cNvSpPr>
            <a:spLocks noGrp="1"/>
          </p:cNvSpPr>
          <p:nvPr>
            <p:ph idx="1"/>
          </p:nvPr>
        </p:nvSpPr>
        <p:spPr>
          <a:xfrm>
            <a:off x="838200" y="1690688"/>
            <a:ext cx="10515600" cy="4351338"/>
          </a:xfrm>
        </p:spPr>
        <p:txBody>
          <a:bodyPr>
            <a:normAutofit/>
          </a:bodyPr>
          <a:lstStyle/>
          <a:p>
            <a:pPr marL="0" indent="0">
              <a:buNone/>
            </a:pPr>
            <a:endParaRPr lang="en-GB" sz="2400" dirty="0">
              <a:latin typeface="Basis Grotesque Pro Off-White" panose="020B0503030604040103" pitchFamily="34" charset="0"/>
            </a:endParaRPr>
          </a:p>
          <a:p>
            <a:pPr lvl="1"/>
            <a:endParaRPr lang="en-GB" sz="20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pPr marL="0" indent="0">
              <a:buNone/>
            </a:pPr>
            <a:endParaRPr lang="en-US" sz="24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p:txBody>
      </p:sp>
      <p:sp>
        <p:nvSpPr>
          <p:cNvPr id="4" name="Footer Placeholder 3">
            <a:extLst>
              <a:ext uri="{FF2B5EF4-FFF2-40B4-BE49-F238E27FC236}">
                <a16:creationId xmlns:a16="http://schemas.microsoft.com/office/drawing/2014/main" id="{18387081-39A1-A094-2DAE-AB7B833EF86E}"/>
              </a:ext>
            </a:extLst>
          </p:cNvPr>
          <p:cNvSpPr>
            <a:spLocks noGrp="1"/>
          </p:cNvSpPr>
          <p:nvPr>
            <p:ph type="ftr" sz="quarter" idx="11"/>
          </p:nvPr>
        </p:nvSpPr>
        <p:spPr/>
        <p:txBody>
          <a:bodyPr/>
          <a:lstStyle/>
          <a:p>
            <a:r>
              <a:rPr lang="en-GB" dirty="0"/>
              <a:t>Luca Muscat</a:t>
            </a:r>
          </a:p>
        </p:txBody>
      </p:sp>
      <p:sp>
        <p:nvSpPr>
          <p:cNvPr id="5" name="Slide Number Placeholder 4">
            <a:extLst>
              <a:ext uri="{FF2B5EF4-FFF2-40B4-BE49-F238E27FC236}">
                <a16:creationId xmlns:a16="http://schemas.microsoft.com/office/drawing/2014/main" id="{0FA8FF70-A0F9-7D9A-FD7C-06CA4B4203BA}"/>
              </a:ext>
            </a:extLst>
          </p:cNvPr>
          <p:cNvSpPr>
            <a:spLocks noGrp="1"/>
          </p:cNvSpPr>
          <p:nvPr>
            <p:ph type="sldNum" sz="quarter" idx="12"/>
          </p:nvPr>
        </p:nvSpPr>
        <p:spPr/>
        <p:txBody>
          <a:bodyPr/>
          <a:lstStyle/>
          <a:p>
            <a:fld id="{571188E9-D66D-44AD-842E-F2A54C07BB78}" type="slidenum">
              <a:rPr lang="en-GB" smtClean="0"/>
              <a:t>19</a:t>
            </a:fld>
            <a:endParaRPr lang="en-GB"/>
          </a:p>
        </p:txBody>
      </p:sp>
      <p:sp>
        <p:nvSpPr>
          <p:cNvPr id="6" name="TextBox 5">
            <a:extLst>
              <a:ext uri="{FF2B5EF4-FFF2-40B4-BE49-F238E27FC236}">
                <a16:creationId xmlns:a16="http://schemas.microsoft.com/office/drawing/2014/main" id="{F60992E6-AEB0-A816-66D3-7C5C672309EE}"/>
              </a:ext>
            </a:extLst>
          </p:cNvPr>
          <p:cNvSpPr txBox="1"/>
          <p:nvPr/>
        </p:nvSpPr>
        <p:spPr>
          <a:xfrm>
            <a:off x="518689" y="1690688"/>
            <a:ext cx="5125915"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Palatino Linotype" panose="02040502050505030304" pitchFamily="18" charset="0"/>
              </a:rPr>
              <a:t>As we are restricted to four cores, we need to pin more than a single thread on several cores;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GB" dirty="0">
                <a:latin typeface="Palatino Linotype" panose="02040502050505030304" pitchFamily="18" charset="0"/>
              </a:rPr>
              <a:t>Between delays of zero and 250 nanoseconds, the </a:t>
            </a:r>
            <a:r>
              <a:rPr lang="en-GB" i="1" dirty="0">
                <a:latin typeface="Palatino Linotype" panose="02040502050505030304" pitchFamily="18" charset="0"/>
              </a:rPr>
              <a:t>Baskets Queue </a:t>
            </a:r>
            <a:r>
              <a:rPr lang="en-GB" dirty="0">
                <a:latin typeface="Palatino Linotype" panose="02040502050505030304" pitchFamily="18" charset="0"/>
              </a:rPr>
              <a:t> and the </a:t>
            </a:r>
            <a:r>
              <a:rPr lang="en-GB" i="1" dirty="0">
                <a:latin typeface="Palatino Linotype" panose="02040502050505030304" pitchFamily="18" charset="0"/>
              </a:rPr>
              <a:t>MS Queue</a:t>
            </a:r>
            <a:r>
              <a:rPr lang="en-GB" dirty="0">
                <a:latin typeface="Palatino Linotype" panose="02040502050505030304" pitchFamily="18" charset="0"/>
              </a:rPr>
              <a:t> are at most </a:t>
            </a:r>
            <a:r>
              <a:rPr lang="en-GB" b="1" dirty="0">
                <a:latin typeface="Palatino Linotype" panose="02040502050505030304" pitchFamily="18" charset="0"/>
              </a:rPr>
              <a:t>47.045% </a:t>
            </a:r>
            <a:r>
              <a:rPr lang="en-GB" dirty="0">
                <a:latin typeface="Palatino Linotype" panose="02040502050505030304" pitchFamily="18" charset="0"/>
              </a:rPr>
              <a:t>and </a:t>
            </a:r>
            <a:r>
              <a:rPr lang="en-GB" b="1" dirty="0">
                <a:latin typeface="Palatino Linotype" panose="02040502050505030304" pitchFamily="18" charset="0"/>
              </a:rPr>
              <a:t>60.604% </a:t>
            </a:r>
            <a:r>
              <a:rPr lang="en-GB" dirty="0">
                <a:latin typeface="Palatino Linotype" panose="02040502050505030304" pitchFamily="18" charset="0"/>
              </a:rPr>
              <a:t>faster than the </a:t>
            </a:r>
            <a:r>
              <a:rPr lang="en-GB" i="1" dirty="0">
                <a:latin typeface="Palatino Linotype" panose="02040502050505030304" pitchFamily="18" charset="0"/>
              </a:rPr>
              <a:t>Two-Lock Queue</a:t>
            </a:r>
            <a:r>
              <a:rPr lang="en-GB" dirty="0">
                <a:latin typeface="Palatino Linotype" panose="02040502050505030304" pitchFamily="18" charset="0"/>
              </a:rPr>
              <a:t>.</a:t>
            </a:r>
          </a:p>
          <a:p>
            <a:pPr marL="285750" indent="-285750">
              <a:buFont typeface="Arial" panose="020B0604020202020204" pitchFamily="34" charset="0"/>
              <a:buChar char="•"/>
            </a:pPr>
            <a:endParaRPr lang="en-GB" dirty="0">
              <a:latin typeface="Palatino Linotype" panose="02040502050505030304" pitchFamily="18" charset="0"/>
            </a:endParaRPr>
          </a:p>
          <a:p>
            <a:pPr marL="285750" indent="-285750">
              <a:buFont typeface="Arial" panose="020B0604020202020204" pitchFamily="34" charset="0"/>
              <a:buChar char="•"/>
            </a:pPr>
            <a:r>
              <a:rPr lang="en-GB" dirty="0">
                <a:latin typeface="Palatino Linotype" panose="02040502050505030304" pitchFamily="18" charset="0"/>
              </a:rPr>
              <a:t>At delays greater than 150 nanoseconds, the magnitude of performance degradation increases significantly as context switches happen more often, and the larger delays take a larger share of the already dwindling CPU time.</a:t>
            </a:r>
          </a:p>
          <a:p>
            <a:pPr marL="285750" indent="-285750">
              <a:buFont typeface="Arial" panose="020B0604020202020204" pitchFamily="34" charset="0"/>
              <a:buChar char="•"/>
            </a:pPr>
            <a:endParaRPr lang="en-GB" dirty="0">
              <a:latin typeface="Palatino Linotype" panose="02040502050505030304" pitchFamily="18" charset="0"/>
            </a:endParaRPr>
          </a:p>
          <a:p>
            <a:pPr marL="285750" indent="-285750">
              <a:buFont typeface="Arial" panose="020B0604020202020204" pitchFamily="34" charset="0"/>
              <a:buChar char="•"/>
            </a:pPr>
            <a:endParaRPr lang="en-GB" dirty="0">
              <a:latin typeface="Palatino Linotype" panose="02040502050505030304" pitchFamily="18" charset="0"/>
            </a:endParaRPr>
          </a:p>
        </p:txBody>
      </p:sp>
      <p:pic>
        <p:nvPicPr>
          <p:cNvPr id="9" name="Picture 8">
            <a:extLst>
              <a:ext uri="{FF2B5EF4-FFF2-40B4-BE49-F238E27FC236}">
                <a16:creationId xmlns:a16="http://schemas.microsoft.com/office/drawing/2014/main" id="{F544BE44-25CE-CD02-54FB-412F7621ED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73204" y="434856"/>
            <a:ext cx="5474792" cy="2982358"/>
          </a:xfrm>
          <a:prstGeom prst="rect">
            <a:avLst/>
          </a:prstGeom>
        </p:spPr>
      </p:pic>
      <p:pic>
        <p:nvPicPr>
          <p:cNvPr id="15" name="Picture 14">
            <a:extLst>
              <a:ext uri="{FF2B5EF4-FFF2-40B4-BE49-F238E27FC236}">
                <a16:creationId xmlns:a16="http://schemas.microsoft.com/office/drawing/2014/main" id="{A80467FB-48E5-128D-3692-9BAE693F85A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1" y="3515213"/>
            <a:ext cx="5316531" cy="2896146"/>
          </a:xfrm>
          <a:prstGeom prst="rect">
            <a:avLst/>
          </a:prstGeom>
        </p:spPr>
      </p:pic>
    </p:spTree>
    <p:extLst>
      <p:ext uri="{BB962C8B-B14F-4D97-AF65-F5344CB8AC3E}">
        <p14:creationId xmlns:p14="http://schemas.microsoft.com/office/powerpoint/2010/main" val="3608967440"/>
      </p:ext>
    </p:extLst>
  </p:cSld>
  <p:clrMapOvr>
    <a:masterClrMapping/>
  </p:clrMapOvr>
  <mc:AlternateContent xmlns:mc="http://schemas.openxmlformats.org/markup-compatibility/2006" xmlns:p14="http://schemas.microsoft.com/office/powerpoint/2010/main">
    <mc:Choice Requires="p14">
      <p:transition spd="slow" p14:dur="2000" advTm="7507"/>
    </mc:Choice>
    <mc:Fallback xmlns="">
      <p:transition spd="slow" advTm="750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2032-2253-C705-3BA2-03CCC48086F3}"/>
              </a:ext>
            </a:extLst>
          </p:cNvPr>
          <p:cNvSpPr>
            <a:spLocks noGrp="1"/>
          </p:cNvSpPr>
          <p:nvPr>
            <p:ph type="title"/>
          </p:nvPr>
        </p:nvSpPr>
        <p:spPr/>
        <p:txBody>
          <a:bodyPr/>
          <a:lstStyle/>
          <a:p>
            <a:r>
              <a:rPr lang="en-US" dirty="0">
                <a:latin typeface="Palatino Linotype" panose="02040502050505030304" pitchFamily="18" charset="0"/>
              </a:rPr>
              <a:t>Motivation</a:t>
            </a:r>
            <a:endParaRPr lang="en-GB"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764B201-91BF-2403-8178-0BFE243D86CB}"/>
              </a:ext>
            </a:extLst>
          </p:cNvPr>
          <p:cNvSpPr>
            <a:spLocks noGrp="1"/>
          </p:cNvSpPr>
          <p:nvPr>
            <p:ph idx="1"/>
          </p:nvPr>
        </p:nvSpPr>
        <p:spPr/>
        <p:txBody>
          <a:bodyPr/>
          <a:lstStyle/>
          <a:p>
            <a:r>
              <a:rPr lang="en-US" dirty="0">
                <a:latin typeface="Palatino Linotype" panose="02040502050505030304" pitchFamily="18" charset="0"/>
              </a:rPr>
              <a:t>Queues are one of the most </a:t>
            </a:r>
            <a:r>
              <a:rPr lang="en-GB" dirty="0">
                <a:latin typeface="Palatino Linotype" panose="02040502050505030304" pitchFamily="18" charset="0"/>
              </a:rPr>
              <a:t>ubiquitous data structures in the field of Computer Science, serving as the basis for many concurrent and distributed algorithms;</a:t>
            </a:r>
          </a:p>
          <a:p>
            <a:r>
              <a:rPr lang="en-GB" dirty="0">
                <a:latin typeface="Palatino Linotype" panose="02040502050505030304" pitchFamily="18" charset="0"/>
              </a:rPr>
              <a:t>Concurrent data structures are difficult to get right, as creating multi-threaded programs requires intimate knowledge of the CPU;</a:t>
            </a:r>
          </a:p>
          <a:p>
            <a:r>
              <a:rPr lang="en-GB" dirty="0">
                <a:latin typeface="Palatino Linotype" panose="02040502050505030304" pitchFamily="18" charset="0"/>
              </a:rPr>
              <a:t>We were able to identify few studies surveying and replicating concurrent queueing algorithms;</a:t>
            </a:r>
          </a:p>
        </p:txBody>
      </p:sp>
      <p:sp>
        <p:nvSpPr>
          <p:cNvPr id="4" name="Footer Placeholder 3">
            <a:extLst>
              <a:ext uri="{FF2B5EF4-FFF2-40B4-BE49-F238E27FC236}">
                <a16:creationId xmlns:a16="http://schemas.microsoft.com/office/drawing/2014/main" id="{18387081-39A1-A094-2DAE-AB7B833EF86E}"/>
              </a:ext>
            </a:extLst>
          </p:cNvPr>
          <p:cNvSpPr>
            <a:spLocks noGrp="1"/>
          </p:cNvSpPr>
          <p:nvPr>
            <p:ph type="ftr" sz="quarter" idx="11"/>
          </p:nvPr>
        </p:nvSpPr>
        <p:spPr/>
        <p:txBody>
          <a:bodyPr/>
          <a:lstStyle/>
          <a:p>
            <a:r>
              <a:rPr lang="en-GB" dirty="0"/>
              <a:t>Luca Muscat</a:t>
            </a:r>
          </a:p>
        </p:txBody>
      </p:sp>
      <p:sp>
        <p:nvSpPr>
          <p:cNvPr id="5" name="Slide Number Placeholder 4">
            <a:extLst>
              <a:ext uri="{FF2B5EF4-FFF2-40B4-BE49-F238E27FC236}">
                <a16:creationId xmlns:a16="http://schemas.microsoft.com/office/drawing/2014/main" id="{0FA8FF70-A0F9-7D9A-FD7C-06CA4B4203BA}"/>
              </a:ext>
            </a:extLst>
          </p:cNvPr>
          <p:cNvSpPr>
            <a:spLocks noGrp="1"/>
          </p:cNvSpPr>
          <p:nvPr>
            <p:ph type="sldNum" sz="quarter" idx="12"/>
          </p:nvPr>
        </p:nvSpPr>
        <p:spPr/>
        <p:txBody>
          <a:bodyPr/>
          <a:lstStyle/>
          <a:p>
            <a:fld id="{571188E9-D66D-44AD-842E-F2A54C07BB78}" type="slidenum">
              <a:rPr lang="en-GB" smtClean="0"/>
              <a:t>2</a:t>
            </a:fld>
            <a:endParaRPr lang="en-GB"/>
          </a:p>
        </p:txBody>
      </p:sp>
    </p:spTree>
    <p:extLst>
      <p:ext uri="{BB962C8B-B14F-4D97-AF65-F5344CB8AC3E}">
        <p14:creationId xmlns:p14="http://schemas.microsoft.com/office/powerpoint/2010/main" val="2220007557"/>
      </p:ext>
    </p:extLst>
  </p:cSld>
  <p:clrMapOvr>
    <a:masterClrMapping/>
  </p:clrMapOvr>
  <mc:AlternateContent xmlns:mc="http://schemas.openxmlformats.org/markup-compatibility/2006" xmlns:p14="http://schemas.microsoft.com/office/powerpoint/2010/main">
    <mc:Choice Requires="p14">
      <p:transition spd="slow" p14:dur="2000" advTm="25882"/>
    </mc:Choice>
    <mc:Fallback xmlns="">
      <p:transition spd="slow" advTm="258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2032-2253-C705-3BA2-03CCC48086F3}"/>
              </a:ext>
            </a:extLst>
          </p:cNvPr>
          <p:cNvSpPr>
            <a:spLocks noGrp="1"/>
          </p:cNvSpPr>
          <p:nvPr>
            <p:ph type="title"/>
          </p:nvPr>
        </p:nvSpPr>
        <p:spPr/>
        <p:txBody>
          <a:bodyPr>
            <a:normAutofit/>
          </a:bodyPr>
          <a:lstStyle/>
          <a:p>
            <a:r>
              <a:rPr lang="en-US" dirty="0">
                <a:latin typeface="Palatino Linotype" panose="02040502050505030304" pitchFamily="18" charset="0"/>
              </a:rPr>
              <a:t>Conclusion</a:t>
            </a:r>
            <a:endParaRPr lang="en-GB"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764B201-91BF-2403-8178-0BFE243D86CB}"/>
              </a:ext>
            </a:extLst>
          </p:cNvPr>
          <p:cNvSpPr>
            <a:spLocks noGrp="1"/>
          </p:cNvSpPr>
          <p:nvPr>
            <p:ph idx="1"/>
          </p:nvPr>
        </p:nvSpPr>
        <p:spPr>
          <a:xfrm>
            <a:off x="838200" y="1690688"/>
            <a:ext cx="10515600" cy="4351338"/>
          </a:xfrm>
        </p:spPr>
        <p:txBody>
          <a:bodyPr>
            <a:normAutofit/>
          </a:bodyPr>
          <a:lstStyle/>
          <a:p>
            <a:r>
              <a:rPr lang="en-GB" sz="2400" dirty="0">
                <a:latin typeface="Palatino Linotype" panose="02040502050505030304" pitchFamily="18" charset="0"/>
              </a:rPr>
              <a:t>Queues using DWCAS are significantly slower than their Single-Width counterparts;</a:t>
            </a:r>
          </a:p>
          <a:p>
            <a:r>
              <a:rPr lang="en-GB" sz="2400" dirty="0">
                <a:latin typeface="Palatino Linotype" panose="02040502050505030304" pitchFamily="18" charset="0"/>
              </a:rPr>
              <a:t>Blocking queues are preferable to non-blocking queues under low contention;</a:t>
            </a:r>
          </a:p>
          <a:p>
            <a:r>
              <a:rPr lang="en-GB" sz="2400" dirty="0">
                <a:latin typeface="Palatino Linotype" panose="02040502050505030304" pitchFamily="18" charset="0"/>
              </a:rPr>
              <a:t>Non-blocking queues are superior in environments with random delay (high contention and oversubscription);</a:t>
            </a:r>
          </a:p>
          <a:p>
            <a:r>
              <a:rPr lang="en-GB" sz="2400" dirty="0">
                <a:latin typeface="Palatino Linotype" panose="02040502050505030304" pitchFamily="18" charset="0"/>
              </a:rPr>
              <a:t>We uncover biases in Michael &amp; Scott’s study, which to the best of our knowledge, were not discussed in any previous publications;</a:t>
            </a:r>
          </a:p>
          <a:p>
            <a:r>
              <a:rPr lang="en-GB" sz="2400" dirty="0">
                <a:latin typeface="Palatino Linotype" panose="02040502050505030304" pitchFamily="18" charset="0"/>
              </a:rPr>
              <a:t>We provide evidence that the </a:t>
            </a:r>
            <a:r>
              <a:rPr lang="en-GB" sz="2400" i="1" dirty="0">
                <a:latin typeface="Palatino Linotype" panose="02040502050505030304" pitchFamily="18" charset="0"/>
              </a:rPr>
              <a:t>Baskets Queue’s </a:t>
            </a:r>
            <a:r>
              <a:rPr lang="en-GB" sz="2400" dirty="0">
                <a:latin typeface="Palatino Linotype" panose="02040502050505030304" pitchFamily="18" charset="0"/>
              </a:rPr>
              <a:t>performance is heavily dependent on the utilization of its </a:t>
            </a:r>
            <a:r>
              <a:rPr lang="en-GB" sz="2400" i="1" dirty="0">
                <a:latin typeface="Palatino Linotype" panose="02040502050505030304" pitchFamily="18" charset="0"/>
              </a:rPr>
              <a:t>baskets</a:t>
            </a:r>
            <a:r>
              <a:rPr lang="en-GB" sz="2400" dirty="0">
                <a:latin typeface="Palatino Linotype" panose="02040502050505030304" pitchFamily="18" charset="0"/>
              </a:rPr>
              <a:t> mechanism, which is not discussed in the queue’s seminal paper.</a:t>
            </a:r>
          </a:p>
          <a:p>
            <a:pPr lvl="1"/>
            <a:endParaRPr lang="en-GB" sz="20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pPr marL="0" indent="0">
              <a:buNone/>
            </a:pPr>
            <a:endParaRPr lang="en-US" sz="24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p:txBody>
      </p:sp>
      <p:sp>
        <p:nvSpPr>
          <p:cNvPr id="4" name="Footer Placeholder 3">
            <a:extLst>
              <a:ext uri="{FF2B5EF4-FFF2-40B4-BE49-F238E27FC236}">
                <a16:creationId xmlns:a16="http://schemas.microsoft.com/office/drawing/2014/main" id="{18387081-39A1-A094-2DAE-AB7B833EF86E}"/>
              </a:ext>
            </a:extLst>
          </p:cNvPr>
          <p:cNvSpPr>
            <a:spLocks noGrp="1"/>
          </p:cNvSpPr>
          <p:nvPr>
            <p:ph type="ftr" sz="quarter" idx="11"/>
          </p:nvPr>
        </p:nvSpPr>
        <p:spPr/>
        <p:txBody>
          <a:bodyPr/>
          <a:lstStyle/>
          <a:p>
            <a:r>
              <a:rPr lang="en-GB" dirty="0"/>
              <a:t>Luca Muscat</a:t>
            </a:r>
          </a:p>
        </p:txBody>
      </p:sp>
      <p:sp>
        <p:nvSpPr>
          <p:cNvPr id="5" name="Slide Number Placeholder 4">
            <a:extLst>
              <a:ext uri="{FF2B5EF4-FFF2-40B4-BE49-F238E27FC236}">
                <a16:creationId xmlns:a16="http://schemas.microsoft.com/office/drawing/2014/main" id="{0FA8FF70-A0F9-7D9A-FD7C-06CA4B4203BA}"/>
              </a:ext>
            </a:extLst>
          </p:cNvPr>
          <p:cNvSpPr>
            <a:spLocks noGrp="1"/>
          </p:cNvSpPr>
          <p:nvPr>
            <p:ph type="sldNum" sz="quarter" idx="12"/>
          </p:nvPr>
        </p:nvSpPr>
        <p:spPr/>
        <p:txBody>
          <a:bodyPr/>
          <a:lstStyle/>
          <a:p>
            <a:fld id="{571188E9-D66D-44AD-842E-F2A54C07BB78}" type="slidenum">
              <a:rPr lang="en-GB" smtClean="0"/>
              <a:t>20</a:t>
            </a:fld>
            <a:endParaRPr lang="en-GB"/>
          </a:p>
        </p:txBody>
      </p:sp>
    </p:spTree>
    <p:extLst>
      <p:ext uri="{BB962C8B-B14F-4D97-AF65-F5344CB8AC3E}">
        <p14:creationId xmlns:p14="http://schemas.microsoft.com/office/powerpoint/2010/main" val="3701743743"/>
      </p:ext>
    </p:extLst>
  </p:cSld>
  <p:clrMapOvr>
    <a:masterClrMapping/>
  </p:clrMapOvr>
  <mc:AlternateContent xmlns:mc="http://schemas.openxmlformats.org/markup-compatibility/2006" xmlns:p14="http://schemas.microsoft.com/office/powerpoint/2010/main">
    <mc:Choice Requires="p14">
      <p:transition spd="slow" p14:dur="2000" advTm="7507"/>
    </mc:Choice>
    <mc:Fallback xmlns="">
      <p:transition spd="slow" advTm="750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2032-2253-C705-3BA2-03CCC48086F3}"/>
              </a:ext>
            </a:extLst>
          </p:cNvPr>
          <p:cNvSpPr>
            <a:spLocks noGrp="1"/>
          </p:cNvSpPr>
          <p:nvPr>
            <p:ph type="title"/>
          </p:nvPr>
        </p:nvSpPr>
        <p:spPr/>
        <p:txBody>
          <a:bodyPr/>
          <a:lstStyle/>
          <a:p>
            <a:r>
              <a:rPr lang="en-US" dirty="0">
                <a:latin typeface="Palatino Linotype" panose="02040502050505030304" pitchFamily="18" charset="0"/>
              </a:rPr>
              <a:t>Aims and Objectives</a:t>
            </a:r>
            <a:endParaRPr lang="en-GB"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764B201-91BF-2403-8178-0BFE243D86CB}"/>
              </a:ext>
            </a:extLst>
          </p:cNvPr>
          <p:cNvSpPr>
            <a:spLocks noGrp="1"/>
          </p:cNvSpPr>
          <p:nvPr>
            <p:ph idx="1"/>
          </p:nvPr>
        </p:nvSpPr>
        <p:spPr/>
        <p:txBody>
          <a:bodyPr/>
          <a:lstStyle/>
          <a:p>
            <a:pPr marL="514350" indent="-514350">
              <a:buFont typeface="+mj-lt"/>
              <a:buAutoNum type="arabicPeriod"/>
            </a:pPr>
            <a:r>
              <a:rPr lang="en-GB" dirty="0">
                <a:latin typeface="Palatino Linotype" panose="02040502050505030304" pitchFamily="18" charset="0"/>
              </a:rPr>
              <a:t>Implement a benchmarking framework for concurrent queueing algorithms capable of gathering measurements similar to prior works;</a:t>
            </a:r>
          </a:p>
          <a:p>
            <a:pPr marL="514350" indent="-514350">
              <a:buFont typeface="+mj-lt"/>
              <a:buAutoNum type="arabicPeriod"/>
            </a:pPr>
            <a:r>
              <a:rPr lang="en-GB" dirty="0">
                <a:latin typeface="Palatino Linotype" panose="02040502050505030304" pitchFamily="18" charset="0"/>
              </a:rPr>
              <a:t>Reasonably validate the benchmarking framework through metrics and experiments;</a:t>
            </a:r>
          </a:p>
          <a:p>
            <a:pPr marL="514350" indent="-514350">
              <a:buFont typeface="+mj-lt"/>
              <a:buAutoNum type="arabicPeriod"/>
            </a:pPr>
            <a:r>
              <a:rPr lang="en-GB" dirty="0">
                <a:latin typeface="Palatino Linotype" panose="02040502050505030304" pitchFamily="18" charset="0"/>
              </a:rPr>
              <a:t>Implement a variety of concurrent queueing algorithms, with the aim of replicating results from the original works;</a:t>
            </a:r>
          </a:p>
          <a:p>
            <a:pPr marL="514350" indent="-514350">
              <a:buFont typeface="+mj-lt"/>
              <a:buAutoNum type="arabicPeriod"/>
            </a:pPr>
            <a:r>
              <a:rPr lang="en-GB" dirty="0">
                <a:latin typeface="Palatino Linotype" panose="02040502050505030304" pitchFamily="18" charset="0"/>
              </a:rPr>
              <a:t>Critically compare each concurrent queueing algorithm’s performance under a variety of synthetic benchmarks.</a:t>
            </a:r>
          </a:p>
        </p:txBody>
      </p:sp>
      <p:sp>
        <p:nvSpPr>
          <p:cNvPr id="4" name="Footer Placeholder 3">
            <a:extLst>
              <a:ext uri="{FF2B5EF4-FFF2-40B4-BE49-F238E27FC236}">
                <a16:creationId xmlns:a16="http://schemas.microsoft.com/office/drawing/2014/main" id="{18387081-39A1-A094-2DAE-AB7B833EF86E}"/>
              </a:ext>
            </a:extLst>
          </p:cNvPr>
          <p:cNvSpPr>
            <a:spLocks noGrp="1"/>
          </p:cNvSpPr>
          <p:nvPr>
            <p:ph type="ftr" sz="quarter" idx="11"/>
          </p:nvPr>
        </p:nvSpPr>
        <p:spPr/>
        <p:txBody>
          <a:bodyPr/>
          <a:lstStyle/>
          <a:p>
            <a:r>
              <a:rPr lang="en-GB" dirty="0"/>
              <a:t>Luca Muscat</a:t>
            </a:r>
          </a:p>
        </p:txBody>
      </p:sp>
      <p:sp>
        <p:nvSpPr>
          <p:cNvPr id="5" name="Slide Number Placeholder 4">
            <a:extLst>
              <a:ext uri="{FF2B5EF4-FFF2-40B4-BE49-F238E27FC236}">
                <a16:creationId xmlns:a16="http://schemas.microsoft.com/office/drawing/2014/main" id="{0FA8FF70-A0F9-7D9A-FD7C-06CA4B4203BA}"/>
              </a:ext>
            </a:extLst>
          </p:cNvPr>
          <p:cNvSpPr>
            <a:spLocks noGrp="1"/>
          </p:cNvSpPr>
          <p:nvPr>
            <p:ph type="sldNum" sz="quarter" idx="12"/>
          </p:nvPr>
        </p:nvSpPr>
        <p:spPr/>
        <p:txBody>
          <a:bodyPr/>
          <a:lstStyle/>
          <a:p>
            <a:fld id="{571188E9-D66D-44AD-842E-F2A54C07BB78}" type="slidenum">
              <a:rPr lang="en-GB" smtClean="0"/>
              <a:t>3</a:t>
            </a:fld>
            <a:endParaRPr lang="en-GB"/>
          </a:p>
        </p:txBody>
      </p:sp>
    </p:spTree>
    <p:extLst>
      <p:ext uri="{BB962C8B-B14F-4D97-AF65-F5344CB8AC3E}">
        <p14:creationId xmlns:p14="http://schemas.microsoft.com/office/powerpoint/2010/main" val="3765458411"/>
      </p:ext>
    </p:extLst>
  </p:cSld>
  <p:clrMapOvr>
    <a:masterClrMapping/>
  </p:clrMapOvr>
  <mc:AlternateContent xmlns:mc="http://schemas.openxmlformats.org/markup-compatibility/2006" xmlns:p14="http://schemas.microsoft.com/office/powerpoint/2010/main">
    <mc:Choice Requires="p14">
      <p:transition spd="slow" p14:dur="2000" advTm="21334"/>
    </mc:Choice>
    <mc:Fallback xmlns="">
      <p:transition spd="slow" advTm="213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2032-2253-C705-3BA2-03CCC48086F3}"/>
              </a:ext>
            </a:extLst>
          </p:cNvPr>
          <p:cNvSpPr>
            <a:spLocks noGrp="1"/>
          </p:cNvSpPr>
          <p:nvPr>
            <p:ph type="title"/>
          </p:nvPr>
        </p:nvSpPr>
        <p:spPr/>
        <p:txBody>
          <a:bodyPr/>
          <a:lstStyle/>
          <a:p>
            <a:r>
              <a:rPr lang="en-US" dirty="0">
                <a:latin typeface="Palatino Linotype" panose="02040502050505030304" pitchFamily="18" charset="0"/>
              </a:rPr>
              <a:t>Background Review</a:t>
            </a:r>
            <a:endParaRPr lang="en-GB"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764B201-91BF-2403-8178-0BFE243D86CB}"/>
              </a:ext>
            </a:extLst>
          </p:cNvPr>
          <p:cNvSpPr>
            <a:spLocks noGrp="1"/>
          </p:cNvSpPr>
          <p:nvPr>
            <p:ph idx="1"/>
          </p:nvPr>
        </p:nvSpPr>
        <p:spPr/>
        <p:txBody>
          <a:bodyPr/>
          <a:lstStyle/>
          <a:p>
            <a:r>
              <a:rPr lang="en-US" dirty="0">
                <a:latin typeface="Palatino Linotype" panose="02040502050505030304" pitchFamily="18" charset="0"/>
              </a:rPr>
              <a:t>Concurrent queues may be characterized by their:</a:t>
            </a:r>
          </a:p>
          <a:p>
            <a:pPr lvl="1"/>
            <a:r>
              <a:rPr lang="en-US" dirty="0">
                <a:latin typeface="Palatino Linotype" panose="02040502050505030304" pitchFamily="18" charset="0"/>
              </a:rPr>
              <a:t>Capacity – Bounded or Unbounded</a:t>
            </a:r>
          </a:p>
          <a:p>
            <a:pPr lvl="1"/>
            <a:r>
              <a:rPr lang="en-US" dirty="0">
                <a:latin typeface="Palatino Linotype" panose="02040502050505030304" pitchFamily="18" charset="0"/>
              </a:rPr>
              <a:t>Multiplicity of Enqueuers/Dequeuers</a:t>
            </a:r>
          </a:p>
          <a:p>
            <a:r>
              <a:rPr lang="en-GB" sz="2400" dirty="0">
                <a:latin typeface="Palatino Linotype" panose="02040502050505030304" pitchFamily="18" charset="0"/>
              </a:rPr>
              <a:t>An algorithm's </a:t>
            </a:r>
            <a:r>
              <a:rPr lang="en-GB" sz="2400" i="1" dirty="0">
                <a:latin typeface="Palatino Linotype" panose="02040502050505030304" pitchFamily="18" charset="0"/>
              </a:rPr>
              <a:t>progress condition</a:t>
            </a:r>
            <a:r>
              <a:rPr lang="en-GB" sz="2400" dirty="0">
                <a:latin typeface="Palatino Linotype" panose="02040502050505030304" pitchFamily="18" charset="0"/>
              </a:rPr>
              <a:t> describes </a:t>
            </a:r>
            <a:r>
              <a:rPr lang="en-GB" sz="2400" b="1" dirty="0">
                <a:latin typeface="Palatino Linotype" panose="02040502050505030304" pitchFamily="18" charset="0"/>
              </a:rPr>
              <a:t>how</a:t>
            </a:r>
            <a:r>
              <a:rPr lang="en-GB" sz="2400" dirty="0">
                <a:latin typeface="Palatino Linotype" panose="02040502050505030304" pitchFamily="18" charset="0"/>
              </a:rPr>
              <a:t> and </a:t>
            </a:r>
            <a:r>
              <a:rPr lang="en-GB" sz="2400" b="1" dirty="0">
                <a:latin typeface="Palatino Linotype" panose="02040502050505030304" pitchFamily="18" charset="0"/>
              </a:rPr>
              <a:t>when</a:t>
            </a:r>
            <a:r>
              <a:rPr lang="en-GB" sz="2400" dirty="0">
                <a:latin typeface="Palatino Linotype" panose="02040502050505030304" pitchFamily="18" charset="0"/>
              </a:rPr>
              <a:t> a number of threads can make </a:t>
            </a:r>
            <a:r>
              <a:rPr lang="en-GB" sz="2400" i="1" dirty="0">
                <a:latin typeface="Palatino Linotype" panose="02040502050505030304" pitchFamily="18" charset="0"/>
              </a:rPr>
              <a:t>forward progress</a:t>
            </a:r>
            <a:r>
              <a:rPr lang="en-GB" sz="2400" dirty="0">
                <a:latin typeface="Palatino Linotype" panose="02040502050505030304" pitchFamily="18" charset="0"/>
              </a:rPr>
              <a:t>;</a:t>
            </a:r>
          </a:p>
          <a:p>
            <a:pPr lvl="1"/>
            <a:r>
              <a:rPr lang="en-GB" sz="2000" dirty="0">
                <a:latin typeface="Palatino Linotype" panose="02040502050505030304" pitchFamily="18" charset="0"/>
              </a:rPr>
              <a:t>Blocking - The system can reach a state where a thread is unable to make any forward progress until another thread takes action;</a:t>
            </a:r>
          </a:p>
          <a:p>
            <a:pPr lvl="1"/>
            <a:r>
              <a:rPr lang="en-GB" sz="2000" dirty="0">
                <a:latin typeface="Palatino Linotype" panose="02040502050505030304" pitchFamily="18" charset="0"/>
              </a:rPr>
              <a:t>Non-blocking - Unable to reach a state where a thread cannot make forward progress;</a:t>
            </a:r>
            <a:br>
              <a:rPr lang="en-US" sz="2400" dirty="0">
                <a:latin typeface="Palatino Linotype" panose="02040502050505030304" pitchFamily="18" charset="0"/>
              </a:rPr>
            </a:br>
            <a:endParaRPr lang="en-US" sz="2400" dirty="0">
              <a:latin typeface="Palatino Linotype" panose="02040502050505030304" pitchFamily="18" charset="0"/>
            </a:endParaRPr>
          </a:p>
        </p:txBody>
      </p:sp>
      <p:sp>
        <p:nvSpPr>
          <p:cNvPr id="4" name="Footer Placeholder 3">
            <a:extLst>
              <a:ext uri="{FF2B5EF4-FFF2-40B4-BE49-F238E27FC236}">
                <a16:creationId xmlns:a16="http://schemas.microsoft.com/office/drawing/2014/main" id="{18387081-39A1-A094-2DAE-AB7B833EF86E}"/>
              </a:ext>
            </a:extLst>
          </p:cNvPr>
          <p:cNvSpPr>
            <a:spLocks noGrp="1"/>
          </p:cNvSpPr>
          <p:nvPr>
            <p:ph type="ftr" sz="quarter" idx="11"/>
          </p:nvPr>
        </p:nvSpPr>
        <p:spPr/>
        <p:txBody>
          <a:bodyPr/>
          <a:lstStyle/>
          <a:p>
            <a:r>
              <a:rPr lang="en-GB" dirty="0"/>
              <a:t>Luca Muscat</a:t>
            </a:r>
          </a:p>
        </p:txBody>
      </p:sp>
      <p:sp>
        <p:nvSpPr>
          <p:cNvPr id="5" name="Slide Number Placeholder 4">
            <a:extLst>
              <a:ext uri="{FF2B5EF4-FFF2-40B4-BE49-F238E27FC236}">
                <a16:creationId xmlns:a16="http://schemas.microsoft.com/office/drawing/2014/main" id="{0FA8FF70-A0F9-7D9A-FD7C-06CA4B4203BA}"/>
              </a:ext>
            </a:extLst>
          </p:cNvPr>
          <p:cNvSpPr>
            <a:spLocks noGrp="1"/>
          </p:cNvSpPr>
          <p:nvPr>
            <p:ph type="sldNum" sz="quarter" idx="12"/>
          </p:nvPr>
        </p:nvSpPr>
        <p:spPr/>
        <p:txBody>
          <a:bodyPr/>
          <a:lstStyle/>
          <a:p>
            <a:fld id="{571188E9-D66D-44AD-842E-F2A54C07BB78}" type="slidenum">
              <a:rPr lang="en-GB" smtClean="0"/>
              <a:t>4</a:t>
            </a:fld>
            <a:endParaRPr lang="en-GB"/>
          </a:p>
        </p:txBody>
      </p:sp>
    </p:spTree>
    <p:extLst>
      <p:ext uri="{BB962C8B-B14F-4D97-AF65-F5344CB8AC3E}">
        <p14:creationId xmlns:p14="http://schemas.microsoft.com/office/powerpoint/2010/main" val="760746439"/>
      </p:ext>
    </p:extLst>
  </p:cSld>
  <p:clrMapOvr>
    <a:masterClrMapping/>
  </p:clrMapOvr>
  <mc:AlternateContent xmlns:mc="http://schemas.openxmlformats.org/markup-compatibility/2006" xmlns:p14="http://schemas.microsoft.com/office/powerpoint/2010/main">
    <mc:Choice Requires="p14">
      <p:transition spd="slow" p14:dur="2000" advTm="15345"/>
    </mc:Choice>
    <mc:Fallback xmlns="">
      <p:transition spd="slow" advTm="153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2032-2253-C705-3BA2-03CCC48086F3}"/>
              </a:ext>
            </a:extLst>
          </p:cNvPr>
          <p:cNvSpPr>
            <a:spLocks noGrp="1"/>
          </p:cNvSpPr>
          <p:nvPr>
            <p:ph type="title"/>
          </p:nvPr>
        </p:nvSpPr>
        <p:spPr/>
        <p:txBody>
          <a:bodyPr/>
          <a:lstStyle/>
          <a:p>
            <a:r>
              <a:rPr lang="en-US" dirty="0">
                <a:latin typeface="Palatino Linotype" panose="02040502050505030304" pitchFamily="18" charset="0"/>
              </a:rPr>
              <a:t>Literature Review</a:t>
            </a:r>
            <a:endParaRPr lang="en-GB"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764B201-91BF-2403-8178-0BFE243D86CB}"/>
              </a:ext>
            </a:extLst>
          </p:cNvPr>
          <p:cNvSpPr>
            <a:spLocks noGrp="1"/>
          </p:cNvSpPr>
          <p:nvPr>
            <p:ph idx="1"/>
          </p:nvPr>
        </p:nvSpPr>
        <p:spPr>
          <a:xfrm>
            <a:off x="838200" y="1690688"/>
            <a:ext cx="10515600" cy="4351338"/>
          </a:xfrm>
        </p:spPr>
        <p:txBody>
          <a:bodyPr>
            <a:normAutofit/>
          </a:bodyPr>
          <a:lstStyle/>
          <a:p>
            <a:r>
              <a:rPr lang="en-US" sz="2400" dirty="0">
                <a:latin typeface="Palatino Linotype" panose="02040502050505030304" pitchFamily="18" charset="0"/>
              </a:rPr>
              <a:t>Valois’s Queue [1]</a:t>
            </a: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pPr marL="0" indent="0">
              <a:buNone/>
            </a:pPr>
            <a:endParaRPr lang="en-US" sz="24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p:txBody>
      </p:sp>
      <p:sp>
        <p:nvSpPr>
          <p:cNvPr id="4" name="Footer Placeholder 3">
            <a:extLst>
              <a:ext uri="{FF2B5EF4-FFF2-40B4-BE49-F238E27FC236}">
                <a16:creationId xmlns:a16="http://schemas.microsoft.com/office/drawing/2014/main" id="{18387081-39A1-A094-2DAE-AB7B833EF86E}"/>
              </a:ext>
            </a:extLst>
          </p:cNvPr>
          <p:cNvSpPr>
            <a:spLocks noGrp="1"/>
          </p:cNvSpPr>
          <p:nvPr>
            <p:ph type="ftr" sz="quarter" idx="11"/>
          </p:nvPr>
        </p:nvSpPr>
        <p:spPr/>
        <p:txBody>
          <a:bodyPr/>
          <a:lstStyle/>
          <a:p>
            <a:r>
              <a:rPr lang="en-GB" dirty="0"/>
              <a:t>Luca Muscat</a:t>
            </a:r>
          </a:p>
        </p:txBody>
      </p:sp>
      <p:sp>
        <p:nvSpPr>
          <p:cNvPr id="5" name="Slide Number Placeholder 4">
            <a:extLst>
              <a:ext uri="{FF2B5EF4-FFF2-40B4-BE49-F238E27FC236}">
                <a16:creationId xmlns:a16="http://schemas.microsoft.com/office/drawing/2014/main" id="{0FA8FF70-A0F9-7D9A-FD7C-06CA4B4203BA}"/>
              </a:ext>
            </a:extLst>
          </p:cNvPr>
          <p:cNvSpPr>
            <a:spLocks noGrp="1"/>
          </p:cNvSpPr>
          <p:nvPr>
            <p:ph type="sldNum" sz="quarter" idx="12"/>
          </p:nvPr>
        </p:nvSpPr>
        <p:spPr/>
        <p:txBody>
          <a:bodyPr/>
          <a:lstStyle/>
          <a:p>
            <a:fld id="{571188E9-D66D-44AD-842E-F2A54C07BB78}" type="slidenum">
              <a:rPr lang="en-GB" smtClean="0"/>
              <a:t>5</a:t>
            </a:fld>
            <a:endParaRPr lang="en-GB"/>
          </a:p>
        </p:txBody>
      </p:sp>
      <p:pic>
        <p:nvPicPr>
          <p:cNvPr id="11" name="Picture 10">
            <a:extLst>
              <a:ext uri="{FF2B5EF4-FFF2-40B4-BE49-F238E27FC236}">
                <a16:creationId xmlns:a16="http://schemas.microsoft.com/office/drawing/2014/main" id="{12011441-FFCE-9536-7326-86BE3352483D}"/>
              </a:ext>
            </a:extLst>
          </p:cNvPr>
          <p:cNvPicPr>
            <a:picLocks noChangeAspect="1"/>
          </p:cNvPicPr>
          <p:nvPr/>
        </p:nvPicPr>
        <p:blipFill>
          <a:blip r:embed="rId3"/>
          <a:stretch>
            <a:fillRect/>
          </a:stretch>
        </p:blipFill>
        <p:spPr>
          <a:xfrm>
            <a:off x="4640980" y="2301920"/>
            <a:ext cx="2743200" cy="3897268"/>
          </a:xfrm>
          <a:prstGeom prst="rect">
            <a:avLst/>
          </a:prstGeom>
          <a:ln>
            <a:solidFill>
              <a:schemeClr val="tx1"/>
            </a:solidFill>
          </a:ln>
        </p:spPr>
      </p:pic>
    </p:spTree>
    <p:extLst>
      <p:ext uri="{BB962C8B-B14F-4D97-AF65-F5344CB8AC3E}">
        <p14:creationId xmlns:p14="http://schemas.microsoft.com/office/powerpoint/2010/main" val="1249872397"/>
      </p:ext>
    </p:extLst>
  </p:cSld>
  <p:clrMapOvr>
    <a:masterClrMapping/>
  </p:clrMapOvr>
  <mc:AlternateContent xmlns:mc="http://schemas.openxmlformats.org/markup-compatibility/2006" xmlns:p14="http://schemas.microsoft.com/office/powerpoint/2010/main">
    <mc:Choice Requires="p14">
      <p:transition spd="slow" p14:dur="2000" advTm="22860"/>
    </mc:Choice>
    <mc:Fallback xmlns="">
      <p:transition spd="slow" advTm="2286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2032-2253-C705-3BA2-03CCC48086F3}"/>
              </a:ext>
            </a:extLst>
          </p:cNvPr>
          <p:cNvSpPr>
            <a:spLocks noGrp="1"/>
          </p:cNvSpPr>
          <p:nvPr>
            <p:ph type="title"/>
          </p:nvPr>
        </p:nvSpPr>
        <p:spPr/>
        <p:txBody>
          <a:bodyPr/>
          <a:lstStyle/>
          <a:p>
            <a:r>
              <a:rPr lang="en-US" dirty="0">
                <a:latin typeface="Palatino Linotype" panose="02040502050505030304" pitchFamily="18" charset="0"/>
              </a:rPr>
              <a:t>Literature Review</a:t>
            </a:r>
            <a:endParaRPr lang="en-GB"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764B201-91BF-2403-8178-0BFE243D86CB}"/>
              </a:ext>
            </a:extLst>
          </p:cNvPr>
          <p:cNvSpPr>
            <a:spLocks noGrp="1"/>
          </p:cNvSpPr>
          <p:nvPr>
            <p:ph idx="1"/>
          </p:nvPr>
        </p:nvSpPr>
        <p:spPr>
          <a:xfrm>
            <a:off x="838200" y="1690688"/>
            <a:ext cx="10515600" cy="4351338"/>
          </a:xfrm>
        </p:spPr>
        <p:txBody>
          <a:bodyPr>
            <a:normAutofit/>
          </a:bodyPr>
          <a:lstStyle/>
          <a:p>
            <a:r>
              <a:rPr lang="en-US" sz="2400" dirty="0">
                <a:latin typeface="Palatino Linotype" panose="02040502050505030304" pitchFamily="18" charset="0"/>
              </a:rPr>
              <a:t>MS Queue and the Two-Lock Concurrent Queue [2]</a:t>
            </a: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pPr marL="0" indent="0">
              <a:buNone/>
            </a:pPr>
            <a:endParaRPr lang="en-US" sz="24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p:txBody>
      </p:sp>
      <p:sp>
        <p:nvSpPr>
          <p:cNvPr id="4" name="Footer Placeholder 3">
            <a:extLst>
              <a:ext uri="{FF2B5EF4-FFF2-40B4-BE49-F238E27FC236}">
                <a16:creationId xmlns:a16="http://schemas.microsoft.com/office/drawing/2014/main" id="{18387081-39A1-A094-2DAE-AB7B833EF86E}"/>
              </a:ext>
            </a:extLst>
          </p:cNvPr>
          <p:cNvSpPr>
            <a:spLocks noGrp="1"/>
          </p:cNvSpPr>
          <p:nvPr>
            <p:ph type="ftr" sz="quarter" idx="11"/>
          </p:nvPr>
        </p:nvSpPr>
        <p:spPr/>
        <p:txBody>
          <a:bodyPr/>
          <a:lstStyle/>
          <a:p>
            <a:r>
              <a:rPr lang="en-GB" dirty="0"/>
              <a:t>Luca Muscat</a:t>
            </a:r>
          </a:p>
        </p:txBody>
      </p:sp>
      <p:sp>
        <p:nvSpPr>
          <p:cNvPr id="5" name="Slide Number Placeholder 4">
            <a:extLst>
              <a:ext uri="{FF2B5EF4-FFF2-40B4-BE49-F238E27FC236}">
                <a16:creationId xmlns:a16="http://schemas.microsoft.com/office/drawing/2014/main" id="{0FA8FF70-A0F9-7D9A-FD7C-06CA4B4203BA}"/>
              </a:ext>
            </a:extLst>
          </p:cNvPr>
          <p:cNvSpPr>
            <a:spLocks noGrp="1"/>
          </p:cNvSpPr>
          <p:nvPr>
            <p:ph type="sldNum" sz="quarter" idx="12"/>
          </p:nvPr>
        </p:nvSpPr>
        <p:spPr/>
        <p:txBody>
          <a:bodyPr/>
          <a:lstStyle/>
          <a:p>
            <a:fld id="{571188E9-D66D-44AD-842E-F2A54C07BB78}" type="slidenum">
              <a:rPr lang="en-GB" smtClean="0"/>
              <a:t>6</a:t>
            </a:fld>
            <a:endParaRPr lang="en-GB"/>
          </a:p>
        </p:txBody>
      </p:sp>
      <p:pic>
        <p:nvPicPr>
          <p:cNvPr id="8" name="Picture 7">
            <a:extLst>
              <a:ext uri="{FF2B5EF4-FFF2-40B4-BE49-F238E27FC236}">
                <a16:creationId xmlns:a16="http://schemas.microsoft.com/office/drawing/2014/main" id="{F1F4CE66-E635-4515-2463-14933C2BCACC}"/>
              </a:ext>
            </a:extLst>
          </p:cNvPr>
          <p:cNvPicPr>
            <a:picLocks noChangeAspect="1"/>
          </p:cNvPicPr>
          <p:nvPr/>
        </p:nvPicPr>
        <p:blipFill>
          <a:blip r:embed="rId3"/>
          <a:stretch>
            <a:fillRect/>
          </a:stretch>
        </p:blipFill>
        <p:spPr>
          <a:xfrm>
            <a:off x="2604004" y="2172482"/>
            <a:ext cx="6983992" cy="4229588"/>
          </a:xfrm>
          <a:prstGeom prst="rect">
            <a:avLst/>
          </a:prstGeom>
          <a:ln>
            <a:solidFill>
              <a:schemeClr val="tx1"/>
            </a:solidFill>
          </a:ln>
        </p:spPr>
      </p:pic>
    </p:spTree>
    <p:extLst>
      <p:ext uri="{BB962C8B-B14F-4D97-AF65-F5344CB8AC3E}">
        <p14:creationId xmlns:p14="http://schemas.microsoft.com/office/powerpoint/2010/main" val="3668548298"/>
      </p:ext>
    </p:extLst>
  </p:cSld>
  <p:clrMapOvr>
    <a:masterClrMapping/>
  </p:clrMapOvr>
  <mc:AlternateContent xmlns:mc="http://schemas.openxmlformats.org/markup-compatibility/2006" xmlns:p14="http://schemas.microsoft.com/office/powerpoint/2010/main">
    <mc:Choice Requires="p14">
      <p:transition spd="slow" p14:dur="2000" advTm="12141"/>
    </mc:Choice>
    <mc:Fallback xmlns="">
      <p:transition spd="slow" advTm="1214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2032-2253-C705-3BA2-03CCC48086F3}"/>
              </a:ext>
            </a:extLst>
          </p:cNvPr>
          <p:cNvSpPr>
            <a:spLocks noGrp="1"/>
          </p:cNvSpPr>
          <p:nvPr>
            <p:ph type="title"/>
          </p:nvPr>
        </p:nvSpPr>
        <p:spPr/>
        <p:txBody>
          <a:bodyPr/>
          <a:lstStyle/>
          <a:p>
            <a:r>
              <a:rPr lang="en-US" dirty="0">
                <a:latin typeface="Palatino Linotype" panose="02040502050505030304" pitchFamily="18" charset="0"/>
              </a:rPr>
              <a:t>Literature Review</a:t>
            </a:r>
            <a:endParaRPr lang="en-GB"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764B201-91BF-2403-8178-0BFE243D86CB}"/>
              </a:ext>
            </a:extLst>
          </p:cNvPr>
          <p:cNvSpPr>
            <a:spLocks noGrp="1"/>
          </p:cNvSpPr>
          <p:nvPr>
            <p:ph idx="1"/>
          </p:nvPr>
        </p:nvSpPr>
        <p:spPr>
          <a:xfrm>
            <a:off x="838200" y="1690688"/>
            <a:ext cx="10515600" cy="4351338"/>
          </a:xfrm>
        </p:spPr>
        <p:txBody>
          <a:bodyPr>
            <a:normAutofit/>
          </a:bodyPr>
          <a:lstStyle/>
          <a:p>
            <a:r>
              <a:rPr lang="en-US" sz="2400" dirty="0">
                <a:latin typeface="Palatino Linotype" panose="02040502050505030304" pitchFamily="18" charset="0"/>
              </a:rPr>
              <a:t>Hoffman </a:t>
            </a:r>
            <a:r>
              <a:rPr lang="en-US" sz="2400" dirty="0" err="1">
                <a:latin typeface="Palatino Linotype" panose="02040502050505030304" pitchFamily="18" charset="0"/>
              </a:rPr>
              <a:t>et.al’s</a:t>
            </a:r>
            <a:r>
              <a:rPr lang="en-US" sz="2400" dirty="0">
                <a:latin typeface="Palatino Linotype" panose="02040502050505030304" pitchFamily="18" charset="0"/>
              </a:rPr>
              <a:t> Baskets Queue [3]</a:t>
            </a: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pPr marL="0" indent="0">
              <a:buNone/>
            </a:pPr>
            <a:endParaRPr lang="en-US" sz="24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p:txBody>
      </p:sp>
      <p:sp>
        <p:nvSpPr>
          <p:cNvPr id="4" name="Footer Placeholder 3">
            <a:extLst>
              <a:ext uri="{FF2B5EF4-FFF2-40B4-BE49-F238E27FC236}">
                <a16:creationId xmlns:a16="http://schemas.microsoft.com/office/drawing/2014/main" id="{18387081-39A1-A094-2DAE-AB7B833EF86E}"/>
              </a:ext>
            </a:extLst>
          </p:cNvPr>
          <p:cNvSpPr>
            <a:spLocks noGrp="1"/>
          </p:cNvSpPr>
          <p:nvPr>
            <p:ph type="ftr" sz="quarter" idx="11"/>
          </p:nvPr>
        </p:nvSpPr>
        <p:spPr/>
        <p:txBody>
          <a:bodyPr/>
          <a:lstStyle/>
          <a:p>
            <a:r>
              <a:rPr lang="en-GB" dirty="0"/>
              <a:t>Luca Muscat</a:t>
            </a:r>
          </a:p>
        </p:txBody>
      </p:sp>
      <p:sp>
        <p:nvSpPr>
          <p:cNvPr id="5" name="Slide Number Placeholder 4">
            <a:extLst>
              <a:ext uri="{FF2B5EF4-FFF2-40B4-BE49-F238E27FC236}">
                <a16:creationId xmlns:a16="http://schemas.microsoft.com/office/drawing/2014/main" id="{0FA8FF70-A0F9-7D9A-FD7C-06CA4B4203BA}"/>
              </a:ext>
            </a:extLst>
          </p:cNvPr>
          <p:cNvSpPr>
            <a:spLocks noGrp="1"/>
          </p:cNvSpPr>
          <p:nvPr>
            <p:ph type="sldNum" sz="quarter" idx="12"/>
          </p:nvPr>
        </p:nvSpPr>
        <p:spPr/>
        <p:txBody>
          <a:bodyPr/>
          <a:lstStyle/>
          <a:p>
            <a:fld id="{571188E9-D66D-44AD-842E-F2A54C07BB78}" type="slidenum">
              <a:rPr lang="en-GB" smtClean="0"/>
              <a:t>7</a:t>
            </a:fld>
            <a:endParaRPr lang="en-GB"/>
          </a:p>
        </p:txBody>
      </p:sp>
      <p:pic>
        <p:nvPicPr>
          <p:cNvPr id="7" name="Picture 6">
            <a:extLst>
              <a:ext uri="{FF2B5EF4-FFF2-40B4-BE49-F238E27FC236}">
                <a16:creationId xmlns:a16="http://schemas.microsoft.com/office/drawing/2014/main" id="{29E8A78C-0217-DCC8-2086-D2DE4FC7A987}"/>
              </a:ext>
            </a:extLst>
          </p:cNvPr>
          <p:cNvPicPr>
            <a:picLocks noChangeAspect="1"/>
          </p:cNvPicPr>
          <p:nvPr/>
        </p:nvPicPr>
        <p:blipFill>
          <a:blip r:embed="rId3"/>
          <a:stretch>
            <a:fillRect/>
          </a:stretch>
        </p:blipFill>
        <p:spPr>
          <a:xfrm>
            <a:off x="3601294" y="2170301"/>
            <a:ext cx="5009306" cy="4186049"/>
          </a:xfrm>
          <a:prstGeom prst="rect">
            <a:avLst/>
          </a:prstGeom>
          <a:ln>
            <a:solidFill>
              <a:schemeClr val="tx1"/>
            </a:solidFill>
          </a:ln>
        </p:spPr>
      </p:pic>
    </p:spTree>
    <p:extLst>
      <p:ext uri="{BB962C8B-B14F-4D97-AF65-F5344CB8AC3E}">
        <p14:creationId xmlns:p14="http://schemas.microsoft.com/office/powerpoint/2010/main" val="70780153"/>
      </p:ext>
    </p:extLst>
  </p:cSld>
  <p:clrMapOvr>
    <a:masterClrMapping/>
  </p:clrMapOvr>
  <mc:AlternateContent xmlns:mc="http://schemas.openxmlformats.org/markup-compatibility/2006" xmlns:p14="http://schemas.microsoft.com/office/powerpoint/2010/main">
    <mc:Choice Requires="p14">
      <p:transition spd="slow" p14:dur="2000" advTm="11368"/>
    </mc:Choice>
    <mc:Fallback xmlns="">
      <p:transition spd="slow" advTm="1136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2032-2253-C705-3BA2-03CCC48086F3}"/>
              </a:ext>
            </a:extLst>
          </p:cNvPr>
          <p:cNvSpPr>
            <a:spLocks noGrp="1"/>
          </p:cNvSpPr>
          <p:nvPr>
            <p:ph type="title"/>
          </p:nvPr>
        </p:nvSpPr>
        <p:spPr/>
        <p:txBody>
          <a:bodyPr/>
          <a:lstStyle/>
          <a:p>
            <a:r>
              <a:rPr lang="en-US" dirty="0">
                <a:latin typeface="Palatino Linotype" panose="02040502050505030304" pitchFamily="18" charset="0"/>
              </a:rPr>
              <a:t>Literature Review</a:t>
            </a:r>
            <a:endParaRPr lang="en-GB"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764B201-91BF-2403-8178-0BFE243D86CB}"/>
              </a:ext>
            </a:extLst>
          </p:cNvPr>
          <p:cNvSpPr>
            <a:spLocks noGrp="1"/>
          </p:cNvSpPr>
          <p:nvPr>
            <p:ph idx="1"/>
          </p:nvPr>
        </p:nvSpPr>
        <p:spPr>
          <a:xfrm>
            <a:off x="838200" y="1690688"/>
            <a:ext cx="10515600" cy="4351338"/>
          </a:xfrm>
        </p:spPr>
        <p:txBody>
          <a:bodyPr>
            <a:normAutofit/>
          </a:bodyPr>
          <a:lstStyle/>
          <a:p>
            <a:r>
              <a:rPr lang="en-US" sz="2400" dirty="0">
                <a:latin typeface="Palatino Linotype" panose="02040502050505030304" pitchFamily="18" charset="0"/>
              </a:rPr>
              <a:t>Optimistic Queue [4]</a:t>
            </a: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endParaRPr lang="en-US" sz="2400" dirty="0">
              <a:latin typeface="Basis Grotesque Pro Off-White" panose="020B0503030604040103" pitchFamily="34" charset="0"/>
            </a:endParaRPr>
          </a:p>
          <a:p>
            <a:pPr marL="0" indent="0">
              <a:buNone/>
            </a:pPr>
            <a:endParaRPr lang="en-US" sz="24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a:p>
            <a:pPr marL="457200" lvl="1" indent="0">
              <a:buNone/>
            </a:pPr>
            <a:endParaRPr lang="en-US" sz="2000" dirty="0">
              <a:latin typeface="Basis Grotesque Pro Off-White" panose="020B0503030604040103" pitchFamily="34" charset="0"/>
            </a:endParaRPr>
          </a:p>
        </p:txBody>
      </p:sp>
      <p:sp>
        <p:nvSpPr>
          <p:cNvPr id="4" name="Footer Placeholder 3">
            <a:extLst>
              <a:ext uri="{FF2B5EF4-FFF2-40B4-BE49-F238E27FC236}">
                <a16:creationId xmlns:a16="http://schemas.microsoft.com/office/drawing/2014/main" id="{18387081-39A1-A094-2DAE-AB7B833EF86E}"/>
              </a:ext>
            </a:extLst>
          </p:cNvPr>
          <p:cNvSpPr>
            <a:spLocks noGrp="1"/>
          </p:cNvSpPr>
          <p:nvPr>
            <p:ph type="ftr" sz="quarter" idx="11"/>
          </p:nvPr>
        </p:nvSpPr>
        <p:spPr/>
        <p:txBody>
          <a:bodyPr/>
          <a:lstStyle/>
          <a:p>
            <a:r>
              <a:rPr lang="en-GB" dirty="0"/>
              <a:t>Luca Muscat</a:t>
            </a:r>
          </a:p>
        </p:txBody>
      </p:sp>
      <p:sp>
        <p:nvSpPr>
          <p:cNvPr id="5" name="Slide Number Placeholder 4">
            <a:extLst>
              <a:ext uri="{FF2B5EF4-FFF2-40B4-BE49-F238E27FC236}">
                <a16:creationId xmlns:a16="http://schemas.microsoft.com/office/drawing/2014/main" id="{0FA8FF70-A0F9-7D9A-FD7C-06CA4B4203BA}"/>
              </a:ext>
            </a:extLst>
          </p:cNvPr>
          <p:cNvSpPr>
            <a:spLocks noGrp="1"/>
          </p:cNvSpPr>
          <p:nvPr>
            <p:ph type="sldNum" sz="quarter" idx="12"/>
          </p:nvPr>
        </p:nvSpPr>
        <p:spPr/>
        <p:txBody>
          <a:bodyPr/>
          <a:lstStyle/>
          <a:p>
            <a:fld id="{571188E9-D66D-44AD-842E-F2A54C07BB78}" type="slidenum">
              <a:rPr lang="en-GB" smtClean="0"/>
              <a:t>8</a:t>
            </a:fld>
            <a:endParaRPr lang="en-GB"/>
          </a:p>
        </p:txBody>
      </p:sp>
      <p:pic>
        <p:nvPicPr>
          <p:cNvPr id="8" name="Picture 7">
            <a:extLst>
              <a:ext uri="{FF2B5EF4-FFF2-40B4-BE49-F238E27FC236}">
                <a16:creationId xmlns:a16="http://schemas.microsoft.com/office/drawing/2014/main" id="{C8D91BED-AB0B-1688-EAD8-7EDC5A7DE986}"/>
              </a:ext>
            </a:extLst>
          </p:cNvPr>
          <p:cNvPicPr>
            <a:picLocks noChangeAspect="1"/>
          </p:cNvPicPr>
          <p:nvPr/>
        </p:nvPicPr>
        <p:blipFill>
          <a:blip r:embed="rId3"/>
          <a:stretch>
            <a:fillRect/>
          </a:stretch>
        </p:blipFill>
        <p:spPr>
          <a:xfrm>
            <a:off x="3332357" y="2331835"/>
            <a:ext cx="5527286" cy="4024515"/>
          </a:xfrm>
          <a:prstGeom prst="rect">
            <a:avLst/>
          </a:prstGeom>
        </p:spPr>
      </p:pic>
    </p:spTree>
    <p:extLst>
      <p:ext uri="{BB962C8B-B14F-4D97-AF65-F5344CB8AC3E}">
        <p14:creationId xmlns:p14="http://schemas.microsoft.com/office/powerpoint/2010/main" val="4228187129"/>
      </p:ext>
    </p:extLst>
  </p:cSld>
  <p:clrMapOvr>
    <a:masterClrMapping/>
  </p:clrMapOvr>
  <mc:AlternateContent xmlns:mc="http://schemas.openxmlformats.org/markup-compatibility/2006" xmlns:p14="http://schemas.microsoft.com/office/powerpoint/2010/main">
    <mc:Choice Requires="p14">
      <p:transition spd="slow" p14:dur="2000" advTm="13437"/>
    </mc:Choice>
    <mc:Fallback xmlns="">
      <p:transition spd="slow" advTm="1343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2032-2253-C705-3BA2-03CCC48086F3}"/>
              </a:ext>
            </a:extLst>
          </p:cNvPr>
          <p:cNvSpPr>
            <a:spLocks noGrp="1"/>
          </p:cNvSpPr>
          <p:nvPr>
            <p:ph type="title"/>
          </p:nvPr>
        </p:nvSpPr>
        <p:spPr/>
        <p:txBody>
          <a:bodyPr/>
          <a:lstStyle/>
          <a:p>
            <a:r>
              <a:rPr lang="en-US" dirty="0">
                <a:latin typeface="Palatino Linotype" panose="02040502050505030304" pitchFamily="18" charset="0"/>
              </a:rPr>
              <a:t>Design and Implementation</a:t>
            </a:r>
            <a:endParaRPr lang="en-GB"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764B201-91BF-2403-8178-0BFE243D86CB}"/>
              </a:ext>
            </a:extLst>
          </p:cNvPr>
          <p:cNvSpPr>
            <a:spLocks noGrp="1"/>
          </p:cNvSpPr>
          <p:nvPr>
            <p:ph idx="1"/>
          </p:nvPr>
        </p:nvSpPr>
        <p:spPr>
          <a:xfrm>
            <a:off x="838200" y="1690688"/>
            <a:ext cx="10515600" cy="4351338"/>
          </a:xfrm>
        </p:spPr>
        <p:txBody>
          <a:bodyPr>
            <a:normAutofit/>
          </a:bodyPr>
          <a:lstStyle/>
          <a:p>
            <a:r>
              <a:rPr lang="en-US" sz="2400" dirty="0">
                <a:latin typeface="Palatino Linotype" panose="02040502050505030304" pitchFamily="18" charset="0"/>
              </a:rPr>
              <a:t>The queues and benchmarks are implemented in C</a:t>
            </a:r>
          </a:p>
          <a:p>
            <a:r>
              <a:rPr lang="en-US" sz="2400" dirty="0">
                <a:latin typeface="Palatino Linotype" panose="02040502050505030304" pitchFamily="18" charset="0"/>
              </a:rPr>
              <a:t>Compiled using the Clang version 10.0.0-4ubuntu1 compiler</a:t>
            </a:r>
          </a:p>
          <a:p>
            <a:r>
              <a:rPr lang="en-US" sz="2400" dirty="0">
                <a:latin typeface="Palatino Linotype" panose="02040502050505030304" pitchFamily="18" charset="0"/>
              </a:rPr>
              <a:t>Optimization flags –O3 are used</a:t>
            </a:r>
          </a:p>
          <a:p>
            <a:r>
              <a:rPr lang="en-GB" sz="2400" dirty="0">
                <a:latin typeface="Palatino Linotype" panose="02040502050505030304" pitchFamily="18" charset="0"/>
              </a:rPr>
              <a:t>Intel Core i7 6700HQ (Skylake), with four cores and a base frequency of 2.60GHz</a:t>
            </a:r>
          </a:p>
          <a:p>
            <a:r>
              <a:rPr lang="en-GB" sz="2400" dirty="0">
                <a:latin typeface="Palatino Linotype" panose="02040502050505030304" pitchFamily="18" charset="0"/>
              </a:rPr>
              <a:t>16GB of RAM (8x2)</a:t>
            </a:r>
          </a:p>
          <a:p>
            <a:endParaRPr lang="en-US" sz="2400" dirty="0">
              <a:latin typeface="Palatino Linotype" panose="02040502050505030304" pitchFamily="18" charset="0"/>
            </a:endParaRPr>
          </a:p>
          <a:p>
            <a:endParaRPr lang="en-US" sz="2400" dirty="0">
              <a:latin typeface="Palatino Linotype" panose="02040502050505030304" pitchFamily="18" charset="0"/>
            </a:endParaRPr>
          </a:p>
          <a:p>
            <a:endParaRPr lang="en-US" sz="2400" dirty="0">
              <a:latin typeface="Palatino Linotype" panose="02040502050505030304" pitchFamily="18" charset="0"/>
            </a:endParaRPr>
          </a:p>
          <a:p>
            <a:endParaRPr lang="en-US" sz="2400" dirty="0">
              <a:latin typeface="Palatino Linotype" panose="02040502050505030304" pitchFamily="18" charset="0"/>
            </a:endParaRPr>
          </a:p>
          <a:p>
            <a:endParaRPr lang="en-US" sz="2400" dirty="0">
              <a:latin typeface="Palatino Linotype" panose="02040502050505030304" pitchFamily="18" charset="0"/>
            </a:endParaRPr>
          </a:p>
          <a:p>
            <a:endParaRPr lang="en-US" sz="2400" dirty="0">
              <a:latin typeface="Palatino Linotype" panose="02040502050505030304" pitchFamily="18" charset="0"/>
            </a:endParaRPr>
          </a:p>
          <a:p>
            <a:pPr marL="0" indent="0">
              <a:buNone/>
            </a:pPr>
            <a:endParaRPr lang="en-US" sz="24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a:p>
            <a:pPr marL="457200" lvl="1" indent="0">
              <a:buNone/>
            </a:pPr>
            <a:endParaRPr lang="en-US" sz="2000" dirty="0">
              <a:latin typeface="Palatino Linotype" panose="02040502050505030304" pitchFamily="18" charset="0"/>
            </a:endParaRPr>
          </a:p>
        </p:txBody>
      </p:sp>
      <p:sp>
        <p:nvSpPr>
          <p:cNvPr id="4" name="Footer Placeholder 3">
            <a:extLst>
              <a:ext uri="{FF2B5EF4-FFF2-40B4-BE49-F238E27FC236}">
                <a16:creationId xmlns:a16="http://schemas.microsoft.com/office/drawing/2014/main" id="{18387081-39A1-A094-2DAE-AB7B833EF86E}"/>
              </a:ext>
            </a:extLst>
          </p:cNvPr>
          <p:cNvSpPr>
            <a:spLocks noGrp="1"/>
          </p:cNvSpPr>
          <p:nvPr>
            <p:ph type="ftr" sz="quarter" idx="11"/>
          </p:nvPr>
        </p:nvSpPr>
        <p:spPr/>
        <p:txBody>
          <a:bodyPr/>
          <a:lstStyle/>
          <a:p>
            <a:r>
              <a:rPr lang="en-GB" dirty="0"/>
              <a:t>Luca Muscat</a:t>
            </a:r>
          </a:p>
        </p:txBody>
      </p:sp>
      <p:sp>
        <p:nvSpPr>
          <p:cNvPr id="5" name="Slide Number Placeholder 4">
            <a:extLst>
              <a:ext uri="{FF2B5EF4-FFF2-40B4-BE49-F238E27FC236}">
                <a16:creationId xmlns:a16="http://schemas.microsoft.com/office/drawing/2014/main" id="{0FA8FF70-A0F9-7D9A-FD7C-06CA4B4203BA}"/>
              </a:ext>
            </a:extLst>
          </p:cNvPr>
          <p:cNvSpPr>
            <a:spLocks noGrp="1"/>
          </p:cNvSpPr>
          <p:nvPr>
            <p:ph type="sldNum" sz="quarter" idx="12"/>
          </p:nvPr>
        </p:nvSpPr>
        <p:spPr/>
        <p:txBody>
          <a:bodyPr/>
          <a:lstStyle/>
          <a:p>
            <a:fld id="{571188E9-D66D-44AD-842E-F2A54C07BB78}" type="slidenum">
              <a:rPr lang="en-GB" smtClean="0"/>
              <a:t>9</a:t>
            </a:fld>
            <a:endParaRPr lang="en-GB"/>
          </a:p>
        </p:txBody>
      </p:sp>
    </p:spTree>
    <p:extLst>
      <p:ext uri="{BB962C8B-B14F-4D97-AF65-F5344CB8AC3E}">
        <p14:creationId xmlns:p14="http://schemas.microsoft.com/office/powerpoint/2010/main" val="2204071574"/>
      </p:ext>
    </p:extLst>
  </p:cSld>
  <p:clrMapOvr>
    <a:masterClrMapping/>
  </p:clrMapOvr>
  <mc:AlternateContent xmlns:mc="http://schemas.openxmlformats.org/markup-compatibility/2006" xmlns:p14="http://schemas.microsoft.com/office/powerpoint/2010/main">
    <mc:Choice Requires="p14">
      <p:transition spd="slow" p14:dur="2000" advTm="12463"/>
    </mc:Choice>
    <mc:Fallback xmlns="">
      <p:transition spd="slow" advTm="124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10282</TotalTime>
  <Words>2053</Words>
  <Application>Microsoft Office PowerPoint</Application>
  <PresentationFormat>Widescreen</PresentationFormat>
  <Paragraphs>442</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Basis Grotesque Pro Off-White</vt:lpstr>
      <vt:lpstr>Calibri</vt:lpstr>
      <vt:lpstr>Calibri Light</vt:lpstr>
      <vt:lpstr>Cambria Math</vt:lpstr>
      <vt:lpstr>Palatino Linotype</vt:lpstr>
      <vt:lpstr>Office Theme</vt:lpstr>
      <vt:lpstr>PowerPoint Presentation</vt:lpstr>
      <vt:lpstr>Motivation</vt:lpstr>
      <vt:lpstr>Aims and Objectives</vt:lpstr>
      <vt:lpstr>Background Review</vt:lpstr>
      <vt:lpstr>Literature Review</vt:lpstr>
      <vt:lpstr>Literature Review</vt:lpstr>
      <vt:lpstr>Literature Review</vt:lpstr>
      <vt:lpstr>Literature Review</vt:lpstr>
      <vt:lpstr>Design and Implementation</vt:lpstr>
      <vt:lpstr>Design and Implementation</vt:lpstr>
      <vt:lpstr>Design and Implementation Methodology</vt:lpstr>
      <vt:lpstr>Design and Implementation Methodology</vt:lpstr>
      <vt:lpstr>Evaluation Workload under One Thread</vt:lpstr>
      <vt:lpstr>Evaluation Workload under Two Threads</vt:lpstr>
      <vt:lpstr>Evaluation Workload under Two Threads</vt:lpstr>
      <vt:lpstr>Evaluation Workload under Three Threads</vt:lpstr>
      <vt:lpstr>Evaluation Workload under Four Threads</vt:lpstr>
      <vt:lpstr>Evaluation Workload under Four Threads</vt:lpstr>
      <vt:lpstr>Evaluation Workload under Five Threads  (oversubscription)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muscat</dc:creator>
  <cp:lastModifiedBy>luca muscat</cp:lastModifiedBy>
  <cp:revision>9</cp:revision>
  <dcterms:created xsi:type="dcterms:W3CDTF">2022-12-11T11:29:33Z</dcterms:created>
  <dcterms:modified xsi:type="dcterms:W3CDTF">2022-12-18T16:23:08Z</dcterms:modified>
</cp:coreProperties>
</file>