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fb0ad84278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fb0ad84278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fb0ad84278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fb0ad84278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fd99c09c8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fd99c09c8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fb0ad84278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fb0ad84278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fd99c09c8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fd99c09c8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fd99c09c8b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fd99c09c8b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fd91e7b36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fd91e7b36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e748c2377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e748c2377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775db9722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f775db9722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fae5ce905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fae5ce905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fae5ce905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fae5ce905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ae5ce905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ae5ce905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ae5ce905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ae5ce905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d34444d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fd34444d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e97276c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e97276c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fb0ad8427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fb0ad8427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2" name="Google Shape;12;p2"/>
          <p:cNvSpPr txBox="1"/>
          <p:nvPr>
            <p:ph type="ctrTitle"/>
          </p:nvPr>
        </p:nvSpPr>
        <p:spPr>
          <a:xfrm>
            <a:off x="471900"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Font typeface="Calibri"/>
              <a:buNone/>
              <a:defRPr sz="4800">
                <a:latin typeface="Calibri"/>
                <a:ea typeface="Calibri"/>
                <a:cs typeface="Calibri"/>
                <a:sym typeface="Calibri"/>
              </a:defRPr>
            </a:lvl2pPr>
            <a:lvl3pPr lvl="2">
              <a:spcBef>
                <a:spcPts val="0"/>
              </a:spcBef>
              <a:spcAft>
                <a:spcPts val="0"/>
              </a:spcAft>
              <a:buSzPts val="4800"/>
              <a:buFont typeface="Calibri"/>
              <a:buNone/>
              <a:defRPr sz="4800">
                <a:latin typeface="Calibri"/>
                <a:ea typeface="Calibri"/>
                <a:cs typeface="Calibri"/>
                <a:sym typeface="Calibri"/>
              </a:defRPr>
            </a:lvl3pPr>
            <a:lvl4pPr lvl="3">
              <a:spcBef>
                <a:spcPts val="0"/>
              </a:spcBef>
              <a:spcAft>
                <a:spcPts val="0"/>
              </a:spcAft>
              <a:buSzPts val="4800"/>
              <a:buFont typeface="Calibri"/>
              <a:buNone/>
              <a:defRPr sz="4800">
                <a:latin typeface="Calibri"/>
                <a:ea typeface="Calibri"/>
                <a:cs typeface="Calibri"/>
                <a:sym typeface="Calibri"/>
              </a:defRPr>
            </a:lvl4pPr>
            <a:lvl5pPr lvl="4">
              <a:spcBef>
                <a:spcPts val="0"/>
              </a:spcBef>
              <a:spcAft>
                <a:spcPts val="0"/>
              </a:spcAft>
              <a:buSzPts val="4800"/>
              <a:buFont typeface="Calibri"/>
              <a:buNone/>
              <a:defRPr sz="4800">
                <a:latin typeface="Calibri"/>
                <a:ea typeface="Calibri"/>
                <a:cs typeface="Calibri"/>
                <a:sym typeface="Calibri"/>
              </a:defRPr>
            </a:lvl5pPr>
            <a:lvl6pPr lvl="5">
              <a:spcBef>
                <a:spcPts val="0"/>
              </a:spcBef>
              <a:spcAft>
                <a:spcPts val="0"/>
              </a:spcAft>
              <a:buSzPts val="4800"/>
              <a:buFont typeface="Calibri"/>
              <a:buNone/>
              <a:defRPr sz="4800">
                <a:latin typeface="Calibri"/>
                <a:ea typeface="Calibri"/>
                <a:cs typeface="Calibri"/>
                <a:sym typeface="Calibri"/>
              </a:defRPr>
            </a:lvl6pPr>
            <a:lvl7pPr lvl="6">
              <a:spcBef>
                <a:spcPts val="0"/>
              </a:spcBef>
              <a:spcAft>
                <a:spcPts val="0"/>
              </a:spcAft>
              <a:buSzPts val="4800"/>
              <a:buFont typeface="Calibri"/>
              <a:buNone/>
              <a:defRPr sz="4800">
                <a:latin typeface="Calibri"/>
                <a:ea typeface="Calibri"/>
                <a:cs typeface="Calibri"/>
                <a:sym typeface="Calibri"/>
              </a:defRPr>
            </a:lvl7pPr>
            <a:lvl8pPr lvl="7">
              <a:spcBef>
                <a:spcPts val="0"/>
              </a:spcBef>
              <a:spcAft>
                <a:spcPts val="0"/>
              </a:spcAft>
              <a:buSzPts val="4800"/>
              <a:buFont typeface="Calibri"/>
              <a:buNone/>
              <a:defRPr sz="4800">
                <a:latin typeface="Calibri"/>
                <a:ea typeface="Calibri"/>
                <a:cs typeface="Calibri"/>
                <a:sym typeface="Calibri"/>
              </a:defRPr>
            </a:lvl8pPr>
            <a:lvl9pPr lvl="8">
              <a:spcBef>
                <a:spcPts val="0"/>
              </a:spcBef>
              <a:spcAft>
                <a:spcPts val="0"/>
              </a:spcAft>
              <a:buSzPts val="4800"/>
              <a:buFont typeface="Calibri"/>
              <a:buNone/>
              <a:defRPr sz="4800">
                <a:latin typeface="Calibri"/>
                <a:ea typeface="Calibri"/>
                <a:cs typeface="Calibri"/>
                <a:sym typeface="Calibri"/>
              </a:defRPr>
            </a:lvl9pPr>
          </a:lstStyle>
          <a:p/>
        </p:txBody>
      </p:sp>
      <p:sp>
        <p:nvSpPr>
          <p:cNvPr id="13" name="Google Shape;13;p2"/>
          <p:cNvSpPr txBox="1"/>
          <p:nvPr>
            <p:ph idx="1" type="subTitle"/>
          </p:nvPr>
        </p:nvSpPr>
        <p:spPr>
          <a:xfrm>
            <a:off x="471825" y="2789125"/>
            <a:ext cx="8222100" cy="11838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rgbClr val="666666"/>
              </a:buClr>
              <a:buSzPts val="1800"/>
              <a:buNone/>
              <a:defRPr>
                <a:solidFill>
                  <a:srgbClr val="666666"/>
                </a:solidFill>
              </a:defRPr>
            </a:lvl1pPr>
            <a:lvl2pPr lvl="1">
              <a:lnSpc>
                <a:spcPct val="100000"/>
              </a:lnSpc>
              <a:spcBef>
                <a:spcPts val="0"/>
              </a:spcBef>
              <a:spcAft>
                <a:spcPts val="0"/>
              </a:spcAft>
              <a:buClr>
                <a:srgbClr val="666666"/>
              </a:buClr>
              <a:buSzPts val="1800"/>
              <a:buNone/>
              <a:defRPr sz="1800">
                <a:solidFill>
                  <a:srgbClr val="666666"/>
                </a:solidFill>
              </a:defRPr>
            </a:lvl2pPr>
            <a:lvl3pPr lvl="2">
              <a:lnSpc>
                <a:spcPct val="100000"/>
              </a:lnSpc>
              <a:spcBef>
                <a:spcPts val="0"/>
              </a:spcBef>
              <a:spcAft>
                <a:spcPts val="0"/>
              </a:spcAft>
              <a:buClr>
                <a:srgbClr val="666666"/>
              </a:buClr>
              <a:buSzPts val="1800"/>
              <a:buNone/>
              <a:defRPr sz="1800">
                <a:solidFill>
                  <a:srgbClr val="666666"/>
                </a:solidFill>
              </a:defRPr>
            </a:lvl3pPr>
            <a:lvl4pPr lvl="3">
              <a:lnSpc>
                <a:spcPct val="100000"/>
              </a:lnSpc>
              <a:spcBef>
                <a:spcPts val="0"/>
              </a:spcBef>
              <a:spcAft>
                <a:spcPts val="0"/>
              </a:spcAft>
              <a:buClr>
                <a:srgbClr val="666666"/>
              </a:buClr>
              <a:buSzPts val="1800"/>
              <a:buNone/>
              <a:defRPr sz="1800">
                <a:solidFill>
                  <a:srgbClr val="666666"/>
                </a:solidFill>
              </a:defRPr>
            </a:lvl4pPr>
            <a:lvl5pPr lvl="4">
              <a:lnSpc>
                <a:spcPct val="100000"/>
              </a:lnSpc>
              <a:spcBef>
                <a:spcPts val="0"/>
              </a:spcBef>
              <a:spcAft>
                <a:spcPts val="0"/>
              </a:spcAft>
              <a:buClr>
                <a:srgbClr val="666666"/>
              </a:buClr>
              <a:buSzPts val="1800"/>
              <a:buNone/>
              <a:defRPr sz="1800">
                <a:solidFill>
                  <a:srgbClr val="666666"/>
                </a:solidFill>
              </a:defRPr>
            </a:lvl5pPr>
            <a:lvl6pPr lvl="5">
              <a:lnSpc>
                <a:spcPct val="100000"/>
              </a:lnSpc>
              <a:spcBef>
                <a:spcPts val="0"/>
              </a:spcBef>
              <a:spcAft>
                <a:spcPts val="0"/>
              </a:spcAft>
              <a:buClr>
                <a:srgbClr val="666666"/>
              </a:buClr>
              <a:buSzPts val="1800"/>
              <a:buNone/>
              <a:defRPr sz="1800">
                <a:solidFill>
                  <a:srgbClr val="666666"/>
                </a:solidFill>
              </a:defRPr>
            </a:lvl6pPr>
            <a:lvl7pPr lvl="6">
              <a:lnSpc>
                <a:spcPct val="100000"/>
              </a:lnSpc>
              <a:spcBef>
                <a:spcPts val="0"/>
              </a:spcBef>
              <a:spcAft>
                <a:spcPts val="0"/>
              </a:spcAft>
              <a:buClr>
                <a:srgbClr val="666666"/>
              </a:buClr>
              <a:buSzPts val="1800"/>
              <a:buNone/>
              <a:defRPr sz="1800">
                <a:solidFill>
                  <a:srgbClr val="666666"/>
                </a:solidFill>
              </a:defRPr>
            </a:lvl7pPr>
            <a:lvl8pPr lvl="7">
              <a:lnSpc>
                <a:spcPct val="100000"/>
              </a:lnSpc>
              <a:spcBef>
                <a:spcPts val="0"/>
              </a:spcBef>
              <a:spcAft>
                <a:spcPts val="0"/>
              </a:spcAft>
              <a:buClr>
                <a:srgbClr val="666666"/>
              </a:buClr>
              <a:buSzPts val="1800"/>
              <a:buNone/>
              <a:defRPr sz="1800">
                <a:solidFill>
                  <a:srgbClr val="666666"/>
                </a:solidFill>
              </a:defRPr>
            </a:lvl8pPr>
            <a:lvl9pPr lvl="8">
              <a:lnSpc>
                <a:spcPct val="100000"/>
              </a:lnSpc>
              <a:spcBef>
                <a:spcPts val="0"/>
              </a:spcBef>
              <a:spcAft>
                <a:spcPts val="0"/>
              </a:spcAft>
              <a:buClr>
                <a:srgbClr val="666666"/>
              </a:buClr>
              <a:buSzPts val="1800"/>
              <a:buNone/>
              <a:defRPr sz="1800">
                <a:solidFill>
                  <a:srgbClr val="666666"/>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atin typeface="Calibri"/>
                <a:ea typeface="Calibri"/>
                <a:cs typeface="Calibri"/>
                <a:sym typeface="Calibri"/>
              </a:defRPr>
            </a:lvl1pPr>
            <a:lvl2pPr lvl="1">
              <a:buNone/>
              <a:defRPr>
                <a:latin typeface="Calibri"/>
                <a:ea typeface="Calibri"/>
                <a:cs typeface="Calibri"/>
                <a:sym typeface="Calibri"/>
              </a:defRPr>
            </a:lvl2pPr>
            <a:lvl3pPr lvl="2">
              <a:buNone/>
              <a:defRPr>
                <a:latin typeface="Calibri"/>
                <a:ea typeface="Calibri"/>
                <a:cs typeface="Calibri"/>
                <a:sym typeface="Calibri"/>
              </a:defRPr>
            </a:lvl3pPr>
            <a:lvl4pPr lvl="3">
              <a:buNone/>
              <a:defRPr>
                <a:latin typeface="Calibri"/>
                <a:ea typeface="Calibri"/>
                <a:cs typeface="Calibri"/>
                <a:sym typeface="Calibri"/>
              </a:defRPr>
            </a:lvl4pPr>
            <a:lvl5pPr lvl="4">
              <a:buNone/>
              <a:defRPr>
                <a:latin typeface="Calibri"/>
                <a:ea typeface="Calibri"/>
                <a:cs typeface="Calibri"/>
                <a:sym typeface="Calibri"/>
              </a:defRPr>
            </a:lvl5pPr>
            <a:lvl6pPr lvl="5">
              <a:buNone/>
              <a:defRPr>
                <a:latin typeface="Calibri"/>
                <a:ea typeface="Calibri"/>
                <a:cs typeface="Calibri"/>
                <a:sym typeface="Calibri"/>
              </a:defRPr>
            </a:lvl6pPr>
            <a:lvl7pPr lvl="6">
              <a:buNone/>
              <a:defRPr>
                <a:latin typeface="Calibri"/>
                <a:ea typeface="Calibri"/>
                <a:cs typeface="Calibri"/>
                <a:sym typeface="Calibri"/>
              </a:defRPr>
            </a:lvl7pPr>
            <a:lvl8pPr lvl="7">
              <a:buNone/>
              <a:defRPr>
                <a:latin typeface="Calibri"/>
                <a:ea typeface="Calibri"/>
                <a:cs typeface="Calibri"/>
                <a:sym typeface="Calibri"/>
              </a:defRPr>
            </a:lvl8pPr>
            <a:lvl9pPr lvl="8">
              <a:buNone/>
              <a:defRPr>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47" name="Google Shape;47;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471900" y="1206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0" name="Google Shape;20;p4"/>
          <p:cNvSpPr txBox="1"/>
          <p:nvPr>
            <p:ph idx="1" type="body"/>
          </p:nvPr>
        </p:nvSpPr>
        <p:spPr>
          <a:xfrm>
            <a:off x="471900" y="988875"/>
            <a:ext cx="8222100" cy="36405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471975" y="12067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4" name="Google Shape;24;p5"/>
          <p:cNvSpPr txBox="1"/>
          <p:nvPr>
            <p:ph idx="1" type="body"/>
          </p:nvPr>
        </p:nvSpPr>
        <p:spPr>
          <a:xfrm>
            <a:off x="471975" y="988875"/>
            <a:ext cx="3999900" cy="3640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694250" y="988675"/>
            <a:ext cx="3988800" cy="3640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471900" y="120675"/>
            <a:ext cx="8222100" cy="767700"/>
          </a:xfrm>
          <a:prstGeom prst="rect">
            <a:avLst/>
          </a:prstGeom>
        </p:spPr>
        <p:txBody>
          <a:bodyPr anchorCtr="0" anchor="b" bIns="91425" lIns="91425" spcFirstLastPara="1" rIns="91425" wrap="square" tIns="91425">
            <a:normAutofit/>
          </a:bodyPr>
          <a:lstStyle>
            <a:lvl1pPr indent="0" lvl="0" marL="0" marR="0" rtl="0" algn="l">
              <a:lnSpc>
                <a:spcPct val="100000"/>
              </a:lnSpc>
              <a:spcBef>
                <a:spcPts val="0"/>
              </a:spcBef>
              <a:spcAft>
                <a:spcPts val="0"/>
              </a:spcAft>
              <a:buSzPts val="3400"/>
              <a:buNone/>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p:txBody>
      </p:sp>
      <p:sp>
        <p:nvSpPr>
          <p:cNvPr id="29" name="Google Shape;29;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471900" y="120675"/>
            <a:ext cx="80517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471900" y="990000"/>
            <a:ext cx="2808000" cy="3639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36" name="Google Shape;36;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txBox="1"/>
          <p:nvPr>
            <p:ph type="title"/>
          </p:nvPr>
        </p:nvSpPr>
        <p:spPr>
          <a:xfrm>
            <a:off x="471900" y="1233175"/>
            <a:ext cx="4045200" cy="1482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39" name="Google Shape;39;p9"/>
          <p:cNvSpPr txBox="1"/>
          <p:nvPr>
            <p:ph idx="1" type="subTitle"/>
          </p:nvPr>
        </p:nvSpPr>
        <p:spPr>
          <a:xfrm>
            <a:off x="471900" y="2779467"/>
            <a:ext cx="4045200" cy="1235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2"/>
              </a:buClr>
              <a:buSzPts val="2100"/>
              <a:buNone/>
              <a:defRPr sz="2100">
                <a:solidFill>
                  <a:schemeClr val="dk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648800" y="988875"/>
            <a:ext cx="4045200" cy="36402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471900" y="4182375"/>
            <a:ext cx="82221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000"/>
              <a:buNone/>
              <a:defRPr sz="2000">
                <a:solidFill>
                  <a:schemeClr val="dk1"/>
                </a:solidFill>
              </a:defRPr>
            </a:lvl1pPr>
          </a:lstStyle>
          <a:p/>
        </p:txBody>
      </p:sp>
      <p:sp>
        <p:nvSpPr>
          <p:cNvPr id="44" name="Google Shape;44;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12067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400"/>
              <a:buFont typeface="Calibri"/>
              <a:buNone/>
              <a:defRPr b="1" sz="3400">
                <a:solidFill>
                  <a:schemeClr val="dk1"/>
                </a:solidFill>
                <a:latin typeface="Calibri"/>
                <a:ea typeface="Calibri"/>
                <a:cs typeface="Calibri"/>
                <a:sym typeface="Calibri"/>
              </a:defRPr>
            </a:lvl1pPr>
            <a:lvl2pPr lvl="1">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2pPr>
            <a:lvl3pPr lvl="2">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3pPr>
            <a:lvl4pPr lvl="3">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4pPr>
            <a:lvl5pPr lvl="4">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5pPr>
            <a:lvl6pPr lvl="5">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6pPr>
            <a:lvl7pPr lvl="6">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7pPr>
            <a:lvl8pPr lvl="7">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8pPr>
            <a:lvl9pPr lvl="8">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9pPr>
          </a:lstStyle>
          <a:p/>
        </p:txBody>
      </p:sp>
      <p:sp>
        <p:nvSpPr>
          <p:cNvPr id="7" name="Google Shape;7;p1"/>
          <p:cNvSpPr txBox="1"/>
          <p:nvPr>
            <p:ph idx="1" type="body"/>
          </p:nvPr>
        </p:nvSpPr>
        <p:spPr>
          <a:xfrm>
            <a:off x="471900" y="988875"/>
            <a:ext cx="8222100" cy="3640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Font typeface="Calibri"/>
              <a:buChar char="●"/>
              <a:defRPr sz="1800">
                <a:solidFill>
                  <a:schemeClr val="lt2"/>
                </a:solidFill>
                <a:latin typeface="Calibri"/>
                <a:ea typeface="Calibri"/>
                <a:cs typeface="Calibri"/>
                <a:sym typeface="Calibri"/>
              </a:defRPr>
            </a:lvl1pPr>
            <a:lvl2pPr indent="-317500" lvl="1" marL="914400" rtl="0">
              <a:lnSpc>
                <a:spcPct val="115000"/>
              </a:lnSpc>
              <a:spcBef>
                <a:spcPts val="0"/>
              </a:spcBef>
              <a:spcAft>
                <a:spcPts val="0"/>
              </a:spcAft>
              <a:buClr>
                <a:schemeClr val="lt2"/>
              </a:buClr>
              <a:buSzPts val="1400"/>
              <a:buFont typeface="Calibri"/>
              <a:buChar char="○"/>
              <a:defRPr>
                <a:solidFill>
                  <a:schemeClr val="lt2"/>
                </a:solidFill>
                <a:latin typeface="Calibri"/>
                <a:ea typeface="Calibri"/>
                <a:cs typeface="Calibri"/>
                <a:sym typeface="Calibri"/>
              </a:defRPr>
            </a:lvl2pPr>
            <a:lvl3pPr indent="-317500" lvl="2" marL="1371600" rtl="0">
              <a:lnSpc>
                <a:spcPct val="115000"/>
              </a:lnSpc>
              <a:spcBef>
                <a:spcPts val="0"/>
              </a:spcBef>
              <a:spcAft>
                <a:spcPts val="0"/>
              </a:spcAft>
              <a:buClr>
                <a:schemeClr val="lt2"/>
              </a:buClr>
              <a:buSzPts val="1400"/>
              <a:buFont typeface="Calibri"/>
              <a:buChar char="■"/>
              <a:defRPr>
                <a:solidFill>
                  <a:schemeClr val="lt2"/>
                </a:solidFill>
                <a:latin typeface="Calibri"/>
                <a:ea typeface="Calibri"/>
                <a:cs typeface="Calibri"/>
                <a:sym typeface="Calibri"/>
              </a:defRPr>
            </a:lvl3pPr>
            <a:lvl4pPr indent="-317500" lvl="3" marL="1828800" rtl="0">
              <a:lnSpc>
                <a:spcPct val="115000"/>
              </a:lnSpc>
              <a:spcBef>
                <a:spcPts val="0"/>
              </a:spcBef>
              <a:spcAft>
                <a:spcPts val="0"/>
              </a:spcAft>
              <a:buClr>
                <a:schemeClr val="lt2"/>
              </a:buClr>
              <a:buSzPts val="1400"/>
              <a:buFont typeface="Calibri"/>
              <a:buChar char="●"/>
              <a:defRPr>
                <a:solidFill>
                  <a:schemeClr val="lt2"/>
                </a:solidFill>
                <a:latin typeface="Calibri"/>
                <a:ea typeface="Calibri"/>
                <a:cs typeface="Calibri"/>
                <a:sym typeface="Calibri"/>
              </a:defRPr>
            </a:lvl4pPr>
            <a:lvl5pPr indent="-317500" lvl="4" marL="2286000" rtl="0">
              <a:lnSpc>
                <a:spcPct val="115000"/>
              </a:lnSpc>
              <a:spcBef>
                <a:spcPts val="0"/>
              </a:spcBef>
              <a:spcAft>
                <a:spcPts val="0"/>
              </a:spcAft>
              <a:buClr>
                <a:schemeClr val="lt2"/>
              </a:buClr>
              <a:buSzPts val="1400"/>
              <a:buFont typeface="Calibri"/>
              <a:buChar char="○"/>
              <a:defRPr>
                <a:solidFill>
                  <a:schemeClr val="lt2"/>
                </a:solidFill>
                <a:latin typeface="Calibri"/>
                <a:ea typeface="Calibri"/>
                <a:cs typeface="Calibri"/>
                <a:sym typeface="Calibri"/>
              </a:defRPr>
            </a:lvl5pPr>
            <a:lvl6pPr indent="-317500" lvl="5" marL="2743200" rtl="0">
              <a:lnSpc>
                <a:spcPct val="115000"/>
              </a:lnSpc>
              <a:spcBef>
                <a:spcPts val="0"/>
              </a:spcBef>
              <a:spcAft>
                <a:spcPts val="0"/>
              </a:spcAft>
              <a:buClr>
                <a:schemeClr val="lt2"/>
              </a:buClr>
              <a:buSzPts val="1400"/>
              <a:buFont typeface="Calibri"/>
              <a:buChar char="■"/>
              <a:defRPr>
                <a:solidFill>
                  <a:schemeClr val="lt2"/>
                </a:solidFill>
                <a:latin typeface="Calibri"/>
                <a:ea typeface="Calibri"/>
                <a:cs typeface="Calibri"/>
                <a:sym typeface="Calibri"/>
              </a:defRPr>
            </a:lvl6pPr>
            <a:lvl7pPr indent="-317500" lvl="6" marL="3200400" rtl="0">
              <a:lnSpc>
                <a:spcPct val="115000"/>
              </a:lnSpc>
              <a:spcBef>
                <a:spcPts val="0"/>
              </a:spcBef>
              <a:spcAft>
                <a:spcPts val="0"/>
              </a:spcAft>
              <a:buClr>
                <a:schemeClr val="lt2"/>
              </a:buClr>
              <a:buSzPts val="1400"/>
              <a:buFont typeface="Calibri"/>
              <a:buChar char="●"/>
              <a:defRPr>
                <a:solidFill>
                  <a:schemeClr val="lt2"/>
                </a:solidFill>
                <a:latin typeface="Calibri"/>
                <a:ea typeface="Calibri"/>
                <a:cs typeface="Calibri"/>
                <a:sym typeface="Calibri"/>
              </a:defRPr>
            </a:lvl7pPr>
            <a:lvl8pPr indent="-317500" lvl="7" marL="3657600" rtl="0">
              <a:lnSpc>
                <a:spcPct val="115000"/>
              </a:lnSpc>
              <a:spcBef>
                <a:spcPts val="0"/>
              </a:spcBef>
              <a:spcAft>
                <a:spcPts val="0"/>
              </a:spcAft>
              <a:buClr>
                <a:schemeClr val="lt2"/>
              </a:buClr>
              <a:buSzPts val="1400"/>
              <a:buFont typeface="Calibri"/>
              <a:buChar char="○"/>
              <a:defRPr>
                <a:solidFill>
                  <a:schemeClr val="lt2"/>
                </a:solidFill>
                <a:latin typeface="Calibri"/>
                <a:ea typeface="Calibri"/>
                <a:cs typeface="Calibri"/>
                <a:sym typeface="Calibri"/>
              </a:defRPr>
            </a:lvl8pPr>
            <a:lvl9pPr indent="-317500" lvl="8" marL="4114800" rtl="0">
              <a:lnSpc>
                <a:spcPct val="115000"/>
              </a:lnSpc>
              <a:spcBef>
                <a:spcPts val="0"/>
              </a:spcBef>
              <a:spcAft>
                <a:spcPts val="0"/>
              </a:spcAft>
              <a:buClr>
                <a:schemeClr val="lt2"/>
              </a:buClr>
              <a:buSzPts val="1400"/>
              <a:buFont typeface="Calibri"/>
              <a:buChar char="■"/>
              <a:defRPr>
                <a:solidFill>
                  <a:schemeClr val="lt2"/>
                </a:solidFill>
                <a:latin typeface="Calibri"/>
                <a:ea typeface="Calibri"/>
                <a:cs typeface="Calibri"/>
                <a:sym typeface="Calibri"/>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rgbClr val="9E9E9E"/>
                </a:solidFill>
                <a:latin typeface="Calibri"/>
                <a:ea typeface="Calibri"/>
                <a:cs typeface="Calibri"/>
                <a:sym typeface="Calibri"/>
              </a:defRPr>
            </a:lvl1pPr>
            <a:lvl2pPr lvl="1" algn="r">
              <a:buNone/>
              <a:defRPr sz="1000">
                <a:solidFill>
                  <a:srgbClr val="9E9E9E"/>
                </a:solidFill>
                <a:latin typeface="Calibri"/>
                <a:ea typeface="Calibri"/>
                <a:cs typeface="Calibri"/>
                <a:sym typeface="Calibri"/>
              </a:defRPr>
            </a:lvl2pPr>
            <a:lvl3pPr lvl="2" algn="r">
              <a:buNone/>
              <a:defRPr sz="1000">
                <a:solidFill>
                  <a:srgbClr val="9E9E9E"/>
                </a:solidFill>
                <a:latin typeface="Calibri"/>
                <a:ea typeface="Calibri"/>
                <a:cs typeface="Calibri"/>
                <a:sym typeface="Calibri"/>
              </a:defRPr>
            </a:lvl3pPr>
            <a:lvl4pPr lvl="3" algn="r">
              <a:buNone/>
              <a:defRPr sz="1000">
                <a:solidFill>
                  <a:srgbClr val="9E9E9E"/>
                </a:solidFill>
                <a:latin typeface="Calibri"/>
                <a:ea typeface="Calibri"/>
                <a:cs typeface="Calibri"/>
                <a:sym typeface="Calibri"/>
              </a:defRPr>
            </a:lvl4pPr>
            <a:lvl5pPr lvl="4" algn="r">
              <a:buNone/>
              <a:defRPr sz="1000">
                <a:solidFill>
                  <a:srgbClr val="9E9E9E"/>
                </a:solidFill>
                <a:latin typeface="Calibri"/>
                <a:ea typeface="Calibri"/>
                <a:cs typeface="Calibri"/>
                <a:sym typeface="Calibri"/>
              </a:defRPr>
            </a:lvl5pPr>
            <a:lvl6pPr lvl="5" algn="r">
              <a:buNone/>
              <a:defRPr sz="1000">
                <a:solidFill>
                  <a:srgbClr val="9E9E9E"/>
                </a:solidFill>
                <a:latin typeface="Calibri"/>
                <a:ea typeface="Calibri"/>
                <a:cs typeface="Calibri"/>
                <a:sym typeface="Calibri"/>
              </a:defRPr>
            </a:lvl6pPr>
            <a:lvl7pPr lvl="6" algn="r">
              <a:buNone/>
              <a:defRPr sz="1000">
                <a:solidFill>
                  <a:srgbClr val="9E9E9E"/>
                </a:solidFill>
                <a:latin typeface="Calibri"/>
                <a:ea typeface="Calibri"/>
                <a:cs typeface="Calibri"/>
                <a:sym typeface="Calibri"/>
              </a:defRPr>
            </a:lvl7pPr>
            <a:lvl8pPr lvl="7" algn="r">
              <a:buNone/>
              <a:defRPr sz="1000">
                <a:solidFill>
                  <a:srgbClr val="9E9E9E"/>
                </a:solidFill>
                <a:latin typeface="Calibri"/>
                <a:ea typeface="Calibri"/>
                <a:cs typeface="Calibri"/>
                <a:sym typeface="Calibri"/>
              </a:defRPr>
            </a:lvl8pPr>
            <a:lvl9pPr lvl="8" algn="r">
              <a:buNone/>
              <a:defRPr sz="1000">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luca.negrini@unive.i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lisa-analyzer/lisa/blob/master/lisa/lisa-analyses/src/main/java/it/unive/lisa/analysis/dataflow/ReachingDefinitions.java" TargetMode="External"/><Relationship Id="rId4" Type="http://schemas.openxmlformats.org/officeDocument/2006/relationships/hyperlink" Target="https://github.com/lisa-analyzer/lisa/blob/master/lisa/lisa-analyses/src/main/java/it/unive/lisa/analysis/dataflow/ReachingDefinitions.java" TargetMode="External"/><Relationship Id="rId5" Type="http://schemas.openxmlformats.org/officeDocument/2006/relationships/hyperlink" Target="https://github.com/lisa-analyzer/lisa/blob/master/lisa/lisa-analyses/src/main/java/it/unive/lisa/analysis/numeric/Sign.java" TargetMode="External"/><Relationship Id="rId6" Type="http://schemas.openxmlformats.org/officeDocument/2006/relationships/hyperlink" Target="https://github.com/lisa-analyzer/lisa/blob/master/lisa/lisa-analyses/src/main/java/it/unive/lisa/analysis/numeric/Sign.jav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hyperlink" Target="https://lisa-analyzer.github.io/" TargetMode="External"/><Relationship Id="rId4" Type="http://schemas.openxmlformats.org/officeDocument/2006/relationships/hyperlink" Target="https://github.com/lisa-analyzer" TargetMode="External"/><Relationship Id="rId5" Type="http://schemas.openxmlformats.org/officeDocument/2006/relationships/hyperlink" Target="https://unive-ssv.github.io/" TargetMode="External"/><Relationship Id="rId6" Type="http://schemas.openxmlformats.org/officeDocument/2006/relationships/hyperlink" Target="mailto:luca.negrini@unive.it" TargetMode="External"/><Relationship Id="rId7" Type="http://schemas.openxmlformats.org/officeDocument/2006/relationships/image" Target="../media/image8.png"/><Relationship Id="rId8"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hyperlink" Target="https://www.unive.it/data/course/51374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3.png"/><Relationship Id="rId8"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471900" y="1819275"/>
            <a:ext cx="8222100" cy="933600"/>
          </a:xfrm>
          <a:prstGeom prst="rect">
            <a:avLst/>
          </a:prstGeom>
        </p:spPr>
        <p:txBody>
          <a:bodyPr anchorCtr="0" anchor="b" bIns="91425" lIns="91425" spcFirstLastPara="1" rIns="91425" wrap="square" tIns="91425">
            <a:noAutofit/>
          </a:bodyPr>
          <a:lstStyle/>
          <a:p>
            <a:pPr indent="0" lvl="0" marL="0" rtl="0" algn="l">
              <a:lnSpc>
                <a:spcPct val="115000"/>
              </a:lnSpc>
              <a:spcBef>
                <a:spcPts val="1800"/>
              </a:spcBef>
              <a:spcAft>
                <a:spcPts val="400"/>
              </a:spcAft>
              <a:buNone/>
            </a:pPr>
            <a:r>
              <a:rPr lang="en" sz="4400"/>
              <a:t>Teaching through Practice: Advanced Static Analysis with LiSA</a:t>
            </a:r>
            <a:endParaRPr sz="4400"/>
          </a:p>
        </p:txBody>
      </p:sp>
      <p:sp>
        <p:nvSpPr>
          <p:cNvPr id="56" name="Google Shape;56;p13"/>
          <p:cNvSpPr txBox="1"/>
          <p:nvPr>
            <p:ph idx="1" type="subTitle"/>
          </p:nvPr>
        </p:nvSpPr>
        <p:spPr>
          <a:xfrm>
            <a:off x="471825" y="2789125"/>
            <a:ext cx="8222100" cy="11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Luca Negrini</a:t>
            </a:r>
            <a:r>
              <a:rPr baseline="30000" lang="en" sz="2000"/>
              <a:t>1</a:t>
            </a:r>
            <a:r>
              <a:rPr lang="en" sz="2000"/>
              <a:t>,</a:t>
            </a:r>
            <a:r>
              <a:rPr lang="en" sz="2000"/>
              <a:t> Vincenzo Arceri</a:t>
            </a:r>
            <a:r>
              <a:rPr baseline="30000" lang="en" sz="2000"/>
              <a:t>2</a:t>
            </a:r>
            <a:r>
              <a:rPr lang="en" sz="2000"/>
              <a:t>, Luca Olivieri</a:t>
            </a:r>
            <a:r>
              <a:rPr baseline="30000" lang="en" sz="2000"/>
              <a:t>1</a:t>
            </a:r>
            <a:r>
              <a:rPr lang="en" sz="2000"/>
              <a:t>, </a:t>
            </a:r>
            <a:endParaRPr sz="2000"/>
          </a:p>
          <a:p>
            <a:pPr indent="0" lvl="0" marL="0" rtl="0" algn="l">
              <a:spcBef>
                <a:spcPts val="0"/>
              </a:spcBef>
              <a:spcAft>
                <a:spcPts val="0"/>
              </a:spcAft>
              <a:buNone/>
            </a:pPr>
            <a:r>
              <a:rPr lang="en" sz="2000"/>
              <a:t>Agostino Cortesi</a:t>
            </a:r>
            <a:r>
              <a:rPr baseline="30000" lang="en" sz="2000"/>
              <a:t>1</a:t>
            </a:r>
            <a:r>
              <a:rPr lang="en" sz="2000"/>
              <a:t>, Pietro Ferrara</a:t>
            </a:r>
            <a:r>
              <a:rPr baseline="30000" lang="en" sz="2000"/>
              <a:t>1</a:t>
            </a:r>
            <a:endParaRPr sz="2000"/>
          </a:p>
          <a:p>
            <a:pPr indent="0" lvl="0" marL="0" rtl="0" algn="l">
              <a:spcBef>
                <a:spcPts val="0"/>
              </a:spcBef>
              <a:spcAft>
                <a:spcPts val="0"/>
              </a:spcAft>
              <a:buNone/>
            </a:pPr>
            <a:r>
              <a:t/>
            </a:r>
            <a:endParaRPr sz="800">
              <a:solidFill>
                <a:srgbClr val="666666"/>
              </a:solidFill>
            </a:endParaRPr>
          </a:p>
          <a:p>
            <a:pPr indent="0" lvl="0" marL="0" rtl="0" algn="l">
              <a:spcBef>
                <a:spcPts val="0"/>
              </a:spcBef>
              <a:spcAft>
                <a:spcPts val="0"/>
              </a:spcAft>
              <a:buNone/>
            </a:pPr>
            <a:r>
              <a:rPr baseline="30000" lang="en" sz="1400"/>
              <a:t>1</a:t>
            </a:r>
            <a:r>
              <a:rPr lang="en" sz="1400">
                <a:solidFill>
                  <a:srgbClr val="666666"/>
                </a:solidFill>
              </a:rPr>
              <a:t>Ca’ Foscari University of Venice</a:t>
            </a:r>
            <a:endParaRPr sz="1400"/>
          </a:p>
          <a:p>
            <a:pPr indent="0" lvl="0" marL="0" rtl="0" algn="l">
              <a:spcBef>
                <a:spcPts val="0"/>
              </a:spcBef>
              <a:spcAft>
                <a:spcPts val="0"/>
              </a:spcAft>
              <a:buNone/>
            </a:pPr>
            <a:r>
              <a:rPr baseline="30000" lang="en" sz="1400"/>
              <a:t>2</a:t>
            </a:r>
            <a:r>
              <a:rPr lang="en" sz="1400"/>
              <a:t>University of Parma</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u="sng">
                <a:solidFill>
                  <a:schemeClr val="accent3"/>
                </a:solidFill>
                <a:hlinkClick r:id="rId3">
                  <a:extLst>
                    <a:ext uri="{A12FA001-AC4F-418D-AE19-62706E023703}">
                      <ahyp:hlinkClr val="tx"/>
                    </a:ext>
                  </a:extLst>
                </a:hlinkClick>
              </a:rPr>
              <a:t>luca.negrini@unive.it</a:t>
            </a:r>
            <a:endParaRPr sz="1400">
              <a:solidFill>
                <a:schemeClr val="accent3"/>
              </a:solidFil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idx="1" type="body"/>
          </p:nvPr>
        </p:nvSpPr>
        <p:spPr>
          <a:xfrm>
            <a:off x="471900" y="988875"/>
            <a:ext cx="8222100" cy="91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hybrid lectures (</a:t>
            </a:r>
            <a:r>
              <a:rPr lang="en">
                <a:latin typeface="Arial"/>
                <a:ea typeface="Arial"/>
                <a:cs typeface="Arial"/>
                <a:sym typeface="Arial"/>
              </a:rPr>
              <a:t>~</a:t>
            </a:r>
            <a:r>
              <a:rPr lang="en"/>
              <a:t>10 students in class, </a:t>
            </a:r>
            <a:r>
              <a:rPr lang="en">
                <a:latin typeface="Arial"/>
                <a:ea typeface="Arial"/>
                <a:cs typeface="Arial"/>
                <a:sym typeface="Arial"/>
              </a:rPr>
              <a:t>~</a:t>
            </a:r>
            <a:r>
              <a:rPr lang="en"/>
              <a:t>15</a:t>
            </a:r>
            <a:r>
              <a:rPr lang="en"/>
              <a:t> remotely)</a:t>
            </a:r>
            <a:endParaRPr/>
          </a:p>
          <a:p>
            <a:pPr indent="-342900" lvl="0" marL="457200" rtl="0" algn="l">
              <a:spcBef>
                <a:spcPts val="1200"/>
              </a:spcBef>
              <a:spcAft>
                <a:spcPts val="0"/>
              </a:spcAft>
              <a:buSzPts val="1800"/>
              <a:buChar char="●"/>
            </a:pPr>
            <a:r>
              <a:rPr lang="en"/>
              <a:t>Full introduction, Dataflow analyses, Abstract Interpretation</a:t>
            </a:r>
            <a:r>
              <a:rPr lang="en">
                <a:solidFill>
                  <a:schemeClr val="dk1"/>
                </a:solidFill>
              </a:rPr>
              <a:t> </a:t>
            </a:r>
            <a:endParaRPr>
              <a:solidFill>
                <a:schemeClr val="dk1"/>
              </a:solidFill>
            </a:endParaRPr>
          </a:p>
        </p:txBody>
      </p:sp>
      <p:sp>
        <p:nvSpPr>
          <p:cNvPr id="197" name="Google Shape;197;p22"/>
          <p:cNvSpPr txBox="1"/>
          <p:nvPr>
            <p:ph type="title"/>
          </p:nvPr>
        </p:nvSpPr>
        <p:spPr>
          <a:xfrm>
            <a:off x="471900" y="1206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2021: First LiSA lectures</a:t>
            </a:r>
            <a:endParaRPr/>
          </a:p>
        </p:txBody>
      </p:sp>
      <p:sp>
        <p:nvSpPr>
          <p:cNvPr id="198" name="Google Shape;198;p2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9" name="Google Shape;199;p22"/>
          <p:cNvSpPr txBox="1"/>
          <p:nvPr>
            <p:ph idx="1" type="body"/>
          </p:nvPr>
        </p:nvSpPr>
        <p:spPr>
          <a:xfrm>
            <a:off x="471900" y="1917375"/>
            <a:ext cx="8222100" cy="91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Live coding!</a:t>
            </a:r>
            <a:endParaRPr>
              <a:solidFill>
                <a:schemeClr val="dk1"/>
              </a:solidFill>
            </a:endParaRPr>
          </a:p>
          <a:p>
            <a:pPr indent="-342900" lvl="0" marL="457200" rtl="0" algn="l">
              <a:spcBef>
                <a:spcPts val="1200"/>
              </a:spcBef>
              <a:spcAft>
                <a:spcPts val="0"/>
              </a:spcAft>
              <a:buClr>
                <a:schemeClr val="dk1"/>
              </a:buClr>
              <a:buSzPts val="1800"/>
              <a:buChar char="●"/>
            </a:pPr>
            <a:r>
              <a:rPr i="1" lang="en" u="sng">
                <a:solidFill>
                  <a:schemeClr val="hlink"/>
                </a:solidFill>
                <a:hlinkClick r:id="rId3"/>
              </a:rPr>
              <a:t>Reaching Definitions</a:t>
            </a:r>
            <a:r>
              <a:rPr lang="en" u="sng">
                <a:solidFill>
                  <a:schemeClr val="hlink"/>
                </a:solidFill>
                <a:hlinkClick r:id="rId4"/>
              </a:rPr>
              <a:t> dataflow analysis</a:t>
            </a:r>
            <a:r>
              <a:rPr lang="en">
                <a:solidFill>
                  <a:schemeClr val="dk1"/>
                </a:solidFill>
              </a:rPr>
              <a:t>, </a:t>
            </a:r>
            <a:r>
              <a:rPr i="1" lang="en" u="sng">
                <a:solidFill>
                  <a:schemeClr val="hlink"/>
                </a:solidFill>
                <a:hlinkClick r:id="rId5"/>
              </a:rPr>
              <a:t>Sign</a:t>
            </a:r>
            <a:r>
              <a:rPr lang="en" u="sng">
                <a:solidFill>
                  <a:schemeClr val="hlink"/>
                </a:solidFill>
                <a:hlinkClick r:id="rId6"/>
              </a:rPr>
              <a:t> abstract domain</a:t>
            </a:r>
            <a:endParaRPr>
              <a:solidFill>
                <a:schemeClr val="dk1"/>
              </a:solidFill>
            </a:endParaRPr>
          </a:p>
        </p:txBody>
      </p:sp>
      <p:sp>
        <p:nvSpPr>
          <p:cNvPr id="200" name="Google Shape;200;p22"/>
          <p:cNvSpPr txBox="1"/>
          <p:nvPr>
            <p:ph idx="1" type="body"/>
          </p:nvPr>
        </p:nvSpPr>
        <p:spPr>
          <a:xfrm>
            <a:off x="471900" y="2845875"/>
            <a:ext cx="8222100" cy="91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Practical tasks</a:t>
            </a:r>
            <a:endParaRPr>
              <a:solidFill>
                <a:schemeClr val="dk1"/>
              </a:solidFill>
            </a:endParaRPr>
          </a:p>
          <a:p>
            <a:pPr indent="-342900" lvl="0" marL="457200" rtl="0" algn="l">
              <a:spcBef>
                <a:spcPts val="1200"/>
              </a:spcBef>
              <a:spcAft>
                <a:spcPts val="0"/>
              </a:spcAft>
              <a:buClr>
                <a:schemeClr val="dk1"/>
              </a:buClr>
              <a:buSzPts val="1800"/>
              <a:buChar char="●"/>
            </a:pPr>
            <a:r>
              <a:rPr i="1" lang="en">
                <a:solidFill>
                  <a:schemeClr val="dk1"/>
                </a:solidFill>
              </a:rPr>
              <a:t>Available Expressions</a:t>
            </a:r>
            <a:r>
              <a:rPr lang="en">
                <a:solidFill>
                  <a:schemeClr val="dk1"/>
                </a:solidFill>
              </a:rPr>
              <a:t> dataflow analysis, </a:t>
            </a:r>
            <a:r>
              <a:rPr i="1" lang="en">
                <a:solidFill>
                  <a:schemeClr val="dk1"/>
                </a:solidFill>
              </a:rPr>
              <a:t>Parity</a:t>
            </a:r>
            <a:r>
              <a:rPr lang="en">
                <a:solidFill>
                  <a:schemeClr val="dk1"/>
                </a:solidFill>
              </a:rPr>
              <a:t> abstract domain</a:t>
            </a:r>
            <a:endParaRPr>
              <a:solidFill>
                <a:schemeClr val="dk1"/>
              </a:solidFill>
            </a:endParaRPr>
          </a:p>
        </p:txBody>
      </p:sp>
      <p:sp>
        <p:nvSpPr>
          <p:cNvPr id="201" name="Google Shape;201;p22"/>
          <p:cNvSpPr txBox="1"/>
          <p:nvPr>
            <p:ph idx="1" type="body"/>
          </p:nvPr>
        </p:nvSpPr>
        <p:spPr>
          <a:xfrm>
            <a:off x="471900" y="3774375"/>
            <a:ext cx="8222100" cy="91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Optional exam on LiSA:</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Choice of a simple abstract domain to implement</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471900" y="1206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2021: First LiSA lectures</a:t>
            </a:r>
            <a:endParaRPr/>
          </a:p>
        </p:txBody>
      </p:sp>
      <p:sp>
        <p:nvSpPr>
          <p:cNvPr id="207" name="Google Shape;207;p23"/>
          <p:cNvSpPr txBox="1"/>
          <p:nvPr>
            <p:ph idx="1" type="body"/>
          </p:nvPr>
        </p:nvSpPr>
        <p:spPr>
          <a:xfrm>
            <a:off x="471900" y="988875"/>
            <a:ext cx="8222100" cy="15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Tasks were mostly well received</a:t>
            </a:r>
            <a:endParaRPr/>
          </a:p>
          <a:p>
            <a:pPr indent="-342900" lvl="0" marL="457200" rtl="0" algn="l">
              <a:spcBef>
                <a:spcPts val="1200"/>
              </a:spcBef>
              <a:spcAft>
                <a:spcPts val="0"/>
              </a:spcAft>
              <a:buSzPts val="1800"/>
              <a:buChar char="●"/>
            </a:pPr>
            <a:r>
              <a:rPr lang="en"/>
              <a:t>Implementations were (mostly) correct </a:t>
            </a:r>
            <a:endParaRPr/>
          </a:p>
          <a:p>
            <a:pPr indent="-342900" lvl="0" marL="457200" rtl="0" algn="l">
              <a:spcBef>
                <a:spcPts val="0"/>
              </a:spcBef>
              <a:spcAft>
                <a:spcPts val="0"/>
              </a:spcAft>
              <a:buSzPts val="1800"/>
              <a:buChar char="●"/>
            </a:pPr>
            <a:r>
              <a:rPr lang="en"/>
              <a:t>Good number of interactions with students</a:t>
            </a:r>
            <a:endParaRPr/>
          </a:p>
          <a:p>
            <a:pPr indent="-342900" lvl="0" marL="457200" rtl="0" algn="l">
              <a:spcBef>
                <a:spcPts val="0"/>
              </a:spcBef>
              <a:spcAft>
                <a:spcPts val="0"/>
              </a:spcAft>
              <a:buSzPts val="1800"/>
              <a:buChar char="●"/>
            </a:pPr>
            <a:r>
              <a:rPr lang="en"/>
              <a:t>18 students submitted their implementations (out of </a:t>
            </a:r>
            <a:r>
              <a:rPr lang="en">
                <a:latin typeface="Arial"/>
                <a:ea typeface="Arial"/>
                <a:cs typeface="Arial"/>
                <a:sym typeface="Arial"/>
              </a:rPr>
              <a:t>~</a:t>
            </a:r>
            <a:r>
              <a:rPr lang="en"/>
              <a:t>25 following the lectures)</a:t>
            </a:r>
            <a:endParaRPr/>
          </a:p>
        </p:txBody>
      </p:sp>
      <p:sp>
        <p:nvSpPr>
          <p:cNvPr id="208" name="Google Shape;208;p2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23"/>
          <p:cNvSpPr txBox="1"/>
          <p:nvPr>
            <p:ph idx="1" type="body"/>
          </p:nvPr>
        </p:nvSpPr>
        <p:spPr>
          <a:xfrm>
            <a:off x="471900" y="2546125"/>
            <a:ext cx="8222100" cy="49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19 projects submitted as final exam</a:t>
            </a:r>
            <a:endParaRPr b="1"/>
          </a:p>
        </p:txBody>
      </p:sp>
      <p:sp>
        <p:nvSpPr>
          <p:cNvPr id="210" name="Google Shape;210;p23"/>
          <p:cNvSpPr txBox="1"/>
          <p:nvPr>
            <p:ph idx="1" type="body"/>
          </p:nvPr>
        </p:nvSpPr>
        <p:spPr>
          <a:xfrm>
            <a:off x="460950" y="2985975"/>
            <a:ext cx="8222100" cy="491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No impact on theses and PhDs (expected since the course is at the first year)</a:t>
            </a:r>
            <a:endParaRPr/>
          </a:p>
        </p:txBody>
      </p:sp>
      <p:sp>
        <p:nvSpPr>
          <p:cNvPr id="211" name="Google Shape;211;p23"/>
          <p:cNvSpPr txBox="1"/>
          <p:nvPr>
            <p:ph idx="1" type="body"/>
          </p:nvPr>
        </p:nvSpPr>
        <p:spPr>
          <a:xfrm>
            <a:off x="471900" y="3790700"/>
            <a:ext cx="8222100" cy="12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2022 and 2023 had similar structure and trends</a:t>
            </a:r>
            <a:endParaRPr>
              <a:solidFill>
                <a:schemeClr val="dk1"/>
              </a:solidFill>
            </a:endParaRPr>
          </a:p>
          <a:p>
            <a:pPr indent="0" lvl="0" marL="0" rtl="0" algn="l">
              <a:spcBef>
                <a:spcPts val="1200"/>
              </a:spcBef>
              <a:spcAft>
                <a:spcPts val="1200"/>
              </a:spcAft>
              <a:buNone/>
            </a:pPr>
            <a:r>
              <a:rPr b="1" lang="en">
                <a:solidFill>
                  <a:schemeClr val="dk1"/>
                </a:solidFill>
              </a:rPr>
              <a:t>Increase in theses (+2 and +2) and PhD applications (+1 and +2)</a:t>
            </a:r>
            <a:endParaRPr b="1">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471900" y="1206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Something was still missing</a:t>
            </a:r>
            <a:endParaRPr/>
          </a:p>
        </p:txBody>
      </p:sp>
      <p:sp>
        <p:nvSpPr>
          <p:cNvPr id="217" name="Google Shape;217;p2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8" name="Google Shape;218;p24"/>
          <p:cNvSpPr txBox="1"/>
          <p:nvPr>
            <p:ph idx="1" type="body"/>
          </p:nvPr>
        </p:nvSpPr>
        <p:spPr>
          <a:xfrm>
            <a:off x="471900" y="988875"/>
            <a:ext cx="8222100" cy="186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the reception was generally good, </a:t>
            </a:r>
            <a:r>
              <a:rPr lang="en"/>
              <a:t>there</a:t>
            </a:r>
            <a:r>
              <a:rPr lang="en"/>
              <a:t> was still space for improvement:</a:t>
            </a:r>
            <a:endParaRPr/>
          </a:p>
          <a:p>
            <a:pPr indent="-342900" lvl="0" marL="457200" rtl="0" algn="l">
              <a:spcBef>
                <a:spcPts val="1200"/>
              </a:spcBef>
              <a:spcAft>
                <a:spcPts val="0"/>
              </a:spcAft>
              <a:buSzPts val="1800"/>
              <a:buChar char="●"/>
            </a:pPr>
            <a:r>
              <a:rPr lang="en"/>
              <a:t>Implementations were still too simple </a:t>
            </a:r>
            <a:endParaRPr/>
          </a:p>
          <a:p>
            <a:pPr indent="-317500" lvl="1" marL="914400" rtl="0" algn="l">
              <a:spcBef>
                <a:spcPts val="0"/>
              </a:spcBef>
              <a:spcAft>
                <a:spcPts val="0"/>
              </a:spcAft>
              <a:buSzPts val="1400"/>
              <a:buChar char="○"/>
            </a:pPr>
            <a:r>
              <a:rPr lang="en"/>
              <a:t>Just an automation of what they can do manually</a:t>
            </a:r>
            <a:endParaRPr/>
          </a:p>
          <a:p>
            <a:pPr indent="-342900" lvl="0" marL="457200" rtl="0" algn="l">
              <a:spcBef>
                <a:spcPts val="0"/>
              </a:spcBef>
              <a:spcAft>
                <a:spcPts val="0"/>
              </a:spcAft>
              <a:buSzPts val="1800"/>
              <a:buChar char="●"/>
            </a:pPr>
            <a:r>
              <a:rPr lang="en"/>
              <a:t>Relevant gap between classes and projects</a:t>
            </a:r>
            <a:endParaRPr/>
          </a:p>
          <a:p>
            <a:pPr indent="-342900" lvl="0" marL="457200" rtl="0" algn="l">
              <a:spcBef>
                <a:spcPts val="0"/>
              </a:spcBef>
              <a:spcAft>
                <a:spcPts val="0"/>
              </a:spcAft>
              <a:buSzPts val="1800"/>
              <a:buChar char="●"/>
            </a:pPr>
            <a:r>
              <a:rPr lang="en"/>
              <a:t>Still no practical applications of the theory</a:t>
            </a:r>
            <a:endParaRPr/>
          </a:p>
          <a:p>
            <a:pPr indent="0" lvl="0" marL="0" rtl="0" algn="l">
              <a:spcBef>
                <a:spcPts val="1200"/>
              </a:spcBef>
              <a:spcAft>
                <a:spcPts val="1200"/>
              </a:spcAft>
              <a:buNone/>
            </a:pPr>
            <a:r>
              <a:t/>
            </a:r>
            <a:endParaRPr/>
          </a:p>
        </p:txBody>
      </p:sp>
      <p:sp>
        <p:nvSpPr>
          <p:cNvPr id="219" name="Google Shape;219;p24"/>
          <p:cNvSpPr txBox="1"/>
          <p:nvPr/>
        </p:nvSpPr>
        <p:spPr>
          <a:xfrm>
            <a:off x="471900" y="3131925"/>
            <a:ext cx="7733400" cy="14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lt2"/>
                </a:solidFill>
                <a:latin typeface="Calibri"/>
                <a:ea typeface="Calibri"/>
                <a:cs typeface="Calibri"/>
                <a:sym typeface="Calibri"/>
              </a:rPr>
              <a:t>We decided to change the program for 2024 drastically:</a:t>
            </a:r>
            <a:endParaRPr sz="1800">
              <a:solidFill>
                <a:schemeClr val="lt2"/>
              </a:solidFill>
              <a:latin typeface="Calibri"/>
              <a:ea typeface="Calibri"/>
              <a:cs typeface="Calibri"/>
              <a:sym typeface="Calibri"/>
            </a:endParaRPr>
          </a:p>
          <a:p>
            <a:pPr indent="-342900" lvl="0" marL="457200" rtl="0" algn="l">
              <a:lnSpc>
                <a:spcPct val="115000"/>
              </a:lnSpc>
              <a:spcBef>
                <a:spcPts val="0"/>
              </a:spcBef>
              <a:spcAft>
                <a:spcPts val="0"/>
              </a:spcAft>
              <a:buClr>
                <a:schemeClr val="lt2"/>
              </a:buClr>
              <a:buSzPts val="1800"/>
              <a:buFont typeface="Calibri"/>
              <a:buChar char="●"/>
            </a:pPr>
            <a:r>
              <a:rPr lang="en" sz="1800">
                <a:solidFill>
                  <a:schemeClr val="lt2"/>
                </a:solidFill>
                <a:latin typeface="Calibri"/>
                <a:ea typeface="Calibri"/>
                <a:cs typeface="Calibri"/>
                <a:sym typeface="Calibri"/>
              </a:rPr>
              <a:t>“Even” split between theory and practice</a:t>
            </a:r>
            <a:endParaRPr sz="1800">
              <a:solidFill>
                <a:schemeClr val="lt2"/>
              </a:solidFill>
              <a:latin typeface="Calibri"/>
              <a:ea typeface="Calibri"/>
              <a:cs typeface="Calibri"/>
              <a:sym typeface="Calibri"/>
            </a:endParaRPr>
          </a:p>
          <a:p>
            <a:pPr indent="-342900" lvl="0" marL="457200" rtl="0" algn="l">
              <a:lnSpc>
                <a:spcPct val="115000"/>
              </a:lnSpc>
              <a:spcBef>
                <a:spcPts val="0"/>
              </a:spcBef>
              <a:spcAft>
                <a:spcPts val="0"/>
              </a:spcAft>
              <a:buClr>
                <a:schemeClr val="lt2"/>
              </a:buClr>
              <a:buSzPts val="1800"/>
              <a:buFont typeface="Calibri"/>
              <a:buChar char="●"/>
            </a:pPr>
            <a:r>
              <a:rPr lang="en" sz="1800">
                <a:solidFill>
                  <a:schemeClr val="lt2"/>
                </a:solidFill>
                <a:latin typeface="Calibri"/>
                <a:ea typeface="Calibri"/>
                <a:cs typeface="Calibri"/>
                <a:sym typeface="Calibri"/>
              </a:rPr>
              <a:t>Let some formal definitions be introduced in the lab</a:t>
            </a:r>
            <a:endParaRPr sz="1800">
              <a:solidFill>
                <a:schemeClr val="lt2"/>
              </a:solidFill>
              <a:latin typeface="Calibri"/>
              <a:ea typeface="Calibri"/>
              <a:cs typeface="Calibri"/>
              <a:sym typeface="Calibri"/>
            </a:endParaRPr>
          </a:p>
          <a:p>
            <a:pPr indent="-342900" lvl="0" marL="457200" rtl="0" algn="l">
              <a:lnSpc>
                <a:spcPct val="115000"/>
              </a:lnSpc>
              <a:spcBef>
                <a:spcPts val="0"/>
              </a:spcBef>
              <a:spcAft>
                <a:spcPts val="0"/>
              </a:spcAft>
              <a:buClr>
                <a:schemeClr val="lt2"/>
              </a:buClr>
              <a:buSzPts val="1800"/>
              <a:buFont typeface="Calibri"/>
              <a:buChar char="●"/>
            </a:pPr>
            <a:r>
              <a:rPr lang="en" sz="1800">
                <a:solidFill>
                  <a:schemeClr val="lt2"/>
                </a:solidFill>
                <a:latin typeface="Calibri"/>
                <a:ea typeface="Calibri"/>
                <a:cs typeface="Calibri"/>
                <a:sym typeface="Calibri"/>
              </a:rPr>
              <a:t>Introduce our research group and the challenges we tackle</a:t>
            </a:r>
            <a:endParaRPr sz="1800">
              <a:solidFill>
                <a:schemeClr val="lt2"/>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txBox="1"/>
          <p:nvPr>
            <p:ph type="title"/>
          </p:nvPr>
        </p:nvSpPr>
        <p:spPr>
          <a:xfrm>
            <a:off x="471900" y="1206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2024: full integration of LiSA</a:t>
            </a:r>
            <a:endParaRPr/>
          </a:p>
        </p:txBody>
      </p:sp>
      <p:sp>
        <p:nvSpPr>
          <p:cNvPr id="225" name="Google Shape;225;p2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p25"/>
          <p:cNvSpPr/>
          <p:nvPr/>
        </p:nvSpPr>
        <p:spPr>
          <a:xfrm>
            <a:off x="1005050" y="983375"/>
            <a:ext cx="2161200" cy="603300"/>
          </a:xfrm>
          <a:prstGeom prst="roundRect">
            <a:avLst>
              <a:gd fmla="val 8795"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Calibri"/>
                <a:ea typeface="Calibri"/>
                <a:cs typeface="Calibri"/>
                <a:sym typeface="Calibri"/>
              </a:rPr>
              <a:t>Course Intro</a:t>
            </a:r>
            <a:endParaRPr sz="1600">
              <a:solidFill>
                <a:schemeClr val="dk1"/>
              </a:solidFill>
              <a:latin typeface="Calibri"/>
              <a:ea typeface="Calibri"/>
              <a:cs typeface="Calibri"/>
              <a:sym typeface="Calibri"/>
            </a:endParaRPr>
          </a:p>
        </p:txBody>
      </p:sp>
      <p:sp>
        <p:nvSpPr>
          <p:cNvPr id="227" name="Google Shape;227;p25"/>
          <p:cNvSpPr/>
          <p:nvPr/>
        </p:nvSpPr>
        <p:spPr>
          <a:xfrm>
            <a:off x="5977750" y="3187624"/>
            <a:ext cx="2161200" cy="603300"/>
          </a:xfrm>
          <a:prstGeom prst="roundRect">
            <a:avLst>
              <a:gd fmla="val 8795"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600">
                <a:solidFill>
                  <a:schemeClr val="dk1"/>
                </a:solidFill>
                <a:latin typeface="Calibri"/>
                <a:ea typeface="Calibri"/>
                <a:cs typeface="Calibri"/>
                <a:sym typeface="Calibri"/>
              </a:rPr>
              <a:t>Parity domain</a:t>
            </a:r>
            <a:endParaRPr i="1" sz="1600">
              <a:solidFill>
                <a:schemeClr val="dk1"/>
              </a:solidFill>
              <a:latin typeface="Calibri"/>
              <a:ea typeface="Calibri"/>
              <a:cs typeface="Calibri"/>
              <a:sym typeface="Calibri"/>
            </a:endParaRPr>
          </a:p>
        </p:txBody>
      </p:sp>
      <p:sp>
        <p:nvSpPr>
          <p:cNvPr id="228" name="Google Shape;228;p25"/>
          <p:cNvSpPr/>
          <p:nvPr/>
        </p:nvSpPr>
        <p:spPr>
          <a:xfrm>
            <a:off x="1005050" y="1718125"/>
            <a:ext cx="2161200" cy="603300"/>
          </a:xfrm>
          <a:prstGeom prst="roundRect">
            <a:avLst>
              <a:gd fmla="val 8795"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Calibri"/>
                <a:ea typeface="Calibri"/>
                <a:cs typeface="Calibri"/>
                <a:sym typeface="Calibri"/>
              </a:rPr>
              <a:t>Order Theory</a:t>
            </a:r>
            <a:endParaRPr sz="1600">
              <a:solidFill>
                <a:schemeClr val="dk1"/>
              </a:solidFill>
              <a:latin typeface="Calibri"/>
              <a:ea typeface="Calibri"/>
              <a:cs typeface="Calibri"/>
              <a:sym typeface="Calibri"/>
            </a:endParaRPr>
          </a:p>
        </p:txBody>
      </p:sp>
      <p:sp>
        <p:nvSpPr>
          <p:cNvPr id="229" name="Google Shape;229;p25"/>
          <p:cNvSpPr/>
          <p:nvPr/>
        </p:nvSpPr>
        <p:spPr>
          <a:xfrm>
            <a:off x="5977750" y="3922375"/>
            <a:ext cx="2161200" cy="603300"/>
          </a:xfrm>
          <a:prstGeom prst="roundRect">
            <a:avLst>
              <a:gd fmla="val 8795"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600">
                <a:solidFill>
                  <a:schemeClr val="dk1"/>
                </a:solidFill>
                <a:latin typeface="Calibri"/>
                <a:ea typeface="Calibri"/>
                <a:cs typeface="Calibri"/>
                <a:sym typeface="Calibri"/>
              </a:rPr>
              <a:t>Intv. widenings, Pntg. semantics, Def. Taint</a:t>
            </a:r>
            <a:endParaRPr i="1" sz="1600">
              <a:solidFill>
                <a:schemeClr val="dk1"/>
              </a:solidFill>
              <a:latin typeface="Calibri"/>
              <a:ea typeface="Calibri"/>
              <a:cs typeface="Calibri"/>
              <a:sym typeface="Calibri"/>
            </a:endParaRPr>
          </a:p>
        </p:txBody>
      </p:sp>
      <p:sp>
        <p:nvSpPr>
          <p:cNvPr id="230" name="Google Shape;230;p25"/>
          <p:cNvSpPr/>
          <p:nvPr/>
        </p:nvSpPr>
        <p:spPr>
          <a:xfrm>
            <a:off x="1005050" y="2452875"/>
            <a:ext cx="2161200" cy="603300"/>
          </a:xfrm>
          <a:prstGeom prst="roundRect">
            <a:avLst>
              <a:gd fmla="val 8795"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Calibri"/>
                <a:ea typeface="Calibri"/>
                <a:cs typeface="Calibri"/>
                <a:sym typeface="Calibri"/>
              </a:rPr>
              <a:t>Dataflow analyses</a:t>
            </a:r>
            <a:endParaRPr sz="1600">
              <a:solidFill>
                <a:schemeClr val="dk1"/>
              </a:solidFill>
              <a:latin typeface="Calibri"/>
              <a:ea typeface="Calibri"/>
              <a:cs typeface="Calibri"/>
              <a:sym typeface="Calibri"/>
            </a:endParaRPr>
          </a:p>
          <a:p>
            <a:pPr indent="0" lvl="0" marL="0" rtl="0" algn="ctr">
              <a:spcBef>
                <a:spcPts val="0"/>
              </a:spcBef>
              <a:spcAft>
                <a:spcPts val="0"/>
              </a:spcAft>
              <a:buNone/>
            </a:pPr>
            <a:r>
              <a:rPr lang="en" sz="1600">
                <a:solidFill>
                  <a:schemeClr val="dk1"/>
                </a:solidFill>
                <a:latin typeface="Calibri"/>
                <a:ea typeface="Calibri"/>
                <a:cs typeface="Calibri"/>
                <a:sym typeface="Calibri"/>
              </a:rPr>
              <a:t>(2 lectures)</a:t>
            </a:r>
            <a:endParaRPr sz="1600">
              <a:solidFill>
                <a:schemeClr val="dk1"/>
              </a:solidFill>
              <a:latin typeface="Calibri"/>
              <a:ea typeface="Calibri"/>
              <a:cs typeface="Calibri"/>
              <a:sym typeface="Calibri"/>
            </a:endParaRPr>
          </a:p>
        </p:txBody>
      </p:sp>
      <p:sp>
        <p:nvSpPr>
          <p:cNvPr id="231" name="Google Shape;231;p25"/>
          <p:cNvSpPr/>
          <p:nvPr/>
        </p:nvSpPr>
        <p:spPr>
          <a:xfrm>
            <a:off x="5977750" y="2452879"/>
            <a:ext cx="2161200" cy="603300"/>
          </a:xfrm>
          <a:prstGeom prst="roundRect">
            <a:avLst>
              <a:gd fmla="val 8795"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600">
                <a:solidFill>
                  <a:schemeClr val="dk1"/>
                </a:solidFill>
                <a:latin typeface="Calibri"/>
                <a:ea typeface="Calibri"/>
                <a:cs typeface="Calibri"/>
                <a:sym typeface="Calibri"/>
              </a:rPr>
              <a:t>Constant Propagation</a:t>
            </a:r>
            <a:endParaRPr i="1" sz="1600">
              <a:solidFill>
                <a:schemeClr val="dk1"/>
              </a:solidFill>
              <a:latin typeface="Calibri"/>
              <a:ea typeface="Calibri"/>
              <a:cs typeface="Calibri"/>
              <a:sym typeface="Calibri"/>
            </a:endParaRPr>
          </a:p>
        </p:txBody>
      </p:sp>
      <p:sp>
        <p:nvSpPr>
          <p:cNvPr id="232" name="Google Shape;232;p25"/>
          <p:cNvSpPr/>
          <p:nvPr/>
        </p:nvSpPr>
        <p:spPr>
          <a:xfrm>
            <a:off x="1005050" y="3187625"/>
            <a:ext cx="2161200" cy="603300"/>
          </a:xfrm>
          <a:prstGeom prst="roundRect">
            <a:avLst>
              <a:gd fmla="val 8795"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Calibri"/>
                <a:ea typeface="Calibri"/>
                <a:cs typeface="Calibri"/>
                <a:sym typeface="Calibri"/>
              </a:rPr>
              <a:t>Abstract Interpretation </a:t>
            </a:r>
            <a:endParaRPr sz="1600">
              <a:solidFill>
                <a:schemeClr val="dk1"/>
              </a:solidFill>
              <a:latin typeface="Calibri"/>
              <a:ea typeface="Calibri"/>
              <a:cs typeface="Calibri"/>
              <a:sym typeface="Calibri"/>
            </a:endParaRPr>
          </a:p>
          <a:p>
            <a:pPr indent="0" lvl="0" marL="0" rtl="0" algn="ctr">
              <a:spcBef>
                <a:spcPts val="0"/>
              </a:spcBef>
              <a:spcAft>
                <a:spcPts val="0"/>
              </a:spcAft>
              <a:buNone/>
            </a:pPr>
            <a:r>
              <a:rPr lang="en" sz="1600">
                <a:solidFill>
                  <a:schemeClr val="dk1"/>
                </a:solidFill>
                <a:latin typeface="Calibri"/>
                <a:ea typeface="Calibri"/>
                <a:cs typeface="Calibri"/>
                <a:sym typeface="Calibri"/>
              </a:rPr>
              <a:t>(2 lectures)</a:t>
            </a:r>
            <a:endParaRPr sz="1600">
              <a:solidFill>
                <a:schemeClr val="dk1"/>
              </a:solidFill>
              <a:latin typeface="Calibri"/>
              <a:ea typeface="Calibri"/>
              <a:cs typeface="Calibri"/>
              <a:sym typeface="Calibri"/>
            </a:endParaRPr>
          </a:p>
        </p:txBody>
      </p:sp>
      <p:sp>
        <p:nvSpPr>
          <p:cNvPr id="233" name="Google Shape;233;p25"/>
          <p:cNvSpPr/>
          <p:nvPr/>
        </p:nvSpPr>
        <p:spPr>
          <a:xfrm>
            <a:off x="1005050" y="3922375"/>
            <a:ext cx="2161200" cy="603300"/>
          </a:xfrm>
          <a:prstGeom prst="roundRect">
            <a:avLst>
              <a:gd fmla="val 8795"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Calibri"/>
                <a:ea typeface="Calibri"/>
                <a:cs typeface="Calibri"/>
                <a:sym typeface="Calibri"/>
              </a:rPr>
              <a:t>Products and </a:t>
            </a:r>
            <a:endParaRPr sz="1600">
              <a:solidFill>
                <a:schemeClr val="dk1"/>
              </a:solidFill>
              <a:latin typeface="Calibri"/>
              <a:ea typeface="Calibri"/>
              <a:cs typeface="Calibri"/>
              <a:sym typeface="Calibri"/>
            </a:endParaRPr>
          </a:p>
          <a:p>
            <a:pPr indent="0" lvl="0" marL="0" rtl="0" algn="ctr">
              <a:spcBef>
                <a:spcPts val="0"/>
              </a:spcBef>
              <a:spcAft>
                <a:spcPts val="0"/>
              </a:spcAft>
              <a:buNone/>
            </a:pPr>
            <a:r>
              <a:rPr lang="en" sz="1600">
                <a:solidFill>
                  <a:schemeClr val="dk1"/>
                </a:solidFill>
                <a:latin typeface="Calibri"/>
                <a:ea typeface="Calibri"/>
                <a:cs typeface="Calibri"/>
                <a:sym typeface="Calibri"/>
              </a:rPr>
              <a:t>String abstractions</a:t>
            </a:r>
            <a:endParaRPr sz="1600">
              <a:solidFill>
                <a:schemeClr val="dk1"/>
              </a:solidFill>
              <a:latin typeface="Calibri"/>
              <a:ea typeface="Calibri"/>
              <a:cs typeface="Calibri"/>
              <a:sym typeface="Calibri"/>
            </a:endParaRPr>
          </a:p>
        </p:txBody>
      </p:sp>
      <p:sp>
        <p:nvSpPr>
          <p:cNvPr id="234" name="Google Shape;234;p25"/>
          <p:cNvSpPr/>
          <p:nvPr/>
        </p:nvSpPr>
        <p:spPr>
          <a:xfrm>
            <a:off x="3491399" y="1718125"/>
            <a:ext cx="2161200" cy="603300"/>
          </a:xfrm>
          <a:prstGeom prst="roundRect">
            <a:avLst>
              <a:gd fmla="val 8795"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Calibri"/>
                <a:ea typeface="Calibri"/>
                <a:cs typeface="Calibri"/>
                <a:sym typeface="Calibri"/>
              </a:rPr>
              <a:t>Introduction to LiSA</a:t>
            </a:r>
            <a:endParaRPr sz="1600">
              <a:solidFill>
                <a:schemeClr val="dk1"/>
              </a:solidFill>
              <a:latin typeface="Calibri"/>
              <a:ea typeface="Calibri"/>
              <a:cs typeface="Calibri"/>
              <a:sym typeface="Calibri"/>
            </a:endParaRPr>
          </a:p>
        </p:txBody>
      </p:sp>
      <p:sp>
        <p:nvSpPr>
          <p:cNvPr id="235" name="Google Shape;235;p25"/>
          <p:cNvSpPr/>
          <p:nvPr/>
        </p:nvSpPr>
        <p:spPr>
          <a:xfrm>
            <a:off x="3491399" y="983375"/>
            <a:ext cx="2161200" cy="603300"/>
          </a:xfrm>
          <a:prstGeom prst="roundRect">
            <a:avLst>
              <a:gd fmla="val 8795"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Calibri"/>
                <a:ea typeface="Calibri"/>
                <a:cs typeface="Calibri"/>
                <a:sym typeface="Calibri"/>
              </a:rPr>
              <a:t>Quality Metrics</a:t>
            </a:r>
            <a:endParaRPr sz="1600">
              <a:solidFill>
                <a:schemeClr val="dk1"/>
              </a:solidFill>
              <a:latin typeface="Calibri"/>
              <a:ea typeface="Calibri"/>
              <a:cs typeface="Calibri"/>
              <a:sym typeface="Calibri"/>
            </a:endParaRPr>
          </a:p>
        </p:txBody>
      </p:sp>
      <p:sp>
        <p:nvSpPr>
          <p:cNvPr id="236" name="Google Shape;236;p25"/>
          <p:cNvSpPr/>
          <p:nvPr/>
        </p:nvSpPr>
        <p:spPr>
          <a:xfrm>
            <a:off x="3491399" y="2452875"/>
            <a:ext cx="2161200" cy="603300"/>
          </a:xfrm>
          <a:prstGeom prst="roundRect">
            <a:avLst>
              <a:gd fmla="val 8795"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Calibri"/>
                <a:ea typeface="Calibri"/>
                <a:cs typeface="Calibri"/>
                <a:sym typeface="Calibri"/>
              </a:rPr>
              <a:t>Dataflow in LiSA</a:t>
            </a:r>
            <a:endParaRPr sz="1600">
              <a:solidFill>
                <a:schemeClr val="dk1"/>
              </a:solidFill>
              <a:latin typeface="Calibri"/>
              <a:ea typeface="Calibri"/>
              <a:cs typeface="Calibri"/>
              <a:sym typeface="Calibri"/>
            </a:endParaRPr>
          </a:p>
          <a:p>
            <a:pPr indent="0" lvl="0" marL="0" rtl="0" algn="ctr">
              <a:spcBef>
                <a:spcPts val="0"/>
              </a:spcBef>
              <a:spcAft>
                <a:spcPts val="0"/>
              </a:spcAft>
              <a:buNone/>
            </a:pPr>
            <a:r>
              <a:rPr i="1" lang="en">
                <a:solidFill>
                  <a:schemeClr val="dk1"/>
                </a:solidFill>
                <a:latin typeface="Calibri"/>
                <a:ea typeface="Calibri"/>
                <a:cs typeface="Calibri"/>
                <a:sym typeface="Calibri"/>
              </a:rPr>
              <a:t>Reach. def. + Avail. exprs.</a:t>
            </a:r>
            <a:endParaRPr i="1">
              <a:solidFill>
                <a:schemeClr val="dk1"/>
              </a:solidFill>
              <a:latin typeface="Calibri"/>
              <a:ea typeface="Calibri"/>
              <a:cs typeface="Calibri"/>
              <a:sym typeface="Calibri"/>
            </a:endParaRPr>
          </a:p>
        </p:txBody>
      </p:sp>
      <p:sp>
        <p:nvSpPr>
          <p:cNvPr id="237" name="Google Shape;237;p25"/>
          <p:cNvSpPr/>
          <p:nvPr/>
        </p:nvSpPr>
        <p:spPr>
          <a:xfrm>
            <a:off x="3491399" y="3187625"/>
            <a:ext cx="2161200" cy="603300"/>
          </a:xfrm>
          <a:prstGeom prst="roundRect">
            <a:avLst>
              <a:gd fmla="val 8795"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Abs. Int.</a:t>
            </a:r>
            <a:r>
              <a:rPr lang="en" sz="1600">
                <a:solidFill>
                  <a:schemeClr val="dk1"/>
                </a:solidFill>
                <a:latin typeface="Calibri"/>
                <a:ea typeface="Calibri"/>
                <a:cs typeface="Calibri"/>
                <a:sym typeface="Calibri"/>
              </a:rPr>
              <a:t> in LiSA</a:t>
            </a:r>
            <a:endParaRPr sz="16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i="1" lang="en">
                <a:solidFill>
                  <a:schemeClr val="dk1"/>
                </a:solidFill>
                <a:latin typeface="Calibri"/>
                <a:ea typeface="Calibri"/>
                <a:cs typeface="Calibri"/>
                <a:sym typeface="Calibri"/>
              </a:rPr>
              <a:t>Sign domain</a:t>
            </a:r>
            <a:endParaRPr sz="1600">
              <a:solidFill>
                <a:schemeClr val="dk1"/>
              </a:solidFill>
              <a:latin typeface="Calibri"/>
              <a:ea typeface="Calibri"/>
              <a:cs typeface="Calibri"/>
              <a:sym typeface="Calibri"/>
            </a:endParaRPr>
          </a:p>
        </p:txBody>
      </p:sp>
      <p:sp>
        <p:nvSpPr>
          <p:cNvPr id="238" name="Google Shape;238;p25"/>
          <p:cNvSpPr/>
          <p:nvPr/>
        </p:nvSpPr>
        <p:spPr>
          <a:xfrm>
            <a:off x="3491399" y="3922375"/>
            <a:ext cx="2161200" cy="603300"/>
          </a:xfrm>
          <a:prstGeom prst="roundRect">
            <a:avLst>
              <a:gd fmla="val 8795"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solidFill>
                  <a:schemeClr val="dk1"/>
                </a:solidFill>
                <a:latin typeface="Calibri"/>
                <a:ea typeface="Calibri"/>
                <a:cs typeface="Calibri"/>
                <a:sym typeface="Calibri"/>
              </a:rPr>
              <a:t>Intervals, Pentagons, Taint </a:t>
            </a:r>
            <a:endParaRPr i="1">
              <a:solidFill>
                <a:schemeClr val="dk1"/>
              </a:solidFill>
              <a:latin typeface="Calibri"/>
              <a:ea typeface="Calibri"/>
              <a:cs typeface="Calibri"/>
              <a:sym typeface="Calibri"/>
            </a:endParaRPr>
          </a:p>
          <a:p>
            <a:pPr indent="0" lvl="0" marL="0" rtl="0" algn="ctr">
              <a:spcBef>
                <a:spcPts val="0"/>
              </a:spcBef>
              <a:spcAft>
                <a:spcPts val="0"/>
              </a:spcAft>
              <a:buNone/>
            </a:pPr>
            <a:r>
              <a:rPr lang="en" sz="1600">
                <a:solidFill>
                  <a:schemeClr val="dk1"/>
                </a:solidFill>
                <a:latin typeface="Calibri"/>
                <a:ea typeface="Calibri"/>
                <a:cs typeface="Calibri"/>
                <a:sym typeface="Calibri"/>
              </a:rPr>
              <a:t>(3 lectures)</a:t>
            </a:r>
            <a:endParaRPr sz="1600">
              <a:solidFill>
                <a:schemeClr val="dk1"/>
              </a:solidFill>
              <a:latin typeface="Calibri"/>
              <a:ea typeface="Calibri"/>
              <a:cs typeface="Calibri"/>
              <a:sym typeface="Calibri"/>
            </a:endParaRPr>
          </a:p>
        </p:txBody>
      </p:sp>
      <p:sp>
        <p:nvSpPr>
          <p:cNvPr id="239" name="Google Shape;239;p25"/>
          <p:cNvSpPr txBox="1"/>
          <p:nvPr/>
        </p:nvSpPr>
        <p:spPr>
          <a:xfrm>
            <a:off x="7789500" y="285025"/>
            <a:ext cx="904500" cy="6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Calibri"/>
                <a:ea typeface="Calibri"/>
                <a:cs typeface="Calibri"/>
                <a:sym typeface="Calibri"/>
              </a:rPr>
              <a:t>t</a:t>
            </a:r>
            <a:r>
              <a:rPr lang="en" sz="1200">
                <a:solidFill>
                  <a:schemeClr val="lt2"/>
                </a:solidFill>
                <a:latin typeface="Calibri"/>
                <a:ea typeface="Calibri"/>
                <a:cs typeface="Calibri"/>
                <a:sym typeface="Calibri"/>
              </a:rPr>
              <a:t>heoretical</a:t>
            </a:r>
            <a:endParaRPr sz="1200">
              <a:solidFill>
                <a:schemeClr val="lt2"/>
              </a:solidFill>
              <a:latin typeface="Calibri"/>
              <a:ea typeface="Calibri"/>
              <a:cs typeface="Calibri"/>
              <a:sym typeface="Calibri"/>
            </a:endParaRPr>
          </a:p>
          <a:p>
            <a:pPr indent="0" lvl="0" marL="0" rtl="0" algn="l">
              <a:spcBef>
                <a:spcPts val="0"/>
              </a:spcBef>
              <a:spcAft>
                <a:spcPts val="0"/>
              </a:spcAft>
              <a:buNone/>
            </a:pPr>
            <a:r>
              <a:rPr lang="en" sz="1200">
                <a:solidFill>
                  <a:schemeClr val="lt2"/>
                </a:solidFill>
                <a:latin typeface="Calibri"/>
                <a:ea typeface="Calibri"/>
                <a:cs typeface="Calibri"/>
                <a:sym typeface="Calibri"/>
              </a:rPr>
              <a:t>p</a:t>
            </a:r>
            <a:r>
              <a:rPr lang="en" sz="1200">
                <a:solidFill>
                  <a:schemeClr val="lt2"/>
                </a:solidFill>
                <a:latin typeface="Calibri"/>
                <a:ea typeface="Calibri"/>
                <a:cs typeface="Calibri"/>
                <a:sym typeface="Calibri"/>
              </a:rPr>
              <a:t>ractical</a:t>
            </a:r>
            <a:endParaRPr sz="1200">
              <a:solidFill>
                <a:schemeClr val="lt2"/>
              </a:solidFill>
              <a:latin typeface="Calibri"/>
              <a:ea typeface="Calibri"/>
              <a:cs typeface="Calibri"/>
              <a:sym typeface="Calibri"/>
            </a:endParaRPr>
          </a:p>
          <a:p>
            <a:pPr indent="0" lvl="0" marL="0" rtl="0" algn="l">
              <a:spcBef>
                <a:spcPts val="0"/>
              </a:spcBef>
              <a:spcAft>
                <a:spcPts val="0"/>
              </a:spcAft>
              <a:buNone/>
            </a:pPr>
            <a:r>
              <a:rPr lang="en" sz="1200">
                <a:solidFill>
                  <a:schemeClr val="lt2"/>
                </a:solidFill>
                <a:latin typeface="Calibri"/>
                <a:ea typeface="Calibri"/>
                <a:cs typeface="Calibri"/>
                <a:sym typeface="Calibri"/>
              </a:rPr>
              <a:t>tasks</a:t>
            </a:r>
            <a:endParaRPr sz="1200">
              <a:solidFill>
                <a:schemeClr val="lt2"/>
              </a:solidFill>
              <a:latin typeface="Calibri"/>
              <a:ea typeface="Calibri"/>
              <a:cs typeface="Calibri"/>
              <a:sym typeface="Calibri"/>
            </a:endParaRPr>
          </a:p>
        </p:txBody>
      </p:sp>
      <p:sp>
        <p:nvSpPr>
          <p:cNvPr id="240" name="Google Shape;240;p25"/>
          <p:cNvSpPr/>
          <p:nvPr/>
        </p:nvSpPr>
        <p:spPr>
          <a:xfrm>
            <a:off x="7716775" y="431175"/>
            <a:ext cx="116100" cy="1161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1" name="Google Shape;241;p25"/>
          <p:cNvSpPr/>
          <p:nvPr/>
        </p:nvSpPr>
        <p:spPr>
          <a:xfrm>
            <a:off x="7716775" y="601700"/>
            <a:ext cx="116100" cy="116100"/>
          </a:xfrm>
          <a:prstGeom prst="roundRect">
            <a:avLst>
              <a:gd fmla="val 16667"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2" name="Google Shape;242;p25"/>
          <p:cNvSpPr/>
          <p:nvPr/>
        </p:nvSpPr>
        <p:spPr>
          <a:xfrm>
            <a:off x="7716775" y="772225"/>
            <a:ext cx="116100" cy="116100"/>
          </a:xfrm>
          <a:prstGeom prst="roundRect">
            <a:avLst>
              <a:gd fmla="val 16667"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6"/>
          <p:cNvSpPr txBox="1"/>
          <p:nvPr>
            <p:ph type="title"/>
          </p:nvPr>
        </p:nvSpPr>
        <p:spPr>
          <a:xfrm>
            <a:off x="471900" y="1206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2024: full integration of LiSA</a:t>
            </a:r>
            <a:endParaRPr/>
          </a:p>
        </p:txBody>
      </p:sp>
      <p:sp>
        <p:nvSpPr>
          <p:cNvPr id="248" name="Google Shape;248;p26"/>
          <p:cNvSpPr txBox="1"/>
          <p:nvPr>
            <p:ph idx="1" type="body"/>
          </p:nvPr>
        </p:nvSpPr>
        <p:spPr>
          <a:xfrm>
            <a:off x="471900" y="988875"/>
            <a:ext cx="8222100" cy="164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concluded the course with a </a:t>
            </a:r>
            <a:r>
              <a:rPr lang="en"/>
              <a:t>presentation</a:t>
            </a:r>
            <a:r>
              <a:rPr lang="en"/>
              <a:t> of the research group and the topics we are currently working on</a:t>
            </a:r>
            <a:endParaRPr/>
          </a:p>
          <a:p>
            <a:pPr indent="-342900" lvl="0" marL="457200" rtl="0" algn="l">
              <a:spcBef>
                <a:spcPts val="1200"/>
              </a:spcBef>
              <a:spcAft>
                <a:spcPts val="0"/>
              </a:spcAft>
              <a:buSzPts val="1800"/>
              <a:buChar char="●"/>
            </a:pPr>
            <a:r>
              <a:rPr lang="en"/>
              <a:t>To give more ideas on how what they saw is used</a:t>
            </a:r>
            <a:endParaRPr/>
          </a:p>
          <a:p>
            <a:pPr indent="-342900" lvl="0" marL="457200" rtl="0" algn="l">
              <a:spcBef>
                <a:spcPts val="0"/>
              </a:spcBef>
              <a:spcAft>
                <a:spcPts val="0"/>
              </a:spcAft>
              <a:buSzPts val="1800"/>
              <a:buChar char="●"/>
            </a:pPr>
            <a:r>
              <a:rPr lang="en"/>
              <a:t>To propose theses</a:t>
            </a:r>
            <a:endParaRPr/>
          </a:p>
        </p:txBody>
      </p:sp>
      <p:sp>
        <p:nvSpPr>
          <p:cNvPr id="249" name="Google Shape;249;p2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0" name="Google Shape;250;p26"/>
          <p:cNvSpPr txBox="1"/>
          <p:nvPr>
            <p:ph idx="1" type="body"/>
          </p:nvPr>
        </p:nvSpPr>
        <p:spPr>
          <a:xfrm>
            <a:off x="460950" y="2633175"/>
            <a:ext cx="8222100" cy="16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final project for the course was based on one of them:</a:t>
            </a:r>
            <a:endParaRPr/>
          </a:p>
          <a:p>
            <a:pPr indent="0" lvl="0" marL="0" rtl="0" algn="l">
              <a:spcBef>
                <a:spcPts val="1200"/>
              </a:spcBef>
              <a:spcAft>
                <a:spcPts val="0"/>
              </a:spcAft>
              <a:buNone/>
            </a:pPr>
            <a:r>
              <a:rPr i="1" lang="en"/>
              <a:t>“Given algorithm specifications, ask an LLM to generate Go code implementing them. Then, use LiSA and its Go frontend to assess the correctness of the generated code, using the abstract domains provided by LiSA”</a:t>
            </a:r>
            <a:endParaRPr i="1"/>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7"/>
          <p:cNvSpPr txBox="1"/>
          <p:nvPr>
            <p:ph type="title"/>
          </p:nvPr>
        </p:nvSpPr>
        <p:spPr>
          <a:xfrm>
            <a:off x="471900" y="1206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2024: full integration of LiSA</a:t>
            </a:r>
            <a:endParaRPr/>
          </a:p>
        </p:txBody>
      </p:sp>
      <p:sp>
        <p:nvSpPr>
          <p:cNvPr id="256" name="Google Shape;256;p27"/>
          <p:cNvSpPr txBox="1"/>
          <p:nvPr>
            <p:ph idx="1" type="body"/>
          </p:nvPr>
        </p:nvSpPr>
        <p:spPr>
          <a:xfrm>
            <a:off x="471900" y="988875"/>
            <a:ext cx="8222100" cy="164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Despite having more tasks to complete, we saw more engagement (</a:t>
            </a:r>
            <a:r>
              <a:rPr lang="en">
                <a:latin typeface="Arial"/>
                <a:ea typeface="Arial"/>
                <a:cs typeface="Arial"/>
                <a:sym typeface="Arial"/>
              </a:rPr>
              <a:t>~</a:t>
            </a:r>
            <a:r>
              <a:rPr lang="en"/>
              <a:t>90%)</a:t>
            </a:r>
            <a:endParaRPr/>
          </a:p>
          <a:p>
            <a:pPr indent="0" lvl="0" marL="0" rtl="0" algn="l">
              <a:spcBef>
                <a:spcPts val="1200"/>
              </a:spcBef>
              <a:spcAft>
                <a:spcPts val="0"/>
              </a:spcAft>
              <a:buNone/>
            </a:pPr>
            <a:r>
              <a:rPr lang="en"/>
              <a:t>Final project is being well-received with most students delivering good reports</a:t>
            </a:r>
            <a:endParaRPr/>
          </a:p>
          <a:p>
            <a:pPr indent="-342900" lvl="0" marL="457200" rtl="0" algn="l">
              <a:spcBef>
                <a:spcPts val="1200"/>
              </a:spcBef>
              <a:spcAft>
                <a:spcPts val="0"/>
              </a:spcAft>
              <a:buSzPts val="1800"/>
              <a:buChar char="●"/>
            </a:pPr>
            <a:r>
              <a:rPr lang="en"/>
              <a:t>Still have to wait for the full results (13 reports delivered)</a:t>
            </a:r>
            <a:endParaRPr/>
          </a:p>
        </p:txBody>
      </p:sp>
      <p:sp>
        <p:nvSpPr>
          <p:cNvPr id="257" name="Google Shape;257;p2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8" name="Google Shape;258;p27"/>
          <p:cNvSpPr txBox="1"/>
          <p:nvPr>
            <p:ph idx="1" type="body"/>
          </p:nvPr>
        </p:nvSpPr>
        <p:spPr>
          <a:xfrm>
            <a:off x="460950" y="2633175"/>
            <a:ext cx="8222100" cy="1644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t>Already two master thesis in </a:t>
            </a:r>
            <a:r>
              <a:rPr b="1" lang="en"/>
              <a:t>progress on the research topics presented</a:t>
            </a:r>
            <a:r>
              <a:rPr b="1" lang="en"/>
              <a:t>!</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8"/>
          <p:cNvSpPr txBox="1"/>
          <p:nvPr>
            <p:ph type="title"/>
          </p:nvPr>
        </p:nvSpPr>
        <p:spPr>
          <a:xfrm>
            <a:off x="471900" y="1206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LiSA outside of Ca’ Foscari</a:t>
            </a:r>
            <a:endParaRPr/>
          </a:p>
        </p:txBody>
      </p:sp>
      <p:sp>
        <p:nvSpPr>
          <p:cNvPr id="264" name="Google Shape;264;p28"/>
          <p:cNvSpPr txBox="1"/>
          <p:nvPr>
            <p:ph idx="1" type="body"/>
          </p:nvPr>
        </p:nvSpPr>
        <p:spPr>
          <a:xfrm>
            <a:off x="471900" y="988875"/>
            <a:ext cx="8222100" cy="12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During the years, we also disseminated LiSA to neighbouring universities:</a:t>
            </a:r>
            <a:endParaRPr/>
          </a:p>
          <a:p>
            <a:pPr indent="-342900" lvl="0" marL="457200" rtl="0" algn="l">
              <a:spcBef>
                <a:spcPts val="1200"/>
              </a:spcBef>
              <a:spcAft>
                <a:spcPts val="0"/>
              </a:spcAft>
              <a:buSzPts val="1800"/>
              <a:buChar char="●"/>
            </a:pPr>
            <a:r>
              <a:rPr lang="en"/>
              <a:t>Different formats (invited seminars or individual lectures)</a:t>
            </a:r>
            <a:endParaRPr/>
          </a:p>
          <a:p>
            <a:pPr indent="-342900" lvl="0" marL="457200" rtl="0" algn="l">
              <a:spcBef>
                <a:spcPts val="0"/>
              </a:spcBef>
              <a:spcAft>
                <a:spcPts val="0"/>
              </a:spcAft>
              <a:buSzPts val="1800"/>
              <a:buChar char="●"/>
            </a:pPr>
            <a:r>
              <a:rPr lang="en"/>
              <a:t>Some direct contact with students for bachelor/master theses</a:t>
            </a:r>
            <a:endParaRPr/>
          </a:p>
        </p:txBody>
      </p:sp>
      <p:sp>
        <p:nvSpPr>
          <p:cNvPr id="265" name="Google Shape;265;p2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6" name="Google Shape;266;p28"/>
          <p:cNvSpPr txBox="1"/>
          <p:nvPr>
            <p:ph idx="1" type="body"/>
          </p:nvPr>
        </p:nvSpPr>
        <p:spPr>
          <a:xfrm>
            <a:off x="460950" y="2404575"/>
            <a:ext cx="8222100" cy="16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led to:</a:t>
            </a:r>
            <a:endParaRPr/>
          </a:p>
          <a:p>
            <a:pPr indent="-342900" lvl="0" marL="457200" rtl="0" algn="l">
              <a:spcBef>
                <a:spcPts val="1200"/>
              </a:spcBef>
              <a:spcAft>
                <a:spcPts val="0"/>
              </a:spcAft>
              <a:buSzPts val="1800"/>
              <a:buChar char="●"/>
            </a:pPr>
            <a:r>
              <a:rPr lang="en"/>
              <a:t>Five theses from the University of Parma, Italy</a:t>
            </a:r>
            <a:endParaRPr/>
          </a:p>
          <a:p>
            <a:pPr indent="-342900" lvl="0" marL="457200" rtl="0" algn="l">
              <a:spcBef>
                <a:spcPts val="0"/>
              </a:spcBef>
              <a:spcAft>
                <a:spcPts val="0"/>
              </a:spcAft>
              <a:buSzPts val="1800"/>
              <a:buChar char="●"/>
            </a:pPr>
            <a:r>
              <a:rPr lang="en"/>
              <a:t>Two theses from the University of Verona, Italy</a:t>
            </a:r>
            <a:endParaRPr/>
          </a:p>
          <a:p>
            <a:pPr indent="-342900" lvl="0" marL="457200" rtl="0" algn="l">
              <a:spcBef>
                <a:spcPts val="0"/>
              </a:spcBef>
              <a:spcAft>
                <a:spcPts val="0"/>
              </a:spcAft>
              <a:buSzPts val="1800"/>
              <a:buChar char="●"/>
            </a:pPr>
            <a:r>
              <a:rPr lang="en"/>
              <a:t>One intern from Latvia University, Latvia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9"/>
          <p:cNvSpPr txBox="1"/>
          <p:nvPr>
            <p:ph type="title"/>
          </p:nvPr>
        </p:nvSpPr>
        <p:spPr>
          <a:xfrm>
            <a:off x="475500" y="496525"/>
            <a:ext cx="82221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9500"/>
              <a:t>Thanks!</a:t>
            </a:r>
            <a:endParaRPr sz="9500"/>
          </a:p>
        </p:txBody>
      </p:sp>
      <p:sp>
        <p:nvSpPr>
          <p:cNvPr id="272" name="Google Shape;272;p2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3" name="Google Shape;273;p29"/>
          <p:cNvSpPr txBox="1"/>
          <p:nvPr>
            <p:ph idx="1" type="body"/>
          </p:nvPr>
        </p:nvSpPr>
        <p:spPr>
          <a:xfrm>
            <a:off x="475500" y="2542625"/>
            <a:ext cx="8222100" cy="11331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275"/>
              <a:buNone/>
            </a:pPr>
            <a:r>
              <a:rPr lang="en" sz="1400" u="sng">
                <a:solidFill>
                  <a:schemeClr val="hlink"/>
                </a:solidFill>
                <a:hlinkClick r:id="rId3"/>
              </a:rPr>
              <a:t>LiSA’s website</a:t>
            </a:r>
            <a:r>
              <a:rPr lang="en" sz="1400"/>
              <a:t>  - </a:t>
            </a:r>
            <a:r>
              <a:rPr lang="en" sz="1400" u="sng">
                <a:solidFill>
                  <a:schemeClr val="hlink"/>
                </a:solidFill>
                <a:hlinkClick r:id="rId4"/>
              </a:rPr>
              <a:t>LiSA on GitHub</a:t>
            </a:r>
            <a:r>
              <a:rPr lang="en" sz="1400"/>
              <a:t> - </a:t>
            </a:r>
            <a:r>
              <a:rPr lang="en" sz="1400" u="sng">
                <a:solidFill>
                  <a:schemeClr val="hlink"/>
                </a:solidFill>
                <a:hlinkClick r:id="rId5"/>
              </a:rPr>
              <a:t>SSV research group</a:t>
            </a:r>
            <a:endParaRPr sz="1400"/>
          </a:p>
          <a:p>
            <a:pPr indent="0" lvl="0" marL="0" rtl="0" algn="ctr">
              <a:lnSpc>
                <a:spcPct val="95000"/>
              </a:lnSpc>
              <a:spcBef>
                <a:spcPts val="1200"/>
              </a:spcBef>
              <a:spcAft>
                <a:spcPts val="0"/>
              </a:spcAft>
              <a:buSzPts val="275"/>
              <a:buNone/>
            </a:pPr>
            <a:r>
              <a:rPr lang="en" sz="1400"/>
              <a:t>If you are interested for teaching and/or research, get in touch with us!</a:t>
            </a:r>
            <a:endParaRPr sz="1400"/>
          </a:p>
          <a:p>
            <a:pPr indent="0" lvl="0" marL="0" rtl="0" algn="ctr">
              <a:lnSpc>
                <a:spcPct val="95000"/>
              </a:lnSpc>
              <a:spcBef>
                <a:spcPts val="1200"/>
              </a:spcBef>
              <a:spcAft>
                <a:spcPts val="1200"/>
              </a:spcAft>
              <a:buSzPts val="275"/>
              <a:buNone/>
            </a:pPr>
            <a:r>
              <a:rPr lang="en" sz="1400" u="sng">
                <a:solidFill>
                  <a:schemeClr val="hlink"/>
                </a:solidFill>
                <a:hlinkClick r:id="rId6"/>
              </a:rPr>
              <a:t>luca.negrini@unive.it</a:t>
            </a:r>
            <a:r>
              <a:rPr lang="en" sz="1400"/>
              <a:t> </a:t>
            </a:r>
            <a:endParaRPr sz="1400"/>
          </a:p>
        </p:txBody>
      </p:sp>
      <p:pic>
        <p:nvPicPr>
          <p:cNvPr id="274" name="Google Shape;274;p29" title="green-title-no-bg-cropped.png"/>
          <p:cNvPicPr preferRelativeResize="0"/>
          <p:nvPr/>
        </p:nvPicPr>
        <p:blipFill>
          <a:blip r:embed="rId7">
            <a:alphaModFix/>
          </a:blip>
          <a:stretch>
            <a:fillRect/>
          </a:stretch>
        </p:blipFill>
        <p:spPr>
          <a:xfrm>
            <a:off x="2165467" y="3899437"/>
            <a:ext cx="2088621" cy="796200"/>
          </a:xfrm>
          <a:prstGeom prst="rect">
            <a:avLst/>
          </a:prstGeom>
          <a:noFill/>
          <a:ln>
            <a:noFill/>
          </a:ln>
        </p:spPr>
      </p:pic>
      <p:pic>
        <p:nvPicPr>
          <p:cNvPr id="275" name="Google Shape;275;p29"/>
          <p:cNvPicPr preferRelativeResize="0"/>
          <p:nvPr/>
        </p:nvPicPr>
        <p:blipFill rotWithShape="1">
          <a:blip r:embed="rId8">
            <a:alphaModFix/>
          </a:blip>
          <a:srcRect b="0" l="0" r="0" t="0"/>
          <a:stretch/>
        </p:blipFill>
        <p:spPr>
          <a:xfrm>
            <a:off x="4863697" y="3899437"/>
            <a:ext cx="1630636" cy="796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471900" y="1206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SCSR @ Ca’ Foscari - History</a:t>
            </a:r>
            <a:endParaRPr/>
          </a:p>
        </p:txBody>
      </p:sp>
      <p:sp>
        <p:nvSpPr>
          <p:cNvPr id="62" name="Google Shape;62;p1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3" name="Google Shape;63;p14"/>
          <p:cNvSpPr txBox="1"/>
          <p:nvPr/>
        </p:nvSpPr>
        <p:spPr>
          <a:xfrm>
            <a:off x="2228125" y="1466050"/>
            <a:ext cx="6170700" cy="216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lt2"/>
                </a:solidFill>
                <a:latin typeface="Calibri"/>
                <a:ea typeface="Calibri"/>
                <a:cs typeface="Calibri"/>
                <a:sym typeface="Calibri"/>
              </a:rPr>
              <a:t>Prof. Agostino Cortesi has been teaching the course </a:t>
            </a:r>
            <a:r>
              <a:rPr i="1" lang="en" sz="1800">
                <a:solidFill>
                  <a:schemeClr val="lt2"/>
                </a:solidFill>
                <a:latin typeface="Calibri"/>
                <a:ea typeface="Calibri"/>
                <a:cs typeface="Calibri"/>
                <a:sym typeface="Calibri"/>
              </a:rPr>
              <a:t>Software Correctness, Security and Reliability</a:t>
            </a:r>
            <a:r>
              <a:rPr baseline="30000" lang="en" sz="1800">
                <a:solidFill>
                  <a:schemeClr val="dk1"/>
                </a:solidFill>
              </a:rPr>
              <a:t>1</a:t>
            </a:r>
            <a:r>
              <a:rPr lang="en" sz="1800">
                <a:solidFill>
                  <a:schemeClr val="lt2"/>
                </a:solidFill>
                <a:latin typeface="Calibri"/>
                <a:ea typeface="Calibri"/>
                <a:cs typeface="Calibri"/>
                <a:sym typeface="Calibri"/>
              </a:rPr>
              <a:t> for the last twenty years</a:t>
            </a:r>
            <a:endParaRPr sz="1800">
              <a:solidFill>
                <a:schemeClr val="lt2"/>
              </a:solidFill>
              <a:latin typeface="Calibri"/>
              <a:ea typeface="Calibri"/>
              <a:cs typeface="Calibri"/>
              <a:sym typeface="Calibri"/>
            </a:endParaRPr>
          </a:p>
          <a:p>
            <a:pPr indent="-342900" lvl="0" marL="457200" rtl="0" algn="l">
              <a:lnSpc>
                <a:spcPct val="115000"/>
              </a:lnSpc>
              <a:spcBef>
                <a:spcPts val="120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First year of the Master’s degree in CS</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30 hrs of frontal lectures</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 sz="1800">
                <a:solidFill>
                  <a:schemeClr val="dk1"/>
                </a:solidFill>
              </a:rPr>
              <a:t>~</a:t>
            </a:r>
            <a:r>
              <a:rPr lang="en" sz="1800">
                <a:solidFill>
                  <a:schemeClr val="dk1"/>
                </a:solidFill>
                <a:latin typeface="Calibri"/>
                <a:ea typeface="Calibri"/>
                <a:cs typeface="Calibri"/>
                <a:sym typeface="Calibri"/>
              </a:rPr>
              <a:t>30 students each year</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Main focus on Abstract Interpretation</a:t>
            </a:r>
            <a:endParaRPr sz="1800">
              <a:solidFill>
                <a:schemeClr val="dk1"/>
              </a:solidFill>
              <a:latin typeface="Calibri"/>
              <a:ea typeface="Calibri"/>
              <a:cs typeface="Calibri"/>
              <a:sym typeface="Calibri"/>
            </a:endParaRPr>
          </a:p>
          <a:p>
            <a:pPr indent="0" lvl="0" marL="0" rtl="0" algn="l">
              <a:lnSpc>
                <a:spcPct val="115000"/>
              </a:lnSpc>
              <a:spcBef>
                <a:spcPts val="1200"/>
              </a:spcBef>
              <a:spcAft>
                <a:spcPts val="1200"/>
              </a:spcAft>
              <a:buNone/>
            </a:pPr>
            <a:r>
              <a:t/>
            </a:r>
            <a:endParaRPr sz="1800">
              <a:solidFill>
                <a:schemeClr val="lt2"/>
              </a:solidFill>
              <a:latin typeface="Calibri"/>
              <a:ea typeface="Calibri"/>
              <a:cs typeface="Calibri"/>
              <a:sym typeface="Calibri"/>
            </a:endParaRPr>
          </a:p>
        </p:txBody>
      </p:sp>
      <p:pic>
        <p:nvPicPr>
          <p:cNvPr id="64" name="Google Shape;64;p14"/>
          <p:cNvPicPr preferRelativeResize="0"/>
          <p:nvPr/>
        </p:nvPicPr>
        <p:blipFill rotWithShape="1">
          <a:blip r:embed="rId3">
            <a:alphaModFix/>
          </a:blip>
          <a:srcRect b="0" l="0" r="0" t="0"/>
          <a:stretch/>
        </p:blipFill>
        <p:spPr>
          <a:xfrm>
            <a:off x="780775" y="2075650"/>
            <a:ext cx="1107000" cy="1107000"/>
          </a:xfrm>
          <a:prstGeom prst="ellipse">
            <a:avLst/>
          </a:prstGeom>
          <a:noFill/>
          <a:ln>
            <a:noFill/>
          </a:ln>
        </p:spPr>
      </p:pic>
      <p:sp>
        <p:nvSpPr>
          <p:cNvPr id="65" name="Google Shape;65;p14"/>
          <p:cNvSpPr txBox="1"/>
          <p:nvPr/>
        </p:nvSpPr>
        <p:spPr>
          <a:xfrm>
            <a:off x="2228125" y="3954700"/>
            <a:ext cx="6465900" cy="672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aseline="30000" lang="en">
                <a:solidFill>
                  <a:schemeClr val="dk1"/>
                </a:solidFill>
              </a:rPr>
              <a:t>1</a:t>
            </a:r>
            <a:r>
              <a:rPr lang="en" sz="1200" u="sng">
                <a:solidFill>
                  <a:schemeClr val="hlink"/>
                </a:solidFill>
                <a:latin typeface="Calibri"/>
                <a:ea typeface="Calibri"/>
                <a:cs typeface="Calibri"/>
                <a:sym typeface="Calibri"/>
                <a:hlinkClick r:id="rId4"/>
              </a:rPr>
              <a:t>https://www.unive.it/data/course/513747</a:t>
            </a:r>
            <a:endParaRPr sz="1200">
              <a:solidFill>
                <a:schemeClr val="lt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471900" y="1206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SCSR @ Ca’ Foscari - History</a:t>
            </a:r>
            <a:endParaRPr/>
          </a:p>
        </p:txBody>
      </p:sp>
      <p:sp>
        <p:nvSpPr>
          <p:cNvPr id="71" name="Google Shape;71;p1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2" name="Google Shape;72;p15"/>
          <p:cNvSpPr txBox="1"/>
          <p:nvPr/>
        </p:nvSpPr>
        <p:spPr>
          <a:xfrm>
            <a:off x="4500125" y="1096725"/>
            <a:ext cx="4093200" cy="10875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chemeClr val="lt2"/>
              </a:buClr>
              <a:buSzPts val="1800"/>
              <a:buFont typeface="Calibri"/>
              <a:buChar char="●"/>
            </a:pPr>
            <a:r>
              <a:rPr lang="en" sz="1800">
                <a:solidFill>
                  <a:schemeClr val="lt2"/>
                </a:solidFill>
                <a:latin typeface="Calibri"/>
                <a:ea typeface="Calibri"/>
                <a:cs typeface="Calibri"/>
                <a:sym typeface="Calibri"/>
              </a:rPr>
              <a:t>Set theory</a:t>
            </a:r>
            <a:endParaRPr sz="1800">
              <a:solidFill>
                <a:schemeClr val="lt2"/>
              </a:solidFill>
              <a:latin typeface="Calibri"/>
              <a:ea typeface="Calibri"/>
              <a:cs typeface="Calibri"/>
              <a:sym typeface="Calibri"/>
            </a:endParaRPr>
          </a:p>
          <a:p>
            <a:pPr indent="-342900" lvl="0" marL="457200" rtl="0" algn="l">
              <a:spcBef>
                <a:spcPts val="0"/>
              </a:spcBef>
              <a:spcAft>
                <a:spcPts val="0"/>
              </a:spcAft>
              <a:buClr>
                <a:schemeClr val="lt2"/>
              </a:buClr>
              <a:buSzPts val="1800"/>
              <a:buFont typeface="Calibri"/>
              <a:buChar char="●"/>
            </a:pPr>
            <a:r>
              <a:rPr lang="en" sz="1800">
                <a:solidFill>
                  <a:schemeClr val="lt2"/>
                </a:solidFill>
                <a:latin typeface="Calibri"/>
                <a:ea typeface="Calibri"/>
                <a:cs typeface="Calibri"/>
                <a:sym typeface="Calibri"/>
              </a:rPr>
              <a:t>Order theory</a:t>
            </a:r>
            <a:endParaRPr sz="1800">
              <a:solidFill>
                <a:schemeClr val="lt2"/>
              </a:solidFill>
              <a:latin typeface="Calibri"/>
              <a:ea typeface="Calibri"/>
              <a:cs typeface="Calibri"/>
              <a:sym typeface="Calibri"/>
            </a:endParaRPr>
          </a:p>
          <a:p>
            <a:pPr indent="-342900" lvl="0" marL="457200" rtl="0" algn="l">
              <a:spcBef>
                <a:spcPts val="0"/>
              </a:spcBef>
              <a:spcAft>
                <a:spcPts val="0"/>
              </a:spcAft>
              <a:buClr>
                <a:schemeClr val="lt2"/>
              </a:buClr>
              <a:buSzPts val="1800"/>
              <a:buFont typeface="Calibri"/>
              <a:buChar char="●"/>
            </a:pPr>
            <a:r>
              <a:rPr lang="en" sz="1800">
                <a:solidFill>
                  <a:schemeClr val="lt2"/>
                </a:solidFill>
                <a:latin typeface="Calibri"/>
                <a:ea typeface="Calibri"/>
                <a:cs typeface="Calibri"/>
                <a:sym typeface="Calibri"/>
              </a:rPr>
              <a:t>Fixpoints and function iterates</a:t>
            </a:r>
            <a:endParaRPr sz="1800">
              <a:solidFill>
                <a:schemeClr val="lt2"/>
              </a:solidFill>
              <a:latin typeface="Calibri"/>
              <a:ea typeface="Calibri"/>
              <a:cs typeface="Calibri"/>
              <a:sym typeface="Calibri"/>
            </a:endParaRPr>
          </a:p>
        </p:txBody>
      </p:sp>
      <p:sp>
        <p:nvSpPr>
          <p:cNvPr id="73" name="Google Shape;73;p15"/>
          <p:cNvSpPr/>
          <p:nvPr/>
        </p:nvSpPr>
        <p:spPr>
          <a:xfrm>
            <a:off x="588625" y="2352419"/>
            <a:ext cx="3566400" cy="1087500"/>
          </a:xfrm>
          <a:prstGeom prst="roundRect">
            <a:avLst>
              <a:gd fmla="val 8795"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Calibri"/>
                <a:ea typeface="Calibri"/>
                <a:cs typeface="Calibri"/>
                <a:sym typeface="Calibri"/>
              </a:rPr>
              <a:t>Part 2</a:t>
            </a:r>
            <a:endParaRPr sz="2100">
              <a:solidFill>
                <a:schemeClr val="lt1"/>
              </a:solidFill>
              <a:latin typeface="Calibri"/>
              <a:ea typeface="Calibri"/>
              <a:cs typeface="Calibri"/>
              <a:sym typeface="Calibri"/>
            </a:endParaRPr>
          </a:p>
          <a:p>
            <a:pPr indent="0" lvl="0" marL="0" rtl="0" algn="ctr">
              <a:spcBef>
                <a:spcPts val="0"/>
              </a:spcBef>
              <a:spcAft>
                <a:spcPts val="0"/>
              </a:spcAft>
              <a:buNone/>
            </a:pPr>
            <a:r>
              <a:rPr lang="en" sz="2100">
                <a:solidFill>
                  <a:schemeClr val="lt1"/>
                </a:solidFill>
                <a:latin typeface="Calibri"/>
                <a:ea typeface="Calibri"/>
                <a:cs typeface="Calibri"/>
                <a:sym typeface="Calibri"/>
              </a:rPr>
              <a:t>Dataflow analysis</a:t>
            </a:r>
            <a:endParaRPr sz="2100">
              <a:solidFill>
                <a:schemeClr val="lt1"/>
              </a:solidFill>
              <a:latin typeface="Calibri"/>
              <a:ea typeface="Calibri"/>
              <a:cs typeface="Calibri"/>
              <a:sym typeface="Calibri"/>
            </a:endParaRPr>
          </a:p>
        </p:txBody>
      </p:sp>
      <p:sp>
        <p:nvSpPr>
          <p:cNvPr id="74" name="Google Shape;74;p15"/>
          <p:cNvSpPr txBox="1"/>
          <p:nvPr/>
        </p:nvSpPr>
        <p:spPr>
          <a:xfrm>
            <a:off x="4500125" y="2352425"/>
            <a:ext cx="4093200" cy="10875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chemeClr val="lt2"/>
              </a:buClr>
              <a:buSzPts val="1800"/>
              <a:buFont typeface="Calibri"/>
              <a:buChar char="●"/>
            </a:pPr>
            <a:r>
              <a:rPr lang="en" sz="1800">
                <a:solidFill>
                  <a:schemeClr val="lt2"/>
                </a:solidFill>
                <a:latin typeface="Calibri"/>
                <a:ea typeface="Calibri"/>
                <a:cs typeface="Calibri"/>
                <a:sym typeface="Calibri"/>
              </a:rPr>
              <a:t>Forward and backward analyses</a:t>
            </a:r>
            <a:endParaRPr sz="1800">
              <a:solidFill>
                <a:schemeClr val="lt2"/>
              </a:solidFill>
              <a:latin typeface="Calibri"/>
              <a:ea typeface="Calibri"/>
              <a:cs typeface="Calibri"/>
              <a:sym typeface="Calibri"/>
            </a:endParaRPr>
          </a:p>
          <a:p>
            <a:pPr indent="-342900" lvl="0" marL="457200" rtl="0" algn="l">
              <a:spcBef>
                <a:spcPts val="0"/>
              </a:spcBef>
              <a:spcAft>
                <a:spcPts val="0"/>
              </a:spcAft>
              <a:buClr>
                <a:schemeClr val="lt2"/>
              </a:buClr>
              <a:buSzPts val="1800"/>
              <a:buFont typeface="Calibri"/>
              <a:buChar char="●"/>
            </a:pPr>
            <a:r>
              <a:rPr lang="en" sz="1800">
                <a:solidFill>
                  <a:schemeClr val="lt2"/>
                </a:solidFill>
                <a:latin typeface="Calibri"/>
                <a:ea typeface="Calibri"/>
                <a:cs typeface="Calibri"/>
                <a:sym typeface="Calibri"/>
              </a:rPr>
              <a:t>General framework</a:t>
            </a:r>
            <a:endParaRPr sz="1800">
              <a:solidFill>
                <a:schemeClr val="lt2"/>
              </a:solidFill>
              <a:latin typeface="Calibri"/>
              <a:ea typeface="Calibri"/>
              <a:cs typeface="Calibri"/>
              <a:sym typeface="Calibri"/>
            </a:endParaRPr>
          </a:p>
          <a:p>
            <a:pPr indent="-342900" lvl="0" marL="457200" rtl="0" algn="l">
              <a:spcBef>
                <a:spcPts val="0"/>
              </a:spcBef>
              <a:spcAft>
                <a:spcPts val="0"/>
              </a:spcAft>
              <a:buClr>
                <a:schemeClr val="lt2"/>
              </a:buClr>
              <a:buSzPts val="1800"/>
              <a:buFont typeface="Calibri"/>
              <a:buChar char="●"/>
            </a:pPr>
            <a:r>
              <a:rPr lang="en" sz="1800">
                <a:solidFill>
                  <a:schemeClr val="lt2"/>
                </a:solidFill>
                <a:latin typeface="Calibri"/>
                <a:ea typeface="Calibri"/>
                <a:cs typeface="Calibri"/>
                <a:sym typeface="Calibri"/>
              </a:rPr>
              <a:t>Interprocedurality</a:t>
            </a:r>
            <a:endParaRPr sz="1800">
              <a:solidFill>
                <a:schemeClr val="lt2"/>
              </a:solidFill>
              <a:latin typeface="Calibri"/>
              <a:ea typeface="Calibri"/>
              <a:cs typeface="Calibri"/>
              <a:sym typeface="Calibri"/>
            </a:endParaRPr>
          </a:p>
        </p:txBody>
      </p:sp>
      <p:sp>
        <p:nvSpPr>
          <p:cNvPr id="75" name="Google Shape;75;p15"/>
          <p:cNvSpPr/>
          <p:nvPr/>
        </p:nvSpPr>
        <p:spPr>
          <a:xfrm>
            <a:off x="588625" y="1096713"/>
            <a:ext cx="3566400" cy="1087500"/>
          </a:xfrm>
          <a:prstGeom prst="roundRect">
            <a:avLst>
              <a:gd fmla="val 8795"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Calibri"/>
                <a:ea typeface="Calibri"/>
                <a:cs typeface="Calibri"/>
                <a:sym typeface="Calibri"/>
              </a:rPr>
              <a:t>Part 1</a:t>
            </a:r>
            <a:endParaRPr sz="2100">
              <a:solidFill>
                <a:schemeClr val="lt1"/>
              </a:solidFill>
              <a:latin typeface="Calibri"/>
              <a:ea typeface="Calibri"/>
              <a:cs typeface="Calibri"/>
              <a:sym typeface="Calibri"/>
            </a:endParaRPr>
          </a:p>
          <a:p>
            <a:pPr indent="0" lvl="0" marL="0" rtl="0" algn="ctr">
              <a:spcBef>
                <a:spcPts val="0"/>
              </a:spcBef>
              <a:spcAft>
                <a:spcPts val="0"/>
              </a:spcAft>
              <a:buNone/>
            </a:pPr>
            <a:r>
              <a:rPr lang="en" sz="2100">
                <a:solidFill>
                  <a:schemeClr val="lt1"/>
                </a:solidFill>
                <a:latin typeface="Calibri"/>
                <a:ea typeface="Calibri"/>
                <a:cs typeface="Calibri"/>
                <a:sym typeface="Calibri"/>
              </a:rPr>
              <a:t>Mathematical background</a:t>
            </a:r>
            <a:endParaRPr sz="2100">
              <a:solidFill>
                <a:schemeClr val="lt1"/>
              </a:solidFill>
              <a:latin typeface="Calibri"/>
              <a:ea typeface="Calibri"/>
              <a:cs typeface="Calibri"/>
              <a:sym typeface="Calibri"/>
            </a:endParaRPr>
          </a:p>
        </p:txBody>
      </p:sp>
      <p:sp>
        <p:nvSpPr>
          <p:cNvPr id="76" name="Google Shape;76;p15"/>
          <p:cNvSpPr/>
          <p:nvPr/>
        </p:nvSpPr>
        <p:spPr>
          <a:xfrm>
            <a:off x="588625" y="3608125"/>
            <a:ext cx="3566400" cy="1087500"/>
          </a:xfrm>
          <a:prstGeom prst="roundRect">
            <a:avLst>
              <a:gd fmla="val 879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Calibri"/>
                <a:ea typeface="Calibri"/>
                <a:cs typeface="Calibri"/>
                <a:sym typeface="Calibri"/>
              </a:rPr>
              <a:t>Part 3</a:t>
            </a:r>
            <a:endParaRPr sz="2100">
              <a:solidFill>
                <a:schemeClr val="lt1"/>
              </a:solidFill>
              <a:latin typeface="Calibri"/>
              <a:ea typeface="Calibri"/>
              <a:cs typeface="Calibri"/>
              <a:sym typeface="Calibri"/>
            </a:endParaRPr>
          </a:p>
          <a:p>
            <a:pPr indent="0" lvl="0" marL="0" rtl="0" algn="ctr">
              <a:spcBef>
                <a:spcPts val="0"/>
              </a:spcBef>
              <a:spcAft>
                <a:spcPts val="0"/>
              </a:spcAft>
              <a:buNone/>
            </a:pPr>
            <a:r>
              <a:rPr lang="en" sz="2100">
                <a:solidFill>
                  <a:schemeClr val="lt1"/>
                </a:solidFill>
                <a:latin typeface="Calibri"/>
                <a:ea typeface="Calibri"/>
                <a:cs typeface="Calibri"/>
                <a:sym typeface="Calibri"/>
              </a:rPr>
              <a:t>Abstract Interpretation</a:t>
            </a:r>
            <a:endParaRPr sz="2100">
              <a:solidFill>
                <a:schemeClr val="lt1"/>
              </a:solidFill>
              <a:latin typeface="Calibri"/>
              <a:ea typeface="Calibri"/>
              <a:cs typeface="Calibri"/>
              <a:sym typeface="Calibri"/>
            </a:endParaRPr>
          </a:p>
        </p:txBody>
      </p:sp>
      <p:sp>
        <p:nvSpPr>
          <p:cNvPr id="77" name="Google Shape;77;p15"/>
          <p:cNvSpPr txBox="1"/>
          <p:nvPr/>
        </p:nvSpPr>
        <p:spPr>
          <a:xfrm>
            <a:off x="4500125" y="3608125"/>
            <a:ext cx="4093200" cy="10875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chemeClr val="lt2"/>
              </a:buClr>
              <a:buSzPts val="1800"/>
              <a:buFont typeface="Calibri"/>
              <a:buChar char="●"/>
            </a:pPr>
            <a:r>
              <a:rPr lang="en" sz="1800">
                <a:solidFill>
                  <a:schemeClr val="lt2"/>
                </a:solidFill>
                <a:latin typeface="Calibri"/>
                <a:ea typeface="Calibri"/>
                <a:cs typeface="Calibri"/>
                <a:sym typeface="Calibri"/>
              </a:rPr>
              <a:t>Abstraction and concretization</a:t>
            </a:r>
            <a:endParaRPr sz="1800">
              <a:solidFill>
                <a:schemeClr val="lt2"/>
              </a:solidFill>
              <a:latin typeface="Calibri"/>
              <a:ea typeface="Calibri"/>
              <a:cs typeface="Calibri"/>
              <a:sym typeface="Calibri"/>
            </a:endParaRPr>
          </a:p>
          <a:p>
            <a:pPr indent="-342900" lvl="0" marL="457200" rtl="0" algn="l">
              <a:spcBef>
                <a:spcPts val="0"/>
              </a:spcBef>
              <a:spcAft>
                <a:spcPts val="0"/>
              </a:spcAft>
              <a:buClr>
                <a:schemeClr val="lt2"/>
              </a:buClr>
              <a:buSzPts val="1800"/>
              <a:buFont typeface="Calibri"/>
              <a:buChar char="●"/>
            </a:pPr>
            <a:r>
              <a:rPr lang="en" sz="1800">
                <a:solidFill>
                  <a:schemeClr val="lt2"/>
                </a:solidFill>
                <a:latin typeface="Calibri"/>
                <a:ea typeface="Calibri"/>
                <a:cs typeface="Calibri"/>
                <a:sym typeface="Calibri"/>
              </a:rPr>
              <a:t>Soundness</a:t>
            </a:r>
            <a:endParaRPr sz="1800">
              <a:solidFill>
                <a:schemeClr val="lt2"/>
              </a:solidFill>
              <a:latin typeface="Calibri"/>
              <a:ea typeface="Calibri"/>
              <a:cs typeface="Calibri"/>
              <a:sym typeface="Calibri"/>
            </a:endParaRPr>
          </a:p>
          <a:p>
            <a:pPr indent="-342900" lvl="0" marL="457200" rtl="0" algn="l">
              <a:spcBef>
                <a:spcPts val="0"/>
              </a:spcBef>
              <a:spcAft>
                <a:spcPts val="0"/>
              </a:spcAft>
              <a:buClr>
                <a:schemeClr val="lt2"/>
              </a:buClr>
              <a:buSzPts val="1800"/>
              <a:buFont typeface="Calibri"/>
              <a:buChar char="●"/>
            </a:pPr>
            <a:r>
              <a:rPr lang="en" sz="1800">
                <a:solidFill>
                  <a:schemeClr val="lt2"/>
                </a:solidFill>
                <a:latin typeface="Calibri"/>
                <a:ea typeface="Calibri"/>
                <a:cs typeface="Calibri"/>
                <a:sym typeface="Calibri"/>
              </a:rPr>
              <a:t>Convergence acceleration</a:t>
            </a:r>
            <a:endParaRPr sz="1800">
              <a:solidFill>
                <a:schemeClr val="lt2"/>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471900" y="1206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SCSR @ Ca’ Foscari - History</a:t>
            </a:r>
            <a:endParaRPr/>
          </a:p>
        </p:txBody>
      </p:sp>
      <p:sp>
        <p:nvSpPr>
          <p:cNvPr id="83" name="Google Shape;83;p16"/>
          <p:cNvSpPr txBox="1"/>
          <p:nvPr>
            <p:ph idx="1" type="body"/>
          </p:nvPr>
        </p:nvSpPr>
        <p:spPr>
          <a:xfrm>
            <a:off x="460950" y="988875"/>
            <a:ext cx="8222100" cy="12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Tasks were given after each part:</a:t>
            </a:r>
            <a:endParaRPr/>
          </a:p>
          <a:p>
            <a:pPr indent="-342900" lvl="0" marL="457200" rtl="0" algn="l">
              <a:spcBef>
                <a:spcPts val="1200"/>
              </a:spcBef>
              <a:spcAft>
                <a:spcPts val="0"/>
              </a:spcAft>
              <a:buSzPts val="1800"/>
              <a:buChar char="●"/>
            </a:pPr>
            <a:r>
              <a:rPr lang="en"/>
              <a:t>Exercises on </a:t>
            </a:r>
            <a:r>
              <a:rPr lang="en"/>
              <a:t>order theory and fixpoints</a:t>
            </a:r>
            <a:endParaRPr/>
          </a:p>
          <a:p>
            <a:pPr indent="-342900" lvl="0" marL="457200" rtl="0" algn="l">
              <a:spcBef>
                <a:spcPts val="0"/>
              </a:spcBef>
              <a:spcAft>
                <a:spcPts val="0"/>
              </a:spcAft>
              <a:buSzPts val="1800"/>
              <a:buChar char="●"/>
            </a:pPr>
            <a:r>
              <a:rPr lang="en"/>
              <a:t>Manual dataflow and abstract interpretation analyses</a:t>
            </a:r>
            <a:endParaRPr/>
          </a:p>
        </p:txBody>
      </p:sp>
      <p:sp>
        <p:nvSpPr>
          <p:cNvPr id="84" name="Google Shape;84;p1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5" name="Google Shape;85;p16"/>
          <p:cNvSpPr txBox="1"/>
          <p:nvPr>
            <p:ph idx="1" type="body"/>
          </p:nvPr>
        </p:nvSpPr>
        <p:spPr>
          <a:xfrm>
            <a:off x="460950" y="2227263"/>
            <a:ext cx="8222100" cy="12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final exam was split in two parts</a:t>
            </a:r>
            <a:r>
              <a:rPr lang="en"/>
              <a:t>:</a:t>
            </a:r>
            <a:endParaRPr/>
          </a:p>
          <a:p>
            <a:pPr indent="-342900" lvl="0" marL="457200" rtl="0" algn="l">
              <a:spcBef>
                <a:spcPts val="1200"/>
              </a:spcBef>
              <a:spcAft>
                <a:spcPts val="0"/>
              </a:spcAft>
              <a:buSzPts val="1800"/>
              <a:buChar char="●"/>
            </a:pPr>
            <a:r>
              <a:rPr lang="en"/>
              <a:t>Discussion of the tasks </a:t>
            </a:r>
            <a:endParaRPr/>
          </a:p>
          <a:p>
            <a:pPr indent="-342900" lvl="0" marL="457200" rtl="0" algn="l">
              <a:spcBef>
                <a:spcPts val="0"/>
              </a:spcBef>
              <a:spcAft>
                <a:spcPts val="0"/>
              </a:spcAft>
              <a:buSzPts val="1800"/>
              <a:buChar char="●"/>
            </a:pPr>
            <a:r>
              <a:rPr lang="en"/>
              <a:t>Presentation of a scientific paper assigned by the teacher</a:t>
            </a:r>
            <a:endParaRPr/>
          </a:p>
        </p:txBody>
      </p:sp>
      <p:sp>
        <p:nvSpPr>
          <p:cNvPr id="86" name="Google Shape;86;p16"/>
          <p:cNvSpPr txBox="1"/>
          <p:nvPr>
            <p:ph idx="1" type="body"/>
          </p:nvPr>
        </p:nvSpPr>
        <p:spPr>
          <a:xfrm>
            <a:off x="460950" y="3465650"/>
            <a:ext cx="8222100" cy="12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3"/>
                </a:solidFill>
              </a:rPr>
              <a:t>Mixed feedback:</a:t>
            </a:r>
            <a:endParaRPr>
              <a:solidFill>
                <a:schemeClr val="accent3"/>
              </a:solidFill>
            </a:endParaRPr>
          </a:p>
          <a:p>
            <a:pPr indent="-342900" lvl="0" marL="457200" rtl="0" algn="l">
              <a:spcBef>
                <a:spcPts val="1200"/>
              </a:spcBef>
              <a:spcAft>
                <a:spcPts val="0"/>
              </a:spcAft>
              <a:buClr>
                <a:schemeClr val="accent3"/>
              </a:buClr>
              <a:buSzPts val="1800"/>
              <a:buChar char="●"/>
            </a:pPr>
            <a:r>
              <a:rPr lang="en">
                <a:solidFill>
                  <a:schemeClr val="accent3"/>
                </a:solidFill>
              </a:rPr>
              <a:t>Low understanding of what is the end goal for the analyses</a:t>
            </a:r>
            <a:endParaRPr>
              <a:solidFill>
                <a:schemeClr val="accent3"/>
              </a:solidFill>
            </a:endParaRPr>
          </a:p>
          <a:p>
            <a:pPr indent="-342900" lvl="0" marL="457200" rtl="0" algn="l">
              <a:spcBef>
                <a:spcPts val="0"/>
              </a:spcBef>
              <a:spcAft>
                <a:spcPts val="0"/>
              </a:spcAft>
              <a:buClr>
                <a:schemeClr val="accent3"/>
              </a:buClr>
              <a:buSzPts val="1800"/>
              <a:buChar char="●"/>
            </a:pPr>
            <a:r>
              <a:rPr lang="en">
                <a:solidFill>
                  <a:schemeClr val="accent3"/>
                </a:solidFill>
              </a:rPr>
              <a:t>No understanding of how to do analyses practically</a:t>
            </a:r>
            <a:endParaRPr>
              <a:solidFill>
                <a:schemeClr val="accent3"/>
              </a:solidFill>
            </a:endParaRPr>
          </a:p>
        </p:txBody>
      </p:sp>
      <p:sp>
        <p:nvSpPr>
          <p:cNvPr id="87" name="Google Shape;87;p16"/>
          <p:cNvSpPr/>
          <p:nvPr/>
        </p:nvSpPr>
        <p:spPr>
          <a:xfrm>
            <a:off x="4825200" y="2387275"/>
            <a:ext cx="3868800" cy="1437000"/>
          </a:xfrm>
          <a:prstGeom prst="wedgeRoundRectCallout">
            <a:avLst>
              <a:gd fmla="val -21036" name="adj1"/>
              <a:gd fmla="val 67938" name="adj2"/>
              <a:gd fmla="val 0" name="adj3"/>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Calibri"/>
                <a:ea typeface="Calibri"/>
                <a:cs typeface="Calibri"/>
                <a:sym typeface="Calibri"/>
              </a:rPr>
              <a:t>Low engagement:</a:t>
            </a:r>
            <a:endParaRPr sz="1800">
              <a:solidFill>
                <a:schemeClr val="lt1"/>
              </a:solidFill>
              <a:latin typeface="Calibri"/>
              <a:ea typeface="Calibri"/>
              <a:cs typeface="Calibri"/>
              <a:sym typeface="Calibri"/>
            </a:endParaRPr>
          </a:p>
          <a:p>
            <a:pPr indent="0" lvl="0" marL="0" rtl="0" algn="ctr">
              <a:spcBef>
                <a:spcPts val="0"/>
              </a:spcBef>
              <a:spcAft>
                <a:spcPts val="0"/>
              </a:spcAft>
              <a:buNone/>
            </a:pPr>
            <a:r>
              <a:rPr lang="en" sz="1800">
                <a:solidFill>
                  <a:schemeClr val="lt1"/>
                </a:solidFill>
                <a:latin typeface="Calibri"/>
                <a:ea typeface="Calibri"/>
                <a:cs typeface="Calibri"/>
                <a:sym typeface="Calibri"/>
              </a:rPr>
              <a:t>One master thesis every few years</a:t>
            </a:r>
            <a:endParaRPr sz="1800">
              <a:solidFill>
                <a:schemeClr val="lt1"/>
              </a:solidFill>
              <a:latin typeface="Calibri"/>
              <a:ea typeface="Calibri"/>
              <a:cs typeface="Calibri"/>
              <a:sym typeface="Calibri"/>
            </a:endParaRPr>
          </a:p>
          <a:p>
            <a:pPr indent="0" lvl="0" marL="0" rtl="0" algn="ctr">
              <a:spcBef>
                <a:spcPts val="0"/>
              </a:spcBef>
              <a:spcAft>
                <a:spcPts val="0"/>
              </a:spcAft>
              <a:buNone/>
            </a:pPr>
            <a:r>
              <a:rPr lang="en" sz="1800">
                <a:solidFill>
                  <a:schemeClr val="lt1"/>
                </a:solidFill>
                <a:latin typeface="Calibri"/>
                <a:ea typeface="Calibri"/>
                <a:cs typeface="Calibri"/>
                <a:sym typeface="Calibri"/>
              </a:rPr>
              <a:t>PhD students influx mostly from other universities</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1206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Students’ Feedback</a:t>
            </a:r>
            <a:endParaRPr/>
          </a:p>
        </p:txBody>
      </p:sp>
      <p:sp>
        <p:nvSpPr>
          <p:cNvPr id="93" name="Google Shape;93;p1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4" name="Google Shape;94;p17"/>
          <p:cNvSpPr txBox="1"/>
          <p:nvPr/>
        </p:nvSpPr>
        <p:spPr>
          <a:xfrm>
            <a:off x="4500125" y="1096725"/>
            <a:ext cx="4093200" cy="10875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chemeClr val="accent3"/>
              </a:buClr>
              <a:buSzPts val="1800"/>
              <a:buChar char="●"/>
            </a:pPr>
            <a:r>
              <a:rPr lang="en" sz="1800">
                <a:solidFill>
                  <a:schemeClr val="accent3"/>
                </a:solidFill>
                <a:latin typeface="Calibri"/>
                <a:ea typeface="Calibri"/>
                <a:cs typeface="Calibri"/>
                <a:sym typeface="Calibri"/>
              </a:rPr>
              <a:t>Takes up a lot of time (</a:t>
            </a:r>
            <a:r>
              <a:rPr lang="en" sz="1800">
                <a:solidFill>
                  <a:schemeClr val="accent3"/>
                </a:solidFill>
              </a:rPr>
              <a:t>~</a:t>
            </a:r>
            <a:r>
              <a:rPr lang="en" sz="1800">
                <a:solidFill>
                  <a:schemeClr val="accent3"/>
                </a:solidFill>
                <a:latin typeface="Calibri"/>
                <a:ea typeface="Calibri"/>
                <a:cs typeface="Calibri"/>
                <a:sym typeface="Calibri"/>
              </a:rPr>
              <a:t>6-8 hours)</a:t>
            </a:r>
            <a:endParaRPr sz="1800">
              <a:solidFill>
                <a:schemeClr val="accent3"/>
              </a:solidFill>
              <a:latin typeface="Calibri"/>
              <a:ea typeface="Calibri"/>
              <a:cs typeface="Calibri"/>
              <a:sym typeface="Calibri"/>
            </a:endParaRPr>
          </a:p>
          <a:p>
            <a:pPr indent="-342900" lvl="0" marL="457200" rtl="0" algn="l">
              <a:spcBef>
                <a:spcPts val="0"/>
              </a:spcBef>
              <a:spcAft>
                <a:spcPts val="0"/>
              </a:spcAft>
              <a:buClr>
                <a:schemeClr val="accent3"/>
              </a:buClr>
              <a:buSzPts val="1800"/>
              <a:buFont typeface="Calibri"/>
              <a:buChar char="●"/>
            </a:pPr>
            <a:r>
              <a:rPr lang="en" sz="1800">
                <a:solidFill>
                  <a:schemeClr val="accent3"/>
                </a:solidFill>
                <a:latin typeface="Calibri"/>
                <a:ea typeface="Calibri"/>
                <a:cs typeface="Calibri"/>
                <a:sym typeface="Calibri"/>
              </a:rPr>
              <a:t>No clear applications at this stage</a:t>
            </a:r>
            <a:endParaRPr sz="1800">
              <a:solidFill>
                <a:schemeClr val="accent3"/>
              </a:solidFill>
              <a:latin typeface="Calibri"/>
              <a:ea typeface="Calibri"/>
              <a:cs typeface="Calibri"/>
              <a:sym typeface="Calibri"/>
            </a:endParaRPr>
          </a:p>
        </p:txBody>
      </p:sp>
      <p:sp>
        <p:nvSpPr>
          <p:cNvPr id="95" name="Google Shape;95;p17"/>
          <p:cNvSpPr/>
          <p:nvPr/>
        </p:nvSpPr>
        <p:spPr>
          <a:xfrm>
            <a:off x="588625" y="2352419"/>
            <a:ext cx="3566400" cy="1087500"/>
          </a:xfrm>
          <a:prstGeom prst="roundRect">
            <a:avLst>
              <a:gd fmla="val 8795"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Calibri"/>
                <a:ea typeface="Calibri"/>
                <a:cs typeface="Calibri"/>
                <a:sym typeface="Calibri"/>
              </a:rPr>
              <a:t>Part 2</a:t>
            </a:r>
            <a:endParaRPr sz="2100">
              <a:solidFill>
                <a:schemeClr val="lt1"/>
              </a:solidFill>
              <a:latin typeface="Calibri"/>
              <a:ea typeface="Calibri"/>
              <a:cs typeface="Calibri"/>
              <a:sym typeface="Calibri"/>
            </a:endParaRPr>
          </a:p>
          <a:p>
            <a:pPr indent="0" lvl="0" marL="0" rtl="0" algn="ctr">
              <a:spcBef>
                <a:spcPts val="0"/>
              </a:spcBef>
              <a:spcAft>
                <a:spcPts val="0"/>
              </a:spcAft>
              <a:buNone/>
            </a:pPr>
            <a:r>
              <a:rPr lang="en" sz="2100">
                <a:solidFill>
                  <a:schemeClr val="lt1"/>
                </a:solidFill>
                <a:latin typeface="Calibri"/>
                <a:ea typeface="Calibri"/>
                <a:cs typeface="Calibri"/>
                <a:sym typeface="Calibri"/>
              </a:rPr>
              <a:t>Dataflow analysis</a:t>
            </a:r>
            <a:endParaRPr sz="2100">
              <a:solidFill>
                <a:schemeClr val="lt1"/>
              </a:solidFill>
              <a:latin typeface="Calibri"/>
              <a:ea typeface="Calibri"/>
              <a:cs typeface="Calibri"/>
              <a:sym typeface="Calibri"/>
            </a:endParaRPr>
          </a:p>
        </p:txBody>
      </p:sp>
      <p:sp>
        <p:nvSpPr>
          <p:cNvPr id="96" name="Google Shape;96;p17"/>
          <p:cNvSpPr txBox="1"/>
          <p:nvPr/>
        </p:nvSpPr>
        <p:spPr>
          <a:xfrm>
            <a:off x="4500125" y="2352425"/>
            <a:ext cx="4093200" cy="10875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chemeClr val="accent2"/>
              </a:buClr>
              <a:buSzPts val="1800"/>
              <a:buFont typeface="Calibri"/>
              <a:buChar char="●"/>
            </a:pPr>
            <a:r>
              <a:rPr lang="en" sz="1800">
                <a:solidFill>
                  <a:schemeClr val="accent2"/>
                </a:solidFill>
                <a:latin typeface="Calibri"/>
                <a:ea typeface="Calibri"/>
                <a:cs typeface="Calibri"/>
                <a:sym typeface="Calibri"/>
              </a:rPr>
              <a:t>First practical applications!</a:t>
            </a:r>
            <a:endParaRPr sz="1800">
              <a:solidFill>
                <a:schemeClr val="accent2"/>
              </a:solidFill>
              <a:latin typeface="Calibri"/>
              <a:ea typeface="Calibri"/>
              <a:cs typeface="Calibri"/>
              <a:sym typeface="Calibri"/>
            </a:endParaRPr>
          </a:p>
          <a:p>
            <a:pPr indent="-342900" lvl="0" marL="457200" rtl="0" algn="l">
              <a:spcBef>
                <a:spcPts val="0"/>
              </a:spcBef>
              <a:spcAft>
                <a:spcPts val="0"/>
              </a:spcAft>
              <a:buClr>
                <a:schemeClr val="accent3"/>
              </a:buClr>
              <a:buSzPts val="1800"/>
              <a:buFont typeface="Calibri"/>
              <a:buChar char="●"/>
            </a:pPr>
            <a:r>
              <a:rPr lang="en" sz="1800">
                <a:solidFill>
                  <a:schemeClr val="accent3"/>
                </a:solidFill>
                <a:latin typeface="Calibri"/>
                <a:ea typeface="Calibri"/>
                <a:cs typeface="Calibri"/>
                <a:sym typeface="Calibri"/>
              </a:rPr>
              <a:t>Manual exercises done on paper</a:t>
            </a:r>
            <a:endParaRPr sz="1800">
              <a:solidFill>
                <a:schemeClr val="accent3"/>
              </a:solidFill>
              <a:latin typeface="Calibri"/>
              <a:ea typeface="Calibri"/>
              <a:cs typeface="Calibri"/>
              <a:sym typeface="Calibri"/>
            </a:endParaRPr>
          </a:p>
          <a:p>
            <a:pPr indent="-342900" lvl="0" marL="457200" rtl="0" algn="l">
              <a:spcBef>
                <a:spcPts val="0"/>
              </a:spcBef>
              <a:spcAft>
                <a:spcPts val="0"/>
              </a:spcAft>
              <a:buClr>
                <a:schemeClr val="accent3"/>
              </a:buClr>
              <a:buSzPts val="1800"/>
              <a:buFont typeface="Calibri"/>
              <a:buChar char="●"/>
            </a:pPr>
            <a:r>
              <a:rPr lang="en" sz="1800">
                <a:solidFill>
                  <a:schemeClr val="accent3"/>
                </a:solidFill>
                <a:latin typeface="Calibri"/>
                <a:ea typeface="Calibri"/>
                <a:cs typeface="Calibri"/>
                <a:sym typeface="Calibri"/>
              </a:rPr>
              <a:t>Does not connect much with Part 1</a:t>
            </a:r>
            <a:endParaRPr sz="1800">
              <a:solidFill>
                <a:schemeClr val="accent3"/>
              </a:solidFill>
              <a:latin typeface="Calibri"/>
              <a:ea typeface="Calibri"/>
              <a:cs typeface="Calibri"/>
              <a:sym typeface="Calibri"/>
            </a:endParaRPr>
          </a:p>
        </p:txBody>
      </p:sp>
      <p:sp>
        <p:nvSpPr>
          <p:cNvPr id="97" name="Google Shape;97;p17"/>
          <p:cNvSpPr/>
          <p:nvPr/>
        </p:nvSpPr>
        <p:spPr>
          <a:xfrm>
            <a:off x="588625" y="1096713"/>
            <a:ext cx="3566400" cy="1087500"/>
          </a:xfrm>
          <a:prstGeom prst="roundRect">
            <a:avLst>
              <a:gd fmla="val 8795"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Calibri"/>
                <a:ea typeface="Calibri"/>
                <a:cs typeface="Calibri"/>
                <a:sym typeface="Calibri"/>
              </a:rPr>
              <a:t>Part 1</a:t>
            </a:r>
            <a:endParaRPr sz="2100">
              <a:solidFill>
                <a:schemeClr val="lt1"/>
              </a:solidFill>
              <a:latin typeface="Calibri"/>
              <a:ea typeface="Calibri"/>
              <a:cs typeface="Calibri"/>
              <a:sym typeface="Calibri"/>
            </a:endParaRPr>
          </a:p>
          <a:p>
            <a:pPr indent="0" lvl="0" marL="0" rtl="0" algn="ctr">
              <a:spcBef>
                <a:spcPts val="0"/>
              </a:spcBef>
              <a:spcAft>
                <a:spcPts val="0"/>
              </a:spcAft>
              <a:buNone/>
            </a:pPr>
            <a:r>
              <a:rPr lang="en" sz="2100">
                <a:solidFill>
                  <a:schemeClr val="lt1"/>
                </a:solidFill>
                <a:latin typeface="Calibri"/>
                <a:ea typeface="Calibri"/>
                <a:cs typeface="Calibri"/>
                <a:sym typeface="Calibri"/>
              </a:rPr>
              <a:t>Mathematical background</a:t>
            </a:r>
            <a:endParaRPr sz="2100">
              <a:solidFill>
                <a:schemeClr val="lt1"/>
              </a:solidFill>
              <a:latin typeface="Calibri"/>
              <a:ea typeface="Calibri"/>
              <a:cs typeface="Calibri"/>
              <a:sym typeface="Calibri"/>
            </a:endParaRPr>
          </a:p>
        </p:txBody>
      </p:sp>
      <p:sp>
        <p:nvSpPr>
          <p:cNvPr id="98" name="Google Shape;98;p17"/>
          <p:cNvSpPr/>
          <p:nvPr/>
        </p:nvSpPr>
        <p:spPr>
          <a:xfrm>
            <a:off x="588625" y="3608125"/>
            <a:ext cx="3566400" cy="1087500"/>
          </a:xfrm>
          <a:prstGeom prst="roundRect">
            <a:avLst>
              <a:gd fmla="val 879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Calibri"/>
                <a:ea typeface="Calibri"/>
                <a:cs typeface="Calibri"/>
                <a:sym typeface="Calibri"/>
              </a:rPr>
              <a:t>Part 3</a:t>
            </a:r>
            <a:endParaRPr sz="2100">
              <a:solidFill>
                <a:schemeClr val="lt1"/>
              </a:solidFill>
              <a:latin typeface="Calibri"/>
              <a:ea typeface="Calibri"/>
              <a:cs typeface="Calibri"/>
              <a:sym typeface="Calibri"/>
            </a:endParaRPr>
          </a:p>
          <a:p>
            <a:pPr indent="0" lvl="0" marL="0" rtl="0" algn="ctr">
              <a:spcBef>
                <a:spcPts val="0"/>
              </a:spcBef>
              <a:spcAft>
                <a:spcPts val="0"/>
              </a:spcAft>
              <a:buNone/>
            </a:pPr>
            <a:r>
              <a:rPr lang="en" sz="2100">
                <a:solidFill>
                  <a:schemeClr val="lt1"/>
                </a:solidFill>
                <a:latin typeface="Calibri"/>
                <a:ea typeface="Calibri"/>
                <a:cs typeface="Calibri"/>
                <a:sym typeface="Calibri"/>
              </a:rPr>
              <a:t>Abstract Interpretation</a:t>
            </a:r>
            <a:endParaRPr sz="2100">
              <a:solidFill>
                <a:schemeClr val="lt1"/>
              </a:solidFill>
              <a:latin typeface="Calibri"/>
              <a:ea typeface="Calibri"/>
              <a:cs typeface="Calibri"/>
              <a:sym typeface="Calibri"/>
            </a:endParaRPr>
          </a:p>
        </p:txBody>
      </p:sp>
      <p:sp>
        <p:nvSpPr>
          <p:cNvPr id="99" name="Google Shape;99;p17"/>
          <p:cNvSpPr txBox="1"/>
          <p:nvPr/>
        </p:nvSpPr>
        <p:spPr>
          <a:xfrm>
            <a:off x="4500125" y="3608125"/>
            <a:ext cx="4093200" cy="10875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chemeClr val="accent3"/>
              </a:buClr>
              <a:buSzPts val="1800"/>
              <a:buFont typeface="Calibri"/>
              <a:buChar char="●"/>
            </a:pPr>
            <a:r>
              <a:rPr lang="en" sz="1800">
                <a:solidFill>
                  <a:schemeClr val="accent3"/>
                </a:solidFill>
                <a:latin typeface="Calibri"/>
                <a:ea typeface="Calibri"/>
                <a:cs typeface="Calibri"/>
                <a:sym typeface="Calibri"/>
              </a:rPr>
              <a:t>Simple domains (mostly numeric)</a:t>
            </a:r>
            <a:endParaRPr sz="1800">
              <a:solidFill>
                <a:schemeClr val="accent3"/>
              </a:solidFill>
              <a:latin typeface="Calibri"/>
              <a:ea typeface="Calibri"/>
              <a:cs typeface="Calibri"/>
              <a:sym typeface="Calibri"/>
            </a:endParaRPr>
          </a:p>
          <a:p>
            <a:pPr indent="-342900" lvl="0" marL="457200" rtl="0" algn="l">
              <a:spcBef>
                <a:spcPts val="0"/>
              </a:spcBef>
              <a:spcAft>
                <a:spcPts val="0"/>
              </a:spcAft>
              <a:buClr>
                <a:schemeClr val="accent3"/>
              </a:buClr>
              <a:buSzPts val="1800"/>
              <a:buFont typeface="Calibri"/>
              <a:buChar char="●"/>
            </a:pPr>
            <a:r>
              <a:rPr lang="en" sz="1800">
                <a:solidFill>
                  <a:schemeClr val="accent3"/>
                </a:solidFill>
                <a:latin typeface="Calibri"/>
                <a:ea typeface="Calibri"/>
                <a:cs typeface="Calibri"/>
                <a:sym typeface="Calibri"/>
              </a:rPr>
              <a:t>Manual exercises done on paper</a:t>
            </a:r>
            <a:endParaRPr sz="1800">
              <a:solidFill>
                <a:schemeClr val="accent3"/>
              </a:solidFill>
              <a:latin typeface="Calibri"/>
              <a:ea typeface="Calibri"/>
              <a:cs typeface="Calibri"/>
              <a:sym typeface="Calibri"/>
            </a:endParaRPr>
          </a:p>
          <a:p>
            <a:pPr indent="-342900" lvl="0" marL="457200" rtl="0" algn="l">
              <a:spcBef>
                <a:spcPts val="0"/>
              </a:spcBef>
              <a:spcAft>
                <a:spcPts val="0"/>
              </a:spcAft>
              <a:buClr>
                <a:schemeClr val="accent3"/>
              </a:buClr>
              <a:buSzPts val="1800"/>
              <a:buFont typeface="Calibri"/>
              <a:buChar char="●"/>
            </a:pPr>
            <a:r>
              <a:rPr lang="en" sz="1800">
                <a:solidFill>
                  <a:schemeClr val="accent3"/>
                </a:solidFill>
                <a:latin typeface="Calibri"/>
                <a:ea typeface="Calibri"/>
                <a:cs typeface="Calibri"/>
                <a:sym typeface="Calibri"/>
              </a:rPr>
              <a:t>Shallow discussion on how it’s used</a:t>
            </a:r>
            <a:endParaRPr sz="1800">
              <a:solidFill>
                <a:schemeClr val="accent3"/>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471900" y="1206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 </a:t>
            </a:r>
            <a:r>
              <a:rPr lang="en">
                <a:solidFill>
                  <a:schemeClr val="accent2"/>
                </a:solidFill>
              </a:rPr>
              <a:t>Li</a:t>
            </a:r>
            <a:r>
              <a:rPr lang="en"/>
              <a:t>brary for </a:t>
            </a:r>
            <a:r>
              <a:rPr lang="en">
                <a:solidFill>
                  <a:schemeClr val="accent2"/>
                </a:solidFill>
              </a:rPr>
              <a:t>S</a:t>
            </a:r>
            <a:r>
              <a:rPr lang="en"/>
              <a:t>tatic </a:t>
            </a:r>
            <a:r>
              <a:rPr lang="en">
                <a:solidFill>
                  <a:schemeClr val="accent2"/>
                </a:solidFill>
              </a:rPr>
              <a:t>A</a:t>
            </a:r>
            <a:r>
              <a:rPr lang="en"/>
              <a:t>nalysis</a:t>
            </a:r>
            <a:endParaRPr/>
          </a:p>
        </p:txBody>
      </p:sp>
      <p:sp>
        <p:nvSpPr>
          <p:cNvPr id="105" name="Google Shape;105;p1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6" name="Google Shape;106;p18" title="green-title-no-bg-cropped.png"/>
          <p:cNvPicPr preferRelativeResize="0"/>
          <p:nvPr/>
        </p:nvPicPr>
        <p:blipFill>
          <a:blip r:embed="rId3">
            <a:alphaModFix/>
          </a:blip>
          <a:stretch>
            <a:fillRect/>
          </a:stretch>
        </p:blipFill>
        <p:spPr>
          <a:xfrm>
            <a:off x="2893739" y="967825"/>
            <a:ext cx="3356521" cy="1279600"/>
          </a:xfrm>
          <a:prstGeom prst="rect">
            <a:avLst/>
          </a:prstGeom>
          <a:noFill/>
          <a:ln>
            <a:noFill/>
          </a:ln>
        </p:spPr>
      </p:pic>
      <p:sp>
        <p:nvSpPr>
          <p:cNvPr id="107" name="Google Shape;107;p18"/>
          <p:cNvSpPr txBox="1"/>
          <p:nvPr/>
        </p:nvSpPr>
        <p:spPr>
          <a:xfrm>
            <a:off x="1287750" y="2557262"/>
            <a:ext cx="6432600" cy="866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lang="en" sz="1800">
                <a:solidFill>
                  <a:schemeClr val="lt2"/>
                </a:solidFill>
                <a:latin typeface="Calibri"/>
                <a:ea typeface="Calibri"/>
                <a:cs typeface="Calibri"/>
                <a:sym typeface="Calibri"/>
              </a:rPr>
              <a:t>LiSA is a Java </a:t>
            </a:r>
            <a:r>
              <a:rPr b="1" lang="en" sz="1800">
                <a:solidFill>
                  <a:schemeClr val="lt2"/>
                </a:solidFill>
                <a:latin typeface="Calibri"/>
                <a:ea typeface="Calibri"/>
                <a:cs typeface="Calibri"/>
                <a:sym typeface="Calibri"/>
              </a:rPr>
              <a:t>library</a:t>
            </a:r>
            <a:r>
              <a:rPr lang="en" sz="1800">
                <a:solidFill>
                  <a:schemeClr val="lt2"/>
                </a:solidFill>
                <a:latin typeface="Calibri"/>
                <a:ea typeface="Calibri"/>
                <a:cs typeface="Calibri"/>
                <a:sym typeface="Calibri"/>
              </a:rPr>
              <a:t> for building static analyzers based on the Abstract Interpretation theory</a:t>
            </a:r>
            <a:endParaRPr sz="1800">
              <a:solidFill>
                <a:schemeClr val="lt2"/>
              </a:solidFill>
              <a:latin typeface="Calibri"/>
              <a:ea typeface="Calibri"/>
              <a:cs typeface="Calibri"/>
              <a:sym typeface="Calibri"/>
            </a:endParaRPr>
          </a:p>
        </p:txBody>
      </p:sp>
      <p:sp>
        <p:nvSpPr>
          <p:cNvPr id="108" name="Google Shape;108;p18"/>
          <p:cNvSpPr txBox="1"/>
          <p:nvPr/>
        </p:nvSpPr>
        <p:spPr>
          <a:xfrm>
            <a:off x="1370100" y="3733800"/>
            <a:ext cx="6403800" cy="767700"/>
          </a:xfrm>
          <a:prstGeom prst="rect">
            <a:avLst/>
          </a:prstGeom>
          <a:noFill/>
          <a:ln>
            <a:noFill/>
          </a:ln>
        </p:spPr>
        <p:txBody>
          <a:bodyPr anchorCtr="0" anchor="ctr" bIns="91425" lIns="91425" spcFirstLastPara="1" rIns="91425" wrap="square" tIns="91425">
            <a:normAutofit lnSpcReduction="10000"/>
          </a:bodyPr>
          <a:lstStyle/>
          <a:p>
            <a:pPr indent="0" lvl="0" marL="0" rtl="0" algn="ctr">
              <a:lnSpc>
                <a:spcPct val="115000"/>
              </a:lnSpc>
              <a:spcBef>
                <a:spcPts val="0"/>
              </a:spcBef>
              <a:spcAft>
                <a:spcPts val="1200"/>
              </a:spcAft>
              <a:buNone/>
            </a:pPr>
            <a:r>
              <a:rPr lang="en" sz="1800">
                <a:solidFill>
                  <a:schemeClr val="lt2"/>
                </a:solidFill>
                <a:latin typeface="Calibri"/>
                <a:ea typeface="Calibri"/>
                <a:cs typeface="Calibri"/>
                <a:sym typeface="Calibri"/>
              </a:rPr>
              <a:t>LiSA provides a </a:t>
            </a:r>
            <a:r>
              <a:rPr b="1" lang="en" sz="1800">
                <a:solidFill>
                  <a:schemeClr val="lt2"/>
                </a:solidFill>
                <a:latin typeface="Calibri"/>
                <a:ea typeface="Calibri"/>
                <a:cs typeface="Calibri"/>
                <a:sym typeface="Calibri"/>
              </a:rPr>
              <a:t>unique </a:t>
            </a:r>
            <a:r>
              <a:rPr lang="en" sz="1800">
                <a:solidFill>
                  <a:schemeClr val="lt2"/>
                </a:solidFill>
                <a:latin typeface="Calibri"/>
                <a:ea typeface="Calibri"/>
                <a:cs typeface="Calibri"/>
                <a:sym typeface="Calibri"/>
              </a:rPr>
              <a:t>and </a:t>
            </a:r>
            <a:r>
              <a:rPr b="1" lang="en" sz="1800">
                <a:solidFill>
                  <a:schemeClr val="lt2"/>
                </a:solidFill>
                <a:latin typeface="Calibri"/>
                <a:ea typeface="Calibri"/>
                <a:cs typeface="Calibri"/>
                <a:sym typeface="Calibri"/>
              </a:rPr>
              <a:t>generic</a:t>
            </a:r>
            <a:r>
              <a:rPr lang="en" sz="1800">
                <a:solidFill>
                  <a:schemeClr val="lt2"/>
                </a:solidFill>
                <a:latin typeface="Calibri"/>
                <a:ea typeface="Calibri"/>
                <a:cs typeface="Calibri"/>
                <a:sym typeface="Calibri"/>
              </a:rPr>
              <a:t> fixpoint algorithm operating on an </a:t>
            </a:r>
            <a:r>
              <a:rPr b="1" lang="en" sz="1800">
                <a:solidFill>
                  <a:schemeClr val="lt2"/>
                </a:solidFill>
                <a:latin typeface="Calibri"/>
                <a:ea typeface="Calibri"/>
                <a:cs typeface="Calibri"/>
                <a:sym typeface="Calibri"/>
              </a:rPr>
              <a:t>extensible</a:t>
            </a:r>
            <a:r>
              <a:rPr lang="en" sz="1800">
                <a:solidFill>
                  <a:schemeClr val="lt2"/>
                </a:solidFill>
                <a:latin typeface="Calibri"/>
                <a:ea typeface="Calibri"/>
                <a:cs typeface="Calibri"/>
                <a:sym typeface="Calibri"/>
              </a:rPr>
              <a:t> intermediate representation </a:t>
            </a:r>
            <a:endParaRPr sz="1800">
              <a:solidFill>
                <a:schemeClr val="lt2"/>
              </a:solidFill>
              <a:latin typeface="Calibri"/>
              <a:ea typeface="Calibri"/>
              <a:cs typeface="Calibri"/>
              <a:sym typeface="Calibri"/>
            </a:endParaRPr>
          </a:p>
        </p:txBody>
      </p:sp>
      <p:sp>
        <p:nvSpPr>
          <p:cNvPr id="109" name="Google Shape;109;p18"/>
          <p:cNvSpPr txBox="1"/>
          <p:nvPr/>
        </p:nvSpPr>
        <p:spPr>
          <a:xfrm>
            <a:off x="4283825" y="4399471"/>
            <a:ext cx="2358300" cy="317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accent1"/>
                </a:solidFill>
                <a:latin typeface="Calibri"/>
                <a:ea typeface="Calibri"/>
                <a:cs typeface="Calibri"/>
                <a:sym typeface="Calibri"/>
              </a:rPr>
              <a:t>for different languages</a:t>
            </a:r>
            <a:endParaRPr sz="1800">
              <a:solidFill>
                <a:schemeClr val="accent1"/>
              </a:solidFill>
              <a:latin typeface="Calibri"/>
              <a:ea typeface="Calibri"/>
              <a:cs typeface="Calibri"/>
              <a:sym typeface="Calibri"/>
            </a:endParaRPr>
          </a:p>
        </p:txBody>
      </p:sp>
      <p:sp>
        <p:nvSpPr>
          <p:cNvPr id="110" name="Google Shape;110;p18"/>
          <p:cNvSpPr txBox="1"/>
          <p:nvPr/>
        </p:nvSpPr>
        <p:spPr>
          <a:xfrm>
            <a:off x="2817550" y="3569575"/>
            <a:ext cx="2312700" cy="31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Calibri"/>
                <a:ea typeface="Calibri"/>
                <a:cs typeface="Calibri"/>
                <a:sym typeface="Calibri"/>
              </a:rPr>
              <a:t>for different analyses</a:t>
            </a:r>
            <a:endParaRPr sz="1800">
              <a:solidFill>
                <a:schemeClr val="accent3"/>
              </a:solidFill>
              <a:latin typeface="Calibri"/>
              <a:ea typeface="Calibri"/>
              <a:cs typeface="Calibri"/>
              <a:sym typeface="Calibri"/>
            </a:endParaRPr>
          </a:p>
        </p:txBody>
      </p:sp>
      <p:sp>
        <p:nvSpPr>
          <p:cNvPr id="111" name="Google Shape;111;p18"/>
          <p:cNvSpPr/>
          <p:nvPr/>
        </p:nvSpPr>
        <p:spPr>
          <a:xfrm>
            <a:off x="2893750" y="3882825"/>
            <a:ext cx="3561000" cy="232500"/>
          </a:xfrm>
          <a:prstGeom prst="roundRect">
            <a:avLst>
              <a:gd fmla="val 16667"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2" name="Google Shape;112;p18"/>
          <p:cNvSpPr/>
          <p:nvPr/>
        </p:nvSpPr>
        <p:spPr>
          <a:xfrm>
            <a:off x="2867225" y="4166975"/>
            <a:ext cx="3698700" cy="2325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471900" y="1206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LiSA’s structure</a:t>
            </a:r>
            <a:endParaRPr/>
          </a:p>
        </p:txBody>
      </p:sp>
      <p:sp>
        <p:nvSpPr>
          <p:cNvPr id="118" name="Google Shape;118;p1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119" name="Google Shape;119;p19"/>
          <p:cNvGrpSpPr/>
          <p:nvPr/>
        </p:nvGrpSpPr>
        <p:grpSpPr>
          <a:xfrm>
            <a:off x="941025" y="1421875"/>
            <a:ext cx="757764" cy="389664"/>
            <a:chOff x="914400" y="914400"/>
            <a:chExt cx="757764" cy="389664"/>
          </a:xfrm>
        </p:grpSpPr>
        <p:sp>
          <p:nvSpPr>
            <p:cNvPr id="120" name="Google Shape;120;p19"/>
            <p:cNvSpPr/>
            <p:nvPr/>
          </p:nvSpPr>
          <p:spPr>
            <a:xfrm>
              <a:off x="969264" y="969264"/>
              <a:ext cx="702900" cy="334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aseline="-25000" i="1">
                <a:latin typeface="Calibri"/>
                <a:ea typeface="Calibri"/>
                <a:cs typeface="Calibri"/>
                <a:sym typeface="Calibri"/>
              </a:endParaRPr>
            </a:p>
          </p:txBody>
        </p:sp>
        <p:sp>
          <p:nvSpPr>
            <p:cNvPr id="121" name="Google Shape;121;p19"/>
            <p:cNvSpPr/>
            <p:nvPr/>
          </p:nvSpPr>
          <p:spPr>
            <a:xfrm>
              <a:off x="941832" y="941832"/>
              <a:ext cx="702900" cy="334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aseline="-25000" i="1">
                <a:latin typeface="Calibri"/>
                <a:ea typeface="Calibri"/>
                <a:cs typeface="Calibri"/>
                <a:sym typeface="Calibri"/>
              </a:endParaRPr>
            </a:p>
          </p:txBody>
        </p:sp>
        <p:sp>
          <p:nvSpPr>
            <p:cNvPr id="122" name="Google Shape;122;p19"/>
            <p:cNvSpPr/>
            <p:nvPr/>
          </p:nvSpPr>
          <p:spPr>
            <a:xfrm>
              <a:off x="914400" y="914400"/>
              <a:ext cx="702900" cy="334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P</a:t>
              </a:r>
              <a:r>
                <a:rPr baseline="-25000" i="1" lang="en">
                  <a:latin typeface="Calibri"/>
                  <a:ea typeface="Calibri"/>
                  <a:cs typeface="Calibri"/>
                  <a:sym typeface="Calibri"/>
                </a:rPr>
                <a:t>i</a:t>
              </a:r>
              <a:endParaRPr baseline="-25000" i="1">
                <a:latin typeface="Calibri"/>
                <a:ea typeface="Calibri"/>
                <a:cs typeface="Calibri"/>
                <a:sym typeface="Calibri"/>
              </a:endParaRPr>
            </a:p>
          </p:txBody>
        </p:sp>
      </p:grpSp>
      <p:grpSp>
        <p:nvGrpSpPr>
          <p:cNvPr id="123" name="Google Shape;123;p19"/>
          <p:cNvGrpSpPr/>
          <p:nvPr/>
        </p:nvGrpSpPr>
        <p:grpSpPr>
          <a:xfrm>
            <a:off x="711225" y="2115313"/>
            <a:ext cx="1217364" cy="444564"/>
            <a:chOff x="914400" y="1828800"/>
            <a:chExt cx="1217364" cy="444564"/>
          </a:xfrm>
        </p:grpSpPr>
        <p:sp>
          <p:nvSpPr>
            <p:cNvPr id="124" name="Google Shape;124;p19"/>
            <p:cNvSpPr/>
            <p:nvPr/>
          </p:nvSpPr>
          <p:spPr>
            <a:xfrm>
              <a:off x="969264" y="1883664"/>
              <a:ext cx="1162500" cy="3897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aseline="-25000" i="1">
                <a:latin typeface="Calibri"/>
                <a:ea typeface="Calibri"/>
                <a:cs typeface="Calibri"/>
                <a:sym typeface="Calibri"/>
              </a:endParaRPr>
            </a:p>
          </p:txBody>
        </p:sp>
        <p:sp>
          <p:nvSpPr>
            <p:cNvPr id="125" name="Google Shape;125;p19"/>
            <p:cNvSpPr/>
            <p:nvPr/>
          </p:nvSpPr>
          <p:spPr>
            <a:xfrm>
              <a:off x="941832" y="1856232"/>
              <a:ext cx="1162500" cy="3897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aseline="-25000" i="1">
                <a:latin typeface="Calibri"/>
                <a:ea typeface="Calibri"/>
                <a:cs typeface="Calibri"/>
                <a:sym typeface="Calibri"/>
              </a:endParaRPr>
            </a:p>
          </p:txBody>
        </p:sp>
        <p:sp>
          <p:nvSpPr>
            <p:cNvPr id="126" name="Google Shape;126;p19"/>
            <p:cNvSpPr/>
            <p:nvPr/>
          </p:nvSpPr>
          <p:spPr>
            <a:xfrm>
              <a:off x="914400" y="1828800"/>
              <a:ext cx="1162500" cy="3897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Frontend</a:t>
              </a:r>
              <a:r>
                <a:rPr baseline="-25000" i="1" lang="en">
                  <a:latin typeface="Calibri"/>
                  <a:ea typeface="Calibri"/>
                  <a:cs typeface="Calibri"/>
                  <a:sym typeface="Calibri"/>
                </a:rPr>
                <a:t>i</a:t>
              </a:r>
              <a:endParaRPr baseline="-25000" i="1">
                <a:latin typeface="Calibri"/>
                <a:ea typeface="Calibri"/>
                <a:cs typeface="Calibri"/>
                <a:sym typeface="Calibri"/>
              </a:endParaRPr>
            </a:p>
          </p:txBody>
        </p:sp>
      </p:grpSp>
      <p:sp>
        <p:nvSpPr>
          <p:cNvPr id="127" name="Google Shape;127;p19"/>
          <p:cNvSpPr/>
          <p:nvPr/>
        </p:nvSpPr>
        <p:spPr>
          <a:xfrm>
            <a:off x="2182847" y="1660350"/>
            <a:ext cx="6164700" cy="2737200"/>
          </a:xfrm>
          <a:prstGeom prst="roundRect">
            <a:avLst>
              <a:gd fmla="val 6091" name="adj"/>
            </a:avLst>
          </a:prstGeom>
          <a:solidFill>
            <a:schemeClr val="lt1"/>
          </a:solidFill>
          <a:ln cap="flat" cmpd="sng" w="19050">
            <a:solidFill>
              <a:schemeClr val="dk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 sz="1800">
                <a:latin typeface="Calibri"/>
                <a:ea typeface="Calibri"/>
                <a:cs typeface="Calibri"/>
                <a:sym typeface="Calibri"/>
              </a:rPr>
              <a:t> LiSA</a:t>
            </a:r>
            <a:endParaRPr sz="1800">
              <a:latin typeface="Calibri"/>
              <a:ea typeface="Calibri"/>
              <a:cs typeface="Calibri"/>
              <a:sym typeface="Calibri"/>
            </a:endParaRPr>
          </a:p>
        </p:txBody>
      </p:sp>
      <p:cxnSp>
        <p:nvCxnSpPr>
          <p:cNvPr id="128" name="Google Shape;128;p19"/>
          <p:cNvCxnSpPr>
            <a:stCxn id="122" idx="2"/>
            <a:endCxn id="126" idx="0"/>
          </p:cNvCxnSpPr>
          <p:nvPr/>
        </p:nvCxnSpPr>
        <p:spPr>
          <a:xfrm>
            <a:off x="1292475" y="1756675"/>
            <a:ext cx="0" cy="358500"/>
          </a:xfrm>
          <a:prstGeom prst="straightConnector1">
            <a:avLst/>
          </a:prstGeom>
          <a:noFill/>
          <a:ln cap="flat" cmpd="sng" w="9525">
            <a:solidFill>
              <a:schemeClr val="dk2"/>
            </a:solidFill>
            <a:prstDash val="solid"/>
            <a:round/>
            <a:headEnd len="med" w="med" type="none"/>
            <a:tailEnd len="med" w="med" type="triangle"/>
          </a:ln>
        </p:spPr>
      </p:cxnSp>
      <p:grpSp>
        <p:nvGrpSpPr>
          <p:cNvPr id="129" name="Google Shape;129;p19"/>
          <p:cNvGrpSpPr/>
          <p:nvPr/>
        </p:nvGrpSpPr>
        <p:grpSpPr>
          <a:xfrm>
            <a:off x="941025" y="2863638"/>
            <a:ext cx="757764" cy="389664"/>
            <a:chOff x="914400" y="914400"/>
            <a:chExt cx="757764" cy="389664"/>
          </a:xfrm>
        </p:grpSpPr>
        <p:sp>
          <p:nvSpPr>
            <p:cNvPr id="130" name="Google Shape;130;p19"/>
            <p:cNvSpPr/>
            <p:nvPr/>
          </p:nvSpPr>
          <p:spPr>
            <a:xfrm>
              <a:off x="969264" y="969264"/>
              <a:ext cx="702900" cy="334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aseline="-25000" i="1">
                <a:latin typeface="Calibri"/>
                <a:ea typeface="Calibri"/>
                <a:cs typeface="Calibri"/>
                <a:sym typeface="Calibri"/>
              </a:endParaRPr>
            </a:p>
          </p:txBody>
        </p:sp>
        <p:sp>
          <p:nvSpPr>
            <p:cNvPr id="131" name="Google Shape;131;p19"/>
            <p:cNvSpPr/>
            <p:nvPr/>
          </p:nvSpPr>
          <p:spPr>
            <a:xfrm>
              <a:off x="941832" y="941832"/>
              <a:ext cx="702900" cy="334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aseline="-25000" i="1">
                <a:latin typeface="Calibri"/>
                <a:ea typeface="Calibri"/>
                <a:cs typeface="Calibri"/>
                <a:sym typeface="Calibri"/>
              </a:endParaRPr>
            </a:p>
          </p:txBody>
        </p:sp>
        <p:sp>
          <p:nvSpPr>
            <p:cNvPr id="132" name="Google Shape;132;p19"/>
            <p:cNvSpPr/>
            <p:nvPr/>
          </p:nvSpPr>
          <p:spPr>
            <a:xfrm>
              <a:off x="914400" y="914400"/>
              <a:ext cx="702900" cy="334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CFGs</a:t>
              </a:r>
              <a:endParaRPr baseline="-25000" i="1">
                <a:latin typeface="Calibri"/>
                <a:ea typeface="Calibri"/>
                <a:cs typeface="Calibri"/>
                <a:sym typeface="Calibri"/>
              </a:endParaRPr>
            </a:p>
          </p:txBody>
        </p:sp>
      </p:grpSp>
      <p:cxnSp>
        <p:nvCxnSpPr>
          <p:cNvPr id="133" name="Google Shape;133;p19"/>
          <p:cNvCxnSpPr>
            <a:stCxn id="126" idx="2"/>
            <a:endCxn id="132" idx="0"/>
          </p:cNvCxnSpPr>
          <p:nvPr/>
        </p:nvCxnSpPr>
        <p:spPr>
          <a:xfrm>
            <a:off x="1292475" y="2505013"/>
            <a:ext cx="0" cy="358500"/>
          </a:xfrm>
          <a:prstGeom prst="straightConnector1">
            <a:avLst/>
          </a:prstGeom>
          <a:noFill/>
          <a:ln cap="flat" cmpd="sng" w="9525">
            <a:solidFill>
              <a:schemeClr val="dk2"/>
            </a:solidFill>
            <a:prstDash val="solid"/>
            <a:round/>
            <a:headEnd len="med" w="med" type="none"/>
            <a:tailEnd len="med" w="med" type="triangle"/>
          </a:ln>
        </p:spPr>
      </p:cxnSp>
      <p:sp>
        <p:nvSpPr>
          <p:cNvPr id="134" name="Google Shape;134;p19"/>
          <p:cNvSpPr/>
          <p:nvPr/>
        </p:nvSpPr>
        <p:spPr>
          <a:xfrm>
            <a:off x="2651725" y="2758950"/>
            <a:ext cx="1479300" cy="997200"/>
          </a:xfrm>
          <a:prstGeom prst="roundRect">
            <a:avLst>
              <a:gd fmla="val 8727" name="adj"/>
            </a:avLst>
          </a:prstGeom>
          <a:solidFill>
            <a:schemeClr val="lt1"/>
          </a:solid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rtl="0" algn="ctr">
              <a:spcBef>
                <a:spcPts val="0"/>
              </a:spcBef>
              <a:spcAft>
                <a:spcPts val="0"/>
              </a:spcAft>
              <a:buNone/>
            </a:pPr>
            <a:r>
              <a:rPr lang="en">
                <a:latin typeface="Calibri"/>
                <a:ea typeface="Calibri"/>
                <a:cs typeface="Calibri"/>
                <a:sym typeface="Calibri"/>
              </a:rPr>
              <a:t>Interprocedural</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Analysis</a:t>
            </a:r>
            <a:endParaRPr>
              <a:latin typeface="Calibri"/>
              <a:ea typeface="Calibri"/>
              <a:cs typeface="Calibri"/>
              <a:sym typeface="Calibri"/>
            </a:endParaRPr>
          </a:p>
        </p:txBody>
      </p:sp>
      <p:sp>
        <p:nvSpPr>
          <p:cNvPr id="135" name="Google Shape;135;p19"/>
          <p:cNvSpPr/>
          <p:nvPr/>
        </p:nvSpPr>
        <p:spPr>
          <a:xfrm>
            <a:off x="2727925" y="3286175"/>
            <a:ext cx="1326900" cy="389700"/>
          </a:xfrm>
          <a:prstGeom prst="roundRect">
            <a:avLst>
              <a:gd fmla="val 16667" name="adj"/>
            </a:avLst>
          </a:prstGeom>
          <a:solidFill>
            <a:schemeClr val="lt1"/>
          </a:solidFill>
          <a:ln cap="flat" cmpd="sng" w="19050">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Calibri"/>
                <a:ea typeface="Calibri"/>
                <a:cs typeface="Calibri"/>
                <a:sym typeface="Calibri"/>
              </a:rPr>
              <a:t>Call Graph</a:t>
            </a:r>
            <a:endParaRPr>
              <a:latin typeface="Calibri"/>
              <a:ea typeface="Calibri"/>
              <a:cs typeface="Calibri"/>
              <a:sym typeface="Calibri"/>
            </a:endParaRPr>
          </a:p>
        </p:txBody>
      </p:sp>
      <p:sp>
        <p:nvSpPr>
          <p:cNvPr id="136" name="Google Shape;136;p19"/>
          <p:cNvSpPr/>
          <p:nvPr/>
        </p:nvSpPr>
        <p:spPr>
          <a:xfrm>
            <a:off x="4601750" y="2556950"/>
            <a:ext cx="1326900" cy="3897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Calibri"/>
                <a:ea typeface="Calibri"/>
                <a:cs typeface="Calibri"/>
                <a:sym typeface="Calibri"/>
              </a:rPr>
              <a:t>CFG fixpoint</a:t>
            </a:r>
            <a:endParaRPr>
              <a:latin typeface="Calibri"/>
              <a:ea typeface="Calibri"/>
              <a:cs typeface="Calibri"/>
              <a:sym typeface="Calibri"/>
            </a:endParaRPr>
          </a:p>
        </p:txBody>
      </p:sp>
      <p:sp>
        <p:nvSpPr>
          <p:cNvPr id="137" name="Google Shape;137;p19"/>
          <p:cNvSpPr/>
          <p:nvPr/>
        </p:nvSpPr>
        <p:spPr>
          <a:xfrm>
            <a:off x="4601750" y="3699750"/>
            <a:ext cx="1326900" cy="4446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Calibri"/>
                <a:ea typeface="Calibri"/>
                <a:cs typeface="Calibri"/>
                <a:sym typeface="Calibri"/>
              </a:rPr>
              <a:t>Statement semantics</a:t>
            </a:r>
            <a:endParaRPr>
              <a:latin typeface="Calibri"/>
              <a:ea typeface="Calibri"/>
              <a:cs typeface="Calibri"/>
              <a:sym typeface="Calibri"/>
            </a:endParaRPr>
          </a:p>
        </p:txBody>
      </p:sp>
      <p:sp>
        <p:nvSpPr>
          <p:cNvPr id="138" name="Google Shape;138;p19"/>
          <p:cNvSpPr/>
          <p:nvPr/>
        </p:nvSpPr>
        <p:spPr>
          <a:xfrm>
            <a:off x="6475575" y="1877875"/>
            <a:ext cx="1326900" cy="389700"/>
          </a:xfrm>
          <a:prstGeom prst="roundRect">
            <a:avLst>
              <a:gd fmla="val 16667" name="adj"/>
            </a:avLst>
          </a:prstGeom>
          <a:solidFill>
            <a:schemeClr val="lt1"/>
          </a:solidFill>
          <a:ln cap="flat" cmpd="sng" w="19050">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Calibri"/>
                <a:ea typeface="Calibri"/>
                <a:cs typeface="Calibri"/>
                <a:sym typeface="Calibri"/>
              </a:rPr>
              <a:t>Checks</a:t>
            </a:r>
            <a:endParaRPr>
              <a:latin typeface="Calibri"/>
              <a:ea typeface="Calibri"/>
              <a:cs typeface="Calibri"/>
              <a:sym typeface="Calibri"/>
            </a:endParaRPr>
          </a:p>
        </p:txBody>
      </p:sp>
      <p:sp>
        <p:nvSpPr>
          <p:cNvPr id="139" name="Google Shape;139;p19"/>
          <p:cNvSpPr/>
          <p:nvPr/>
        </p:nvSpPr>
        <p:spPr>
          <a:xfrm>
            <a:off x="6399375" y="2537850"/>
            <a:ext cx="1479300" cy="1441500"/>
          </a:xfrm>
          <a:prstGeom prst="roundRect">
            <a:avLst>
              <a:gd fmla="val 6874" name="adj"/>
            </a:avLst>
          </a:prstGeom>
          <a:solidFill>
            <a:schemeClr val="lt1"/>
          </a:solidFill>
          <a:ln cap="flat" cmpd="sng" w="19050">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rtl="0" algn="ctr">
              <a:spcBef>
                <a:spcPts val="0"/>
              </a:spcBef>
              <a:spcAft>
                <a:spcPts val="0"/>
              </a:spcAft>
              <a:buNone/>
            </a:pPr>
            <a:r>
              <a:rPr lang="en">
                <a:latin typeface="Calibri"/>
                <a:ea typeface="Calibri"/>
                <a:cs typeface="Calibri"/>
                <a:sym typeface="Calibri"/>
              </a:rPr>
              <a:t>Abstract state</a:t>
            </a:r>
            <a:endParaRPr>
              <a:latin typeface="Calibri"/>
              <a:ea typeface="Calibri"/>
              <a:cs typeface="Calibri"/>
              <a:sym typeface="Calibri"/>
            </a:endParaRPr>
          </a:p>
        </p:txBody>
      </p:sp>
      <p:sp>
        <p:nvSpPr>
          <p:cNvPr id="140" name="Google Shape;140;p19"/>
          <p:cNvSpPr/>
          <p:nvPr/>
        </p:nvSpPr>
        <p:spPr>
          <a:xfrm>
            <a:off x="6475575" y="3438000"/>
            <a:ext cx="1326900" cy="444600"/>
          </a:xfrm>
          <a:prstGeom prst="roundRect">
            <a:avLst>
              <a:gd fmla="val 16667" name="adj"/>
            </a:avLst>
          </a:prstGeom>
          <a:solidFill>
            <a:schemeClr val="lt1"/>
          </a:solidFill>
          <a:ln cap="flat" cmpd="sng" w="19050">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Calibri"/>
                <a:ea typeface="Calibri"/>
                <a:cs typeface="Calibri"/>
                <a:sym typeface="Calibri"/>
              </a:rPr>
              <a:t>Value </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Domain</a:t>
            </a:r>
            <a:endParaRPr>
              <a:latin typeface="Calibri"/>
              <a:ea typeface="Calibri"/>
              <a:cs typeface="Calibri"/>
              <a:sym typeface="Calibri"/>
            </a:endParaRPr>
          </a:p>
        </p:txBody>
      </p:sp>
      <p:sp>
        <p:nvSpPr>
          <p:cNvPr id="141" name="Google Shape;141;p19"/>
          <p:cNvSpPr/>
          <p:nvPr/>
        </p:nvSpPr>
        <p:spPr>
          <a:xfrm>
            <a:off x="6475575" y="2908175"/>
            <a:ext cx="1326900" cy="444600"/>
          </a:xfrm>
          <a:prstGeom prst="roundRect">
            <a:avLst>
              <a:gd fmla="val 16667" name="adj"/>
            </a:avLst>
          </a:prstGeom>
          <a:solidFill>
            <a:schemeClr val="lt1"/>
          </a:solidFill>
          <a:ln cap="flat" cmpd="sng" w="19050">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Calibri"/>
                <a:ea typeface="Calibri"/>
                <a:cs typeface="Calibri"/>
                <a:sym typeface="Calibri"/>
              </a:rPr>
              <a:t>Heap </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Domain</a:t>
            </a:r>
            <a:endParaRPr>
              <a:latin typeface="Calibri"/>
              <a:ea typeface="Calibri"/>
              <a:cs typeface="Calibri"/>
              <a:sym typeface="Calibri"/>
            </a:endParaRPr>
          </a:p>
        </p:txBody>
      </p:sp>
      <p:cxnSp>
        <p:nvCxnSpPr>
          <p:cNvPr id="142" name="Google Shape;142;p19"/>
          <p:cNvCxnSpPr>
            <a:stCxn id="132" idx="3"/>
            <a:endCxn id="127" idx="1"/>
          </p:cNvCxnSpPr>
          <p:nvPr/>
        </p:nvCxnSpPr>
        <p:spPr>
          <a:xfrm flipH="1" rot="10800000">
            <a:off x="1643925" y="3028938"/>
            <a:ext cx="538800" cy="210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19"/>
          <p:cNvCxnSpPr>
            <a:stCxn id="136" idx="2"/>
            <a:endCxn id="137" idx="0"/>
          </p:cNvCxnSpPr>
          <p:nvPr/>
        </p:nvCxnSpPr>
        <p:spPr>
          <a:xfrm>
            <a:off x="5265200" y="2946650"/>
            <a:ext cx="0" cy="7530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p19"/>
          <p:cNvCxnSpPr>
            <a:stCxn id="134" idx="3"/>
            <a:endCxn id="136" idx="1"/>
          </p:cNvCxnSpPr>
          <p:nvPr/>
        </p:nvCxnSpPr>
        <p:spPr>
          <a:xfrm flipH="1" rot="10800000">
            <a:off x="4131025" y="2751750"/>
            <a:ext cx="470700" cy="505800"/>
          </a:xfrm>
          <a:prstGeom prst="straightConnector1">
            <a:avLst/>
          </a:prstGeom>
          <a:noFill/>
          <a:ln cap="flat" cmpd="sng" w="9525">
            <a:solidFill>
              <a:schemeClr val="dk2"/>
            </a:solidFill>
            <a:prstDash val="solid"/>
            <a:round/>
            <a:headEnd len="med" w="med" type="none"/>
            <a:tailEnd len="med" w="med" type="triangle"/>
          </a:ln>
        </p:spPr>
      </p:cxnSp>
      <p:cxnSp>
        <p:nvCxnSpPr>
          <p:cNvPr id="145" name="Google Shape;145;p19"/>
          <p:cNvCxnSpPr>
            <a:stCxn id="137" idx="1"/>
            <a:endCxn id="134" idx="3"/>
          </p:cNvCxnSpPr>
          <p:nvPr/>
        </p:nvCxnSpPr>
        <p:spPr>
          <a:xfrm rot="10800000">
            <a:off x="4131050" y="3257550"/>
            <a:ext cx="470700" cy="664500"/>
          </a:xfrm>
          <a:prstGeom prst="straightConnector1">
            <a:avLst/>
          </a:prstGeom>
          <a:noFill/>
          <a:ln cap="flat" cmpd="sng" w="9525">
            <a:solidFill>
              <a:schemeClr val="dk2"/>
            </a:solidFill>
            <a:prstDash val="solid"/>
            <a:round/>
            <a:headEnd len="med" w="med" type="none"/>
            <a:tailEnd len="med" w="med" type="triangle"/>
          </a:ln>
        </p:spPr>
      </p:cxnSp>
      <p:cxnSp>
        <p:nvCxnSpPr>
          <p:cNvPr id="146" name="Google Shape;146;p19"/>
          <p:cNvCxnSpPr>
            <a:stCxn id="137" idx="3"/>
            <a:endCxn id="139" idx="1"/>
          </p:cNvCxnSpPr>
          <p:nvPr/>
        </p:nvCxnSpPr>
        <p:spPr>
          <a:xfrm flipH="1" rot="10800000">
            <a:off x="5928650" y="3258750"/>
            <a:ext cx="470700" cy="663300"/>
          </a:xfrm>
          <a:prstGeom prst="straightConnector1">
            <a:avLst/>
          </a:prstGeom>
          <a:noFill/>
          <a:ln cap="flat" cmpd="sng" w="9525">
            <a:solidFill>
              <a:schemeClr val="dk2"/>
            </a:solidFill>
            <a:prstDash val="solid"/>
            <a:round/>
            <a:headEnd len="med" w="med" type="none"/>
            <a:tailEnd len="med" w="med" type="triangle"/>
          </a:ln>
        </p:spPr>
      </p:cxnSp>
      <p:cxnSp>
        <p:nvCxnSpPr>
          <p:cNvPr id="147" name="Google Shape;147;p19"/>
          <p:cNvCxnSpPr>
            <a:stCxn id="127" idx="1"/>
            <a:endCxn id="134" idx="1"/>
          </p:cNvCxnSpPr>
          <p:nvPr/>
        </p:nvCxnSpPr>
        <p:spPr>
          <a:xfrm>
            <a:off x="2182847" y="3028950"/>
            <a:ext cx="468900" cy="228600"/>
          </a:xfrm>
          <a:prstGeom prst="bentConnector3">
            <a:avLst>
              <a:gd fmla="val 48412" name="adj1"/>
            </a:avLst>
          </a:prstGeom>
          <a:noFill/>
          <a:ln cap="flat" cmpd="sng" w="9525">
            <a:solidFill>
              <a:schemeClr val="dk2"/>
            </a:solidFill>
            <a:prstDash val="solid"/>
            <a:round/>
            <a:headEnd len="med" w="med" type="none"/>
            <a:tailEnd len="med" w="med" type="triangle"/>
          </a:ln>
        </p:spPr>
      </p:cxnSp>
      <p:cxnSp>
        <p:nvCxnSpPr>
          <p:cNvPr id="148" name="Google Shape;148;p19"/>
          <p:cNvCxnSpPr>
            <a:stCxn id="127" idx="1"/>
            <a:endCxn id="138" idx="1"/>
          </p:cNvCxnSpPr>
          <p:nvPr/>
        </p:nvCxnSpPr>
        <p:spPr>
          <a:xfrm flipH="1" rot="10800000">
            <a:off x="2182847" y="2072850"/>
            <a:ext cx="4292700" cy="956100"/>
          </a:xfrm>
          <a:prstGeom prst="bentConnector3">
            <a:avLst>
              <a:gd fmla="val 5288" name="adj1"/>
            </a:avLst>
          </a:prstGeom>
          <a:noFill/>
          <a:ln cap="flat" cmpd="sng" w="9525">
            <a:solidFill>
              <a:schemeClr val="dk2"/>
            </a:solidFill>
            <a:prstDash val="solid"/>
            <a:round/>
            <a:headEnd len="med" w="med" type="none"/>
            <a:tailEnd len="med" w="med" type="triangle"/>
          </a:ln>
        </p:spPr>
      </p:cxnSp>
      <p:cxnSp>
        <p:nvCxnSpPr>
          <p:cNvPr id="149" name="Google Shape;149;p19"/>
          <p:cNvCxnSpPr>
            <a:stCxn id="139" idx="0"/>
            <a:endCxn id="138" idx="2"/>
          </p:cNvCxnSpPr>
          <p:nvPr/>
        </p:nvCxnSpPr>
        <p:spPr>
          <a:xfrm rot="10800000">
            <a:off x="7139025" y="2267550"/>
            <a:ext cx="0" cy="270300"/>
          </a:xfrm>
          <a:prstGeom prst="straightConnector1">
            <a:avLst/>
          </a:prstGeom>
          <a:noFill/>
          <a:ln cap="flat" cmpd="sng" w="9525">
            <a:solidFill>
              <a:schemeClr val="dk2"/>
            </a:solidFill>
            <a:prstDash val="solid"/>
            <a:round/>
            <a:headEnd len="med" w="med" type="none"/>
            <a:tailEnd len="med" w="med" type="triangle"/>
          </a:ln>
        </p:spPr>
      </p:cxnSp>
      <p:cxnSp>
        <p:nvCxnSpPr>
          <p:cNvPr id="150" name="Google Shape;150;p19"/>
          <p:cNvCxnSpPr>
            <a:stCxn id="134" idx="0"/>
            <a:endCxn id="138" idx="1"/>
          </p:cNvCxnSpPr>
          <p:nvPr/>
        </p:nvCxnSpPr>
        <p:spPr>
          <a:xfrm rot="-5400000">
            <a:off x="4590475" y="873750"/>
            <a:ext cx="686100" cy="3084300"/>
          </a:xfrm>
          <a:prstGeom prst="bentConnector2">
            <a:avLst/>
          </a:prstGeom>
          <a:noFill/>
          <a:ln cap="flat" cmpd="sng" w="9525">
            <a:solidFill>
              <a:schemeClr val="dk2"/>
            </a:solidFill>
            <a:prstDash val="solid"/>
            <a:round/>
            <a:headEnd len="med" w="med" type="none"/>
            <a:tailEnd len="med" w="med" type="none"/>
          </a:ln>
        </p:spPr>
      </p:cxnSp>
      <p:sp>
        <p:nvSpPr>
          <p:cNvPr id="151" name="Google Shape;151;p19"/>
          <p:cNvSpPr txBox="1"/>
          <p:nvPr/>
        </p:nvSpPr>
        <p:spPr>
          <a:xfrm>
            <a:off x="6414675" y="964525"/>
            <a:ext cx="1448700" cy="45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Calibri"/>
                <a:ea typeface="Calibri"/>
                <a:cs typeface="Calibri"/>
                <a:sym typeface="Calibri"/>
              </a:rPr>
              <a:t>warnings,</a:t>
            </a:r>
            <a:endParaRPr sz="1600">
              <a:solidFill>
                <a:schemeClr val="dk2"/>
              </a:solidFill>
              <a:latin typeface="Calibri"/>
              <a:ea typeface="Calibri"/>
              <a:cs typeface="Calibri"/>
              <a:sym typeface="Calibri"/>
            </a:endParaRPr>
          </a:p>
          <a:p>
            <a:pPr indent="0" lvl="0" marL="0" rtl="0" algn="ctr">
              <a:spcBef>
                <a:spcPts val="0"/>
              </a:spcBef>
              <a:spcAft>
                <a:spcPts val="0"/>
              </a:spcAft>
              <a:buNone/>
            </a:pPr>
            <a:r>
              <a:rPr lang="en" sz="1600">
                <a:solidFill>
                  <a:schemeClr val="dk2"/>
                </a:solidFill>
                <a:latin typeface="Calibri"/>
                <a:ea typeface="Calibri"/>
                <a:cs typeface="Calibri"/>
                <a:sym typeface="Calibri"/>
              </a:rPr>
              <a:t>analysis dumps</a:t>
            </a:r>
            <a:endParaRPr sz="1600">
              <a:solidFill>
                <a:schemeClr val="dk2"/>
              </a:solidFill>
              <a:latin typeface="Calibri"/>
              <a:ea typeface="Calibri"/>
              <a:cs typeface="Calibri"/>
              <a:sym typeface="Calibri"/>
            </a:endParaRPr>
          </a:p>
        </p:txBody>
      </p:sp>
      <p:sp>
        <p:nvSpPr>
          <p:cNvPr id="152" name="Google Shape;152;p19"/>
          <p:cNvSpPr txBox="1"/>
          <p:nvPr/>
        </p:nvSpPr>
        <p:spPr>
          <a:xfrm>
            <a:off x="2664925" y="964525"/>
            <a:ext cx="1448700" cy="44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Calibri"/>
                <a:ea typeface="Calibri"/>
                <a:cs typeface="Calibri"/>
                <a:sym typeface="Calibri"/>
              </a:rPr>
              <a:t>configuration,</a:t>
            </a:r>
            <a:endParaRPr sz="1600">
              <a:solidFill>
                <a:schemeClr val="dk2"/>
              </a:solidFill>
              <a:latin typeface="Calibri"/>
              <a:ea typeface="Calibri"/>
              <a:cs typeface="Calibri"/>
              <a:sym typeface="Calibri"/>
            </a:endParaRPr>
          </a:p>
          <a:p>
            <a:pPr indent="0" lvl="0" marL="0" rtl="0" algn="ctr">
              <a:spcBef>
                <a:spcPts val="0"/>
              </a:spcBef>
              <a:spcAft>
                <a:spcPts val="0"/>
              </a:spcAft>
              <a:buNone/>
            </a:pPr>
            <a:r>
              <a:rPr lang="en" sz="1600">
                <a:solidFill>
                  <a:schemeClr val="dk2"/>
                </a:solidFill>
                <a:latin typeface="Calibri"/>
                <a:ea typeface="Calibri"/>
                <a:cs typeface="Calibri"/>
                <a:sym typeface="Calibri"/>
              </a:rPr>
              <a:t>components</a:t>
            </a:r>
            <a:endParaRPr sz="1600">
              <a:solidFill>
                <a:schemeClr val="dk2"/>
              </a:solidFill>
              <a:latin typeface="Calibri"/>
              <a:ea typeface="Calibri"/>
              <a:cs typeface="Calibri"/>
              <a:sym typeface="Calibri"/>
            </a:endParaRPr>
          </a:p>
        </p:txBody>
      </p:sp>
      <p:cxnSp>
        <p:nvCxnSpPr>
          <p:cNvPr id="153" name="Google Shape;153;p19"/>
          <p:cNvCxnSpPr>
            <a:stCxn id="152" idx="2"/>
          </p:cNvCxnSpPr>
          <p:nvPr/>
        </p:nvCxnSpPr>
        <p:spPr>
          <a:xfrm>
            <a:off x="3389275" y="1409125"/>
            <a:ext cx="0" cy="260400"/>
          </a:xfrm>
          <a:prstGeom prst="straightConnector1">
            <a:avLst/>
          </a:prstGeom>
          <a:noFill/>
          <a:ln cap="flat" cmpd="sng" w="9525">
            <a:solidFill>
              <a:schemeClr val="dk2"/>
            </a:solidFill>
            <a:prstDash val="solid"/>
            <a:round/>
            <a:headEnd len="med" w="med" type="none"/>
            <a:tailEnd len="med" w="med" type="triangle"/>
          </a:ln>
        </p:spPr>
      </p:cxnSp>
      <p:cxnSp>
        <p:nvCxnSpPr>
          <p:cNvPr id="154" name="Google Shape;154;p19"/>
          <p:cNvCxnSpPr>
            <a:stCxn id="151" idx="2"/>
          </p:cNvCxnSpPr>
          <p:nvPr/>
        </p:nvCxnSpPr>
        <p:spPr>
          <a:xfrm>
            <a:off x="7139025" y="1422025"/>
            <a:ext cx="0" cy="227400"/>
          </a:xfrm>
          <a:prstGeom prst="straightConnector1">
            <a:avLst/>
          </a:prstGeom>
          <a:noFill/>
          <a:ln cap="flat" cmpd="sng" w="9525">
            <a:solidFill>
              <a:schemeClr val="dk2"/>
            </a:solidFill>
            <a:prstDash val="solid"/>
            <a:round/>
            <a:headEnd len="med" w="med" type="triangle"/>
            <a:tailEnd len="med" w="med" type="none"/>
          </a:ln>
        </p:spPr>
      </p:cxnSp>
      <p:sp>
        <p:nvSpPr>
          <p:cNvPr id="155" name="Google Shape;155;p19"/>
          <p:cNvSpPr txBox="1"/>
          <p:nvPr/>
        </p:nvSpPr>
        <p:spPr>
          <a:xfrm>
            <a:off x="471900" y="3883050"/>
            <a:ext cx="1683300" cy="51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accent2"/>
                </a:solidFill>
                <a:latin typeface="Calibri"/>
                <a:ea typeface="Calibri"/>
                <a:cs typeface="Calibri"/>
                <a:sym typeface="Calibri"/>
              </a:rPr>
              <a:t>▢ configurable</a:t>
            </a:r>
            <a:endParaRPr sz="1200">
              <a:solidFill>
                <a:schemeClr val="accent3"/>
              </a:solidFill>
              <a:latin typeface="Calibri"/>
              <a:ea typeface="Calibri"/>
              <a:cs typeface="Calibri"/>
              <a:sym typeface="Calibri"/>
            </a:endParaRPr>
          </a:p>
        </p:txBody>
      </p:sp>
      <p:sp>
        <p:nvSpPr>
          <p:cNvPr id="156" name="Google Shape;156;p19"/>
          <p:cNvSpPr/>
          <p:nvPr/>
        </p:nvSpPr>
        <p:spPr>
          <a:xfrm>
            <a:off x="6252400" y="2845575"/>
            <a:ext cx="1683300" cy="505800"/>
          </a:xfrm>
          <a:prstGeom prst="wedgeRoundRectCallout">
            <a:avLst>
              <a:gd fmla="val -20833" name="adj1"/>
              <a:gd fmla="val 62500" name="adj2"/>
              <a:gd fmla="val 0" name="adj3"/>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4"/>
                </a:solidFill>
                <a:latin typeface="Calibri"/>
                <a:ea typeface="Calibri"/>
                <a:cs typeface="Calibri"/>
                <a:sym typeface="Calibri"/>
              </a:rPr>
              <a:t>Students focus on this part only!</a:t>
            </a:r>
            <a:endParaRPr>
              <a:solidFill>
                <a:schemeClr val="accent4"/>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ph type="title"/>
          </p:nvPr>
        </p:nvSpPr>
        <p:spPr>
          <a:xfrm>
            <a:off x="471900" y="1206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Students’ POV</a:t>
            </a:r>
            <a:endParaRPr/>
          </a:p>
        </p:txBody>
      </p:sp>
      <p:sp>
        <p:nvSpPr>
          <p:cNvPr id="162" name="Google Shape;162;p2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3" name="Google Shape;163;p20"/>
          <p:cNvSpPr/>
          <p:nvPr/>
        </p:nvSpPr>
        <p:spPr>
          <a:xfrm>
            <a:off x="1519625" y="1007700"/>
            <a:ext cx="6637500" cy="3128100"/>
          </a:xfrm>
          <a:prstGeom prst="roundRect">
            <a:avLst>
              <a:gd fmla="val 8832"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64" name="Google Shape;164;p20" title="green-title-no-bg-cropped.png"/>
          <p:cNvPicPr preferRelativeResize="0"/>
          <p:nvPr/>
        </p:nvPicPr>
        <p:blipFill>
          <a:blip r:embed="rId3">
            <a:alphaModFix/>
          </a:blip>
          <a:stretch>
            <a:fillRect/>
          </a:stretch>
        </p:blipFill>
        <p:spPr>
          <a:xfrm>
            <a:off x="4089041" y="2392614"/>
            <a:ext cx="2185122" cy="833021"/>
          </a:xfrm>
          <a:prstGeom prst="rect">
            <a:avLst/>
          </a:prstGeom>
          <a:noFill/>
          <a:ln>
            <a:noFill/>
          </a:ln>
        </p:spPr>
      </p:pic>
      <p:pic>
        <p:nvPicPr>
          <p:cNvPr id="165" name="Google Shape;165;p20"/>
          <p:cNvPicPr preferRelativeResize="0"/>
          <p:nvPr/>
        </p:nvPicPr>
        <p:blipFill>
          <a:blip r:embed="rId4">
            <a:alphaModFix/>
          </a:blip>
          <a:stretch>
            <a:fillRect/>
          </a:stretch>
        </p:blipFill>
        <p:spPr>
          <a:xfrm>
            <a:off x="393477" y="2520550"/>
            <a:ext cx="655549" cy="655549"/>
          </a:xfrm>
          <a:prstGeom prst="rect">
            <a:avLst/>
          </a:prstGeom>
          <a:noFill/>
          <a:ln>
            <a:noFill/>
          </a:ln>
        </p:spPr>
      </p:pic>
      <p:pic>
        <p:nvPicPr>
          <p:cNvPr id="166" name="Google Shape;166;p20"/>
          <p:cNvPicPr preferRelativeResize="0"/>
          <p:nvPr/>
        </p:nvPicPr>
        <p:blipFill>
          <a:blip r:embed="rId5">
            <a:alphaModFix/>
          </a:blip>
          <a:stretch>
            <a:fillRect/>
          </a:stretch>
        </p:blipFill>
        <p:spPr>
          <a:xfrm>
            <a:off x="7232300" y="2481400"/>
            <a:ext cx="655549" cy="655549"/>
          </a:xfrm>
          <a:prstGeom prst="rect">
            <a:avLst/>
          </a:prstGeom>
          <a:noFill/>
          <a:ln>
            <a:noFill/>
          </a:ln>
        </p:spPr>
      </p:pic>
      <p:pic>
        <p:nvPicPr>
          <p:cNvPr id="167" name="Google Shape;167;p20"/>
          <p:cNvPicPr preferRelativeResize="0"/>
          <p:nvPr/>
        </p:nvPicPr>
        <p:blipFill>
          <a:blip r:embed="rId6">
            <a:alphaModFix/>
          </a:blip>
          <a:stretch>
            <a:fillRect/>
          </a:stretch>
        </p:blipFill>
        <p:spPr>
          <a:xfrm>
            <a:off x="1709205" y="2651525"/>
            <a:ext cx="393600" cy="393600"/>
          </a:xfrm>
          <a:prstGeom prst="rect">
            <a:avLst/>
          </a:prstGeom>
          <a:noFill/>
          <a:ln>
            <a:noFill/>
          </a:ln>
        </p:spPr>
      </p:pic>
      <p:pic>
        <p:nvPicPr>
          <p:cNvPr id="168" name="Google Shape;168;p20"/>
          <p:cNvPicPr preferRelativeResize="0"/>
          <p:nvPr/>
        </p:nvPicPr>
        <p:blipFill>
          <a:blip r:embed="rId7">
            <a:alphaModFix/>
          </a:blip>
          <a:stretch>
            <a:fillRect/>
          </a:stretch>
        </p:blipFill>
        <p:spPr>
          <a:xfrm>
            <a:off x="4864775" y="1121600"/>
            <a:ext cx="655549" cy="655549"/>
          </a:xfrm>
          <a:prstGeom prst="rect">
            <a:avLst/>
          </a:prstGeom>
          <a:noFill/>
          <a:ln>
            <a:noFill/>
          </a:ln>
        </p:spPr>
      </p:pic>
      <p:sp>
        <p:nvSpPr>
          <p:cNvPr id="169" name="Google Shape;169;p20"/>
          <p:cNvSpPr/>
          <p:nvPr/>
        </p:nvSpPr>
        <p:spPr>
          <a:xfrm rot="5400000">
            <a:off x="5063275" y="2218525"/>
            <a:ext cx="236700" cy="2533500"/>
          </a:xfrm>
          <a:prstGeom prst="leftBrace">
            <a:avLst>
              <a:gd fmla="val 50000" name="adj1"/>
              <a:gd fmla="val 50000" name="adj2"/>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0" name="Google Shape;170;p20"/>
          <p:cNvSpPr txBox="1"/>
          <p:nvPr/>
        </p:nvSpPr>
        <p:spPr>
          <a:xfrm>
            <a:off x="3719250" y="3483025"/>
            <a:ext cx="2946600" cy="76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accent3"/>
                </a:solidFill>
                <a:latin typeface="Calibri"/>
                <a:ea typeface="Calibri"/>
                <a:cs typeface="Calibri"/>
                <a:sym typeface="Calibri"/>
              </a:rPr>
              <a:t>generic analysis engine</a:t>
            </a:r>
            <a:endParaRPr sz="1600">
              <a:solidFill>
                <a:schemeClr val="accent3"/>
              </a:solidFill>
              <a:latin typeface="Calibri"/>
              <a:ea typeface="Calibri"/>
              <a:cs typeface="Calibri"/>
              <a:sym typeface="Calibri"/>
            </a:endParaRPr>
          </a:p>
          <a:p>
            <a:pPr indent="0" lvl="0" marL="0" rtl="0" algn="ctr">
              <a:spcBef>
                <a:spcPts val="0"/>
              </a:spcBef>
              <a:spcAft>
                <a:spcPts val="0"/>
              </a:spcAft>
              <a:buNone/>
            </a:pPr>
            <a:r>
              <a:rPr lang="en" sz="1600">
                <a:solidFill>
                  <a:schemeClr val="accent3"/>
                </a:solidFill>
                <a:latin typeface="Calibri"/>
                <a:ea typeface="Calibri"/>
                <a:cs typeface="Calibri"/>
                <a:sym typeface="Calibri"/>
              </a:rPr>
              <a:t>pre-developed components</a:t>
            </a:r>
            <a:endParaRPr sz="1600">
              <a:solidFill>
                <a:schemeClr val="accent3"/>
              </a:solidFill>
              <a:latin typeface="Calibri"/>
              <a:ea typeface="Calibri"/>
              <a:cs typeface="Calibri"/>
              <a:sym typeface="Calibri"/>
            </a:endParaRPr>
          </a:p>
        </p:txBody>
      </p:sp>
      <p:sp>
        <p:nvSpPr>
          <p:cNvPr id="171" name="Google Shape;171;p20"/>
          <p:cNvSpPr txBox="1"/>
          <p:nvPr/>
        </p:nvSpPr>
        <p:spPr>
          <a:xfrm>
            <a:off x="5607075" y="1121600"/>
            <a:ext cx="2727600" cy="65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accent3"/>
                </a:solidFill>
                <a:latin typeface="Calibri"/>
                <a:ea typeface="Calibri"/>
                <a:cs typeface="Calibri"/>
                <a:sym typeface="Calibri"/>
              </a:rPr>
              <a:t>configuration parameters</a:t>
            </a:r>
            <a:endParaRPr sz="1600">
              <a:solidFill>
                <a:schemeClr val="accent3"/>
              </a:solidFill>
              <a:latin typeface="Calibri"/>
              <a:ea typeface="Calibri"/>
              <a:cs typeface="Calibri"/>
              <a:sym typeface="Calibri"/>
            </a:endParaRPr>
          </a:p>
          <a:p>
            <a:pPr indent="0" lvl="0" marL="0" rtl="0" algn="l">
              <a:spcBef>
                <a:spcPts val="0"/>
              </a:spcBef>
              <a:spcAft>
                <a:spcPts val="0"/>
              </a:spcAft>
              <a:buNone/>
            </a:pPr>
            <a:r>
              <a:rPr lang="en" sz="1600">
                <a:solidFill>
                  <a:schemeClr val="accent3"/>
                </a:solidFill>
                <a:latin typeface="Calibri"/>
                <a:ea typeface="Calibri"/>
                <a:cs typeface="Calibri"/>
                <a:sym typeface="Calibri"/>
              </a:rPr>
              <a:t>components selection</a:t>
            </a:r>
            <a:endParaRPr sz="1600">
              <a:solidFill>
                <a:schemeClr val="accent3"/>
              </a:solidFill>
              <a:latin typeface="Calibri"/>
              <a:ea typeface="Calibri"/>
              <a:cs typeface="Calibri"/>
              <a:sym typeface="Calibri"/>
            </a:endParaRPr>
          </a:p>
          <a:p>
            <a:pPr indent="0" lvl="0" marL="0" rtl="0" algn="l">
              <a:spcBef>
                <a:spcPts val="0"/>
              </a:spcBef>
              <a:spcAft>
                <a:spcPts val="0"/>
              </a:spcAft>
              <a:buNone/>
            </a:pPr>
            <a:r>
              <a:rPr lang="en" sz="1600">
                <a:solidFill>
                  <a:schemeClr val="accent3"/>
                </a:solidFill>
                <a:latin typeface="Calibri"/>
                <a:ea typeface="Calibri"/>
                <a:cs typeface="Calibri"/>
                <a:sym typeface="Calibri"/>
              </a:rPr>
              <a:t>plug-in new components</a:t>
            </a:r>
            <a:endParaRPr sz="1600">
              <a:solidFill>
                <a:schemeClr val="accent3"/>
              </a:solidFill>
              <a:latin typeface="Calibri"/>
              <a:ea typeface="Calibri"/>
              <a:cs typeface="Calibri"/>
              <a:sym typeface="Calibri"/>
            </a:endParaRPr>
          </a:p>
        </p:txBody>
      </p:sp>
      <p:sp>
        <p:nvSpPr>
          <p:cNvPr id="172" name="Google Shape;172;p20"/>
          <p:cNvSpPr txBox="1"/>
          <p:nvPr/>
        </p:nvSpPr>
        <p:spPr>
          <a:xfrm>
            <a:off x="6918075" y="3120175"/>
            <a:ext cx="1284000" cy="73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Calibri"/>
                <a:ea typeface="Calibri"/>
                <a:cs typeface="Calibri"/>
                <a:sym typeface="Calibri"/>
              </a:rPr>
              <a:t>warnings</a:t>
            </a:r>
            <a:endParaRPr sz="1600">
              <a:solidFill>
                <a:schemeClr val="dk1"/>
              </a:solidFill>
              <a:latin typeface="Calibri"/>
              <a:ea typeface="Calibri"/>
              <a:cs typeface="Calibri"/>
              <a:sym typeface="Calibri"/>
            </a:endParaRPr>
          </a:p>
          <a:p>
            <a:pPr indent="0" lvl="0" marL="0" rtl="0" algn="ctr">
              <a:spcBef>
                <a:spcPts val="0"/>
              </a:spcBef>
              <a:spcAft>
                <a:spcPts val="0"/>
              </a:spcAft>
              <a:buNone/>
            </a:pPr>
            <a:r>
              <a:rPr lang="en" sz="1600">
                <a:solidFill>
                  <a:schemeClr val="dk1"/>
                </a:solidFill>
                <a:latin typeface="Calibri"/>
                <a:ea typeface="Calibri"/>
                <a:cs typeface="Calibri"/>
                <a:sym typeface="Calibri"/>
              </a:rPr>
              <a:t>and outputs</a:t>
            </a:r>
            <a:endParaRPr sz="1600">
              <a:solidFill>
                <a:schemeClr val="dk1"/>
              </a:solidFill>
              <a:latin typeface="Calibri"/>
              <a:ea typeface="Calibri"/>
              <a:cs typeface="Calibri"/>
              <a:sym typeface="Calibri"/>
            </a:endParaRPr>
          </a:p>
        </p:txBody>
      </p:sp>
      <p:pic>
        <p:nvPicPr>
          <p:cNvPr id="173" name="Google Shape;173;p20"/>
          <p:cNvPicPr preferRelativeResize="0"/>
          <p:nvPr/>
        </p:nvPicPr>
        <p:blipFill>
          <a:blip r:embed="rId8">
            <a:alphaModFix/>
          </a:blip>
          <a:stretch>
            <a:fillRect/>
          </a:stretch>
        </p:blipFill>
        <p:spPr>
          <a:xfrm>
            <a:off x="2475375" y="2481425"/>
            <a:ext cx="655549" cy="655549"/>
          </a:xfrm>
          <a:prstGeom prst="rect">
            <a:avLst/>
          </a:prstGeom>
          <a:noFill/>
          <a:ln>
            <a:noFill/>
          </a:ln>
        </p:spPr>
      </p:pic>
      <p:sp>
        <p:nvSpPr>
          <p:cNvPr id="174" name="Google Shape;174;p20"/>
          <p:cNvSpPr txBox="1"/>
          <p:nvPr/>
        </p:nvSpPr>
        <p:spPr>
          <a:xfrm>
            <a:off x="226100" y="3120175"/>
            <a:ext cx="990300" cy="73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Calibri"/>
                <a:ea typeface="Calibri"/>
                <a:cs typeface="Calibri"/>
                <a:sym typeface="Calibri"/>
              </a:rPr>
              <a:t>source </a:t>
            </a:r>
            <a:endParaRPr sz="1600">
              <a:solidFill>
                <a:schemeClr val="dk1"/>
              </a:solidFill>
              <a:latin typeface="Calibri"/>
              <a:ea typeface="Calibri"/>
              <a:cs typeface="Calibri"/>
              <a:sym typeface="Calibri"/>
            </a:endParaRPr>
          </a:p>
          <a:p>
            <a:pPr indent="0" lvl="0" marL="0" rtl="0" algn="ctr">
              <a:spcBef>
                <a:spcPts val="0"/>
              </a:spcBef>
              <a:spcAft>
                <a:spcPts val="0"/>
              </a:spcAft>
              <a:buNone/>
            </a:pPr>
            <a:r>
              <a:rPr lang="en" sz="1600">
                <a:solidFill>
                  <a:schemeClr val="dk1"/>
                </a:solidFill>
                <a:latin typeface="Calibri"/>
                <a:ea typeface="Calibri"/>
                <a:cs typeface="Calibri"/>
                <a:sym typeface="Calibri"/>
              </a:rPr>
              <a:t>code</a:t>
            </a:r>
            <a:endParaRPr sz="1600">
              <a:solidFill>
                <a:schemeClr val="dk1"/>
              </a:solidFill>
              <a:latin typeface="Calibri"/>
              <a:ea typeface="Calibri"/>
              <a:cs typeface="Calibri"/>
              <a:sym typeface="Calibri"/>
            </a:endParaRPr>
          </a:p>
        </p:txBody>
      </p:sp>
      <p:sp>
        <p:nvSpPr>
          <p:cNvPr id="175" name="Google Shape;175;p20"/>
          <p:cNvSpPr txBox="1"/>
          <p:nvPr/>
        </p:nvSpPr>
        <p:spPr>
          <a:xfrm>
            <a:off x="2308000" y="3120175"/>
            <a:ext cx="990300" cy="73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Calibri"/>
                <a:ea typeface="Calibri"/>
                <a:cs typeface="Calibri"/>
                <a:sym typeface="Calibri"/>
              </a:rPr>
              <a:t>inputs</a:t>
            </a:r>
            <a:endParaRPr sz="1600">
              <a:solidFill>
                <a:schemeClr val="dk1"/>
              </a:solidFill>
              <a:latin typeface="Calibri"/>
              <a:ea typeface="Calibri"/>
              <a:cs typeface="Calibri"/>
              <a:sym typeface="Calibri"/>
            </a:endParaRPr>
          </a:p>
        </p:txBody>
      </p:sp>
      <p:sp>
        <p:nvSpPr>
          <p:cNvPr id="176" name="Google Shape;176;p20"/>
          <p:cNvSpPr/>
          <p:nvPr/>
        </p:nvSpPr>
        <p:spPr>
          <a:xfrm>
            <a:off x="3298300" y="2811425"/>
            <a:ext cx="616500" cy="73800"/>
          </a:xfrm>
          <a:prstGeom prst="right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7" name="Google Shape;177;p20"/>
          <p:cNvSpPr/>
          <p:nvPr/>
        </p:nvSpPr>
        <p:spPr>
          <a:xfrm>
            <a:off x="6444983" y="2811425"/>
            <a:ext cx="616500" cy="73800"/>
          </a:xfrm>
          <a:prstGeom prst="right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8" name="Google Shape;178;p20"/>
          <p:cNvSpPr/>
          <p:nvPr/>
        </p:nvSpPr>
        <p:spPr>
          <a:xfrm rot="5400000">
            <a:off x="4915600" y="2019975"/>
            <a:ext cx="531900" cy="73800"/>
          </a:xfrm>
          <a:prstGeom prst="right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9" name="Google Shape;179;p20"/>
          <p:cNvSpPr/>
          <p:nvPr/>
        </p:nvSpPr>
        <p:spPr>
          <a:xfrm>
            <a:off x="8055220" y="2811425"/>
            <a:ext cx="616500" cy="73800"/>
          </a:xfrm>
          <a:prstGeom prst="right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0" name="Google Shape;180;p20"/>
          <p:cNvSpPr/>
          <p:nvPr/>
        </p:nvSpPr>
        <p:spPr>
          <a:xfrm>
            <a:off x="1151113" y="2811425"/>
            <a:ext cx="456000" cy="73800"/>
          </a:xfrm>
          <a:prstGeom prst="right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1" name="Google Shape;181;p20"/>
          <p:cNvSpPr/>
          <p:nvPr/>
        </p:nvSpPr>
        <p:spPr>
          <a:xfrm>
            <a:off x="2204875" y="2811425"/>
            <a:ext cx="242700" cy="73800"/>
          </a:xfrm>
          <a:prstGeom prst="right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2" name="Google Shape;182;p20"/>
          <p:cNvSpPr txBox="1"/>
          <p:nvPr/>
        </p:nvSpPr>
        <p:spPr>
          <a:xfrm>
            <a:off x="1530925" y="969200"/>
            <a:ext cx="2005800" cy="5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Full analyzer</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471900" y="1206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Students’ POV</a:t>
            </a:r>
            <a:endParaRPr/>
          </a:p>
        </p:txBody>
      </p:sp>
      <p:sp>
        <p:nvSpPr>
          <p:cNvPr id="188" name="Google Shape;188;p21"/>
          <p:cNvSpPr txBox="1"/>
          <p:nvPr>
            <p:ph idx="1" type="body"/>
          </p:nvPr>
        </p:nvSpPr>
        <p:spPr>
          <a:xfrm>
            <a:off x="460950" y="988875"/>
            <a:ext cx="8222100" cy="12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LiSA is a gray-box:</a:t>
            </a:r>
            <a:endParaRPr/>
          </a:p>
          <a:p>
            <a:pPr indent="-342900" lvl="0" marL="457200" rtl="0" algn="l">
              <a:spcBef>
                <a:spcPts val="1200"/>
              </a:spcBef>
              <a:spcAft>
                <a:spcPts val="0"/>
              </a:spcAft>
              <a:buSzPts val="1800"/>
              <a:buChar char="●"/>
            </a:pPr>
            <a:r>
              <a:rPr lang="en"/>
              <a:t>They gradually learn how it works internally</a:t>
            </a:r>
            <a:endParaRPr/>
          </a:p>
          <a:p>
            <a:pPr indent="-342900" lvl="0" marL="457200" rtl="0" algn="l">
              <a:spcBef>
                <a:spcPts val="0"/>
              </a:spcBef>
              <a:spcAft>
                <a:spcPts val="0"/>
              </a:spcAft>
              <a:buSzPts val="1800"/>
              <a:buChar char="●"/>
            </a:pPr>
            <a:r>
              <a:rPr lang="en"/>
              <a:t>They never interact with the core of the library</a:t>
            </a:r>
            <a:endParaRPr/>
          </a:p>
        </p:txBody>
      </p:sp>
      <p:sp>
        <p:nvSpPr>
          <p:cNvPr id="189" name="Google Shape;189;p2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0" name="Google Shape;190;p21"/>
          <p:cNvSpPr txBox="1"/>
          <p:nvPr>
            <p:ph idx="1" type="body"/>
          </p:nvPr>
        </p:nvSpPr>
        <p:spPr>
          <a:xfrm>
            <a:off x="460950" y="2263125"/>
            <a:ext cx="8222100" cy="12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LiSA takes away the burden of supporting a full language:</a:t>
            </a:r>
            <a:endParaRPr/>
          </a:p>
          <a:p>
            <a:pPr indent="-342900" lvl="0" marL="457200" rtl="0" algn="l">
              <a:spcBef>
                <a:spcPts val="1200"/>
              </a:spcBef>
              <a:spcAft>
                <a:spcPts val="0"/>
              </a:spcAft>
              <a:buSzPts val="1800"/>
              <a:buChar char="●"/>
            </a:pPr>
            <a:r>
              <a:rPr lang="en"/>
              <a:t>They use existing frontends</a:t>
            </a:r>
            <a:endParaRPr/>
          </a:p>
          <a:p>
            <a:pPr indent="-342900" lvl="0" marL="457200" rtl="0" algn="l">
              <a:spcBef>
                <a:spcPts val="0"/>
              </a:spcBef>
              <a:spcAft>
                <a:spcPts val="0"/>
              </a:spcAft>
              <a:buSzPts val="1800"/>
              <a:buChar char="●"/>
            </a:pPr>
            <a:r>
              <a:rPr lang="en"/>
              <a:t>They use existing analysis components</a:t>
            </a:r>
            <a:endParaRPr/>
          </a:p>
        </p:txBody>
      </p:sp>
      <p:sp>
        <p:nvSpPr>
          <p:cNvPr id="191" name="Google Shape;191;p21"/>
          <p:cNvSpPr txBox="1"/>
          <p:nvPr>
            <p:ph idx="1" type="body"/>
          </p:nvPr>
        </p:nvSpPr>
        <p:spPr>
          <a:xfrm>
            <a:off x="460950" y="3537375"/>
            <a:ext cx="8222100" cy="12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LiSA provides immediate feedback:</a:t>
            </a:r>
            <a:endParaRPr/>
          </a:p>
          <a:p>
            <a:pPr indent="-342900" lvl="0" marL="457200" rtl="0" algn="l">
              <a:spcBef>
                <a:spcPts val="1200"/>
              </a:spcBef>
              <a:spcAft>
                <a:spcPts val="0"/>
              </a:spcAft>
              <a:buSzPts val="1800"/>
              <a:buChar char="●"/>
            </a:pPr>
            <a:r>
              <a:rPr lang="en"/>
              <a:t>They can visualize their analyses</a:t>
            </a:r>
            <a:endParaRPr/>
          </a:p>
          <a:p>
            <a:pPr indent="-342900" lvl="0" marL="457200" rtl="0" algn="l">
              <a:spcBef>
                <a:spcPts val="0"/>
              </a:spcBef>
              <a:spcAft>
                <a:spcPts val="0"/>
              </a:spcAft>
              <a:buSzPts val="1800"/>
              <a:buChar char="●"/>
            </a:pPr>
            <a:r>
              <a:rPr lang="en"/>
              <a:t>They can produce warnings from their analyses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Material">
      <a:dk1>
        <a:srgbClr val="000000"/>
      </a:dk1>
      <a:lt1>
        <a:srgbClr val="FFFFFF"/>
      </a:lt1>
      <a:dk2>
        <a:srgbClr val="000000"/>
      </a:dk2>
      <a:lt2>
        <a:srgbClr val="000000"/>
      </a:lt2>
      <a:accent1>
        <a:srgbClr val="0277BD"/>
      </a:accent1>
      <a:accent2>
        <a:srgbClr val="0F9D58"/>
      </a:accent2>
      <a:accent3>
        <a:srgbClr val="DB4437"/>
      </a:accent3>
      <a:accent4>
        <a:srgbClr val="FAFAFA"/>
      </a:accent4>
      <a:accent5>
        <a:srgbClr val="1A237E"/>
      </a:accent5>
      <a:accent6>
        <a:srgbClr val="F4B400"/>
      </a:accent6>
      <a:hlink>
        <a:srgbClr val="DB4437"/>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